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8" r:id="rId4"/>
    <p:sldId id="264" r:id="rId5"/>
    <p:sldId id="269" r:id="rId6"/>
    <p:sldId id="272" r:id="rId7"/>
    <p:sldId id="267" r:id="rId8"/>
    <p:sldId id="279" r:id="rId9"/>
    <p:sldId id="276" r:id="rId10"/>
    <p:sldId id="257" r:id="rId11"/>
    <p:sldId id="274" r:id="rId12"/>
    <p:sldId id="262" r:id="rId13"/>
    <p:sldId id="278" r:id="rId14"/>
    <p:sldId id="258" r:id="rId15"/>
    <p:sldId id="259" r:id="rId16"/>
    <p:sldId id="263" r:id="rId17"/>
    <p:sldId id="260" r:id="rId18"/>
    <p:sldId id="261" r:id="rId19"/>
    <p:sldId id="26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5" name="Date Placeholder 14"/>
          <p:cNvSpPr>
            <a:spLocks noGrp="1"/>
          </p:cNvSpPr>
          <p:nvPr>
            <p:ph type="dt" sz="half" idx="10"/>
          </p:nvPr>
        </p:nvSpPr>
        <p:spPr/>
        <p:txBody>
          <a:bodyPr/>
          <a:lstStyle/>
          <a:p>
            <a:fld id="{F2853615-BFDE-46DE-814C-47EC6EF6D371}" type="datetimeFigureOut">
              <a:rPr lang="el-GR" smtClean="0"/>
              <a:t>21/3/2014</a:t>
            </a:fld>
            <a:endParaRPr lang="el-GR"/>
          </a:p>
        </p:txBody>
      </p:sp>
      <p:sp>
        <p:nvSpPr>
          <p:cNvPr id="16" name="Slide Number Placeholder 15"/>
          <p:cNvSpPr>
            <a:spLocks noGrp="1"/>
          </p:cNvSpPr>
          <p:nvPr>
            <p:ph type="sldNum" sz="quarter" idx="11"/>
          </p:nvPr>
        </p:nvSpPr>
        <p:spPr/>
        <p:txBody>
          <a:bodyPr/>
          <a:lstStyle/>
          <a:p>
            <a:fld id="{3DF53439-851E-44AD-84B1-B6BFC3D0C743}"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21/3/2014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21/3/2014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Title 12"/>
          <p:cNvSpPr>
            <a:spLocks noGrp="1"/>
          </p:cNvSpPr>
          <p:nvPr>
            <p:ph type="title"/>
          </p:nvPr>
        </p:nvSpPr>
        <p:spPr/>
        <p:txBody>
          <a:bodyPr/>
          <a:lstStyle/>
          <a:p>
            <a:r>
              <a:rPr lang="el-GR" smtClean="0"/>
              <a:t>Στυλ κύριου τίτλου</a:t>
            </a:r>
            <a:endParaRPr lang="en-US"/>
          </a:p>
        </p:txBody>
      </p:sp>
      <p:sp>
        <p:nvSpPr>
          <p:cNvPr id="14" name="Date Placeholder 13"/>
          <p:cNvSpPr>
            <a:spLocks noGrp="1"/>
          </p:cNvSpPr>
          <p:nvPr>
            <p:ph type="dt" sz="half" idx="10"/>
          </p:nvPr>
        </p:nvSpPr>
        <p:spPr/>
        <p:txBody>
          <a:bodyPr/>
          <a:lstStyle/>
          <a:p>
            <a:fld id="{F2853615-BFDE-46DE-814C-47EC6EF6D371}" type="datetimeFigureOut">
              <a:rPr lang="el-GR" smtClean="0"/>
              <a:t>21/3/2014</a:t>
            </a:fld>
            <a:endParaRPr lang="el-GR"/>
          </a:p>
        </p:txBody>
      </p:sp>
      <p:sp>
        <p:nvSpPr>
          <p:cNvPr id="15" name="Slide Number Placeholder 14"/>
          <p:cNvSpPr>
            <a:spLocks noGrp="1"/>
          </p:cNvSpPr>
          <p:nvPr>
            <p:ph type="sldNum" sz="quarter" idx="11"/>
          </p:nvPr>
        </p:nvSpPr>
        <p:spPr/>
        <p:txBody>
          <a:bodyPr/>
          <a:lstStyle/>
          <a:p>
            <a:fld id="{3DF53439-851E-44AD-84B1-B6BFC3D0C743}"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2" name="Date Placeholder 11"/>
          <p:cNvSpPr>
            <a:spLocks noGrp="1"/>
          </p:cNvSpPr>
          <p:nvPr>
            <p:ph type="dt" sz="half" idx="10"/>
          </p:nvPr>
        </p:nvSpPr>
        <p:spPr/>
        <p:txBody>
          <a:bodyPr/>
          <a:lstStyle/>
          <a:p>
            <a:fld id="{F2853615-BFDE-46DE-814C-47EC6EF6D371}" type="datetimeFigureOut">
              <a:rPr lang="el-GR" smtClean="0"/>
              <a:t>21/3/2014</a:t>
            </a:fld>
            <a:endParaRPr lang="el-GR"/>
          </a:p>
        </p:txBody>
      </p:sp>
      <p:sp>
        <p:nvSpPr>
          <p:cNvPr id="13" name="Slide Number Placeholder 12"/>
          <p:cNvSpPr>
            <a:spLocks noGrp="1"/>
          </p:cNvSpPr>
          <p:nvPr>
            <p:ph type="sldNum" sz="quarter" idx="11"/>
          </p:nvPr>
        </p:nvSpPr>
        <p:spPr/>
        <p:txBody>
          <a:bodyPr/>
          <a:lstStyle/>
          <a:p>
            <a:fld id="{3DF53439-851E-44AD-84B1-B6BFC3D0C743}" type="slidenum">
              <a:rPr lang="el-GR" smtClean="0"/>
              <a:t>‹#›</a:t>
            </a:fld>
            <a:endParaRPr lang="el-GR"/>
          </a:p>
        </p:txBody>
      </p:sp>
      <p:sp>
        <p:nvSpPr>
          <p:cNvPr id="14" name="Footer Placeholder 13"/>
          <p:cNvSpPr>
            <a:spLocks noGrp="1"/>
          </p:cNvSpPr>
          <p:nvPr>
            <p:ph type="ftr" sz="quarter" idx="12"/>
          </p:nvPr>
        </p:nvSpPr>
        <p:spPr/>
        <p:txBody>
          <a:bodyPr/>
          <a:lstStyle/>
          <a:p>
            <a:endParaRPr lang="el-G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2853615-BFDE-46DE-814C-47EC6EF6D371}" type="datetimeFigureOut">
              <a:rPr lang="el-GR" smtClean="0"/>
              <a:t>21/3/2014</a:t>
            </a:fld>
            <a:endParaRPr lang="el-GR"/>
          </a:p>
        </p:txBody>
      </p:sp>
      <p:sp>
        <p:nvSpPr>
          <p:cNvPr id="9" name="Slide Number Placeholder 8"/>
          <p:cNvSpPr>
            <a:spLocks noGrp="1"/>
          </p:cNvSpPr>
          <p:nvPr>
            <p:ph type="sldNum" sz="quarter" idx="11"/>
          </p:nvPr>
        </p:nvSpPr>
        <p:spPr/>
        <p:txBody>
          <a:bodyPr/>
          <a:lstStyle/>
          <a:p>
            <a:fld id="{3DF53439-851E-44AD-84B1-B6BFC3D0C743}"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
        <p:nvSpPr>
          <p:cNvPr id="11" name="Title 10"/>
          <p:cNvSpPr>
            <a:spLocks noGrp="1"/>
          </p:cNvSpPr>
          <p:nvPr>
            <p:ph type="title"/>
          </p:nvPr>
        </p:nvSpPr>
        <p:spPr/>
        <p:txBody>
          <a:bodyPr/>
          <a:lstStyle/>
          <a:p>
            <a:r>
              <a:rPr lang="el-GR" smtClean="0"/>
              <a:t>Στυλ κύριου τίτλου</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l-GR" smtClean="0"/>
              <a:t>Στυλ κύριου τίτλου</a:t>
            </a:r>
            <a:endParaRPr lang="en-US" dirty="0"/>
          </a:p>
        </p:txBody>
      </p:sp>
      <p:sp>
        <p:nvSpPr>
          <p:cNvPr id="14" name="Date Placeholder 13"/>
          <p:cNvSpPr>
            <a:spLocks noGrp="1"/>
          </p:cNvSpPr>
          <p:nvPr>
            <p:ph type="dt" sz="half" idx="10"/>
          </p:nvPr>
        </p:nvSpPr>
        <p:spPr/>
        <p:txBody>
          <a:bodyPr/>
          <a:lstStyle/>
          <a:p>
            <a:fld id="{F2853615-BFDE-46DE-814C-47EC6EF6D371}" type="datetimeFigureOut">
              <a:rPr lang="el-GR" smtClean="0"/>
              <a:t>21/3/2014</a:t>
            </a:fld>
            <a:endParaRPr lang="el-GR"/>
          </a:p>
        </p:txBody>
      </p:sp>
      <p:sp>
        <p:nvSpPr>
          <p:cNvPr id="15" name="Slide Number Placeholder 14"/>
          <p:cNvSpPr>
            <a:spLocks noGrp="1"/>
          </p:cNvSpPr>
          <p:nvPr>
            <p:ph type="sldNum" sz="quarter" idx="11"/>
          </p:nvPr>
        </p:nvSpPr>
        <p:spPr/>
        <p:txBody>
          <a:bodyPr/>
          <a:lstStyle/>
          <a:p>
            <a:fld id="{3DF53439-851E-44AD-84B1-B6BFC3D0C743}"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mtClean="0"/>
              <a:t>Στυλ κύριου τίτλου</a:t>
            </a:r>
            <a:endParaRPr lang="en-US"/>
          </a:p>
        </p:txBody>
      </p:sp>
      <p:sp>
        <p:nvSpPr>
          <p:cNvPr id="7" name="Date Placeholder 6"/>
          <p:cNvSpPr>
            <a:spLocks noGrp="1"/>
          </p:cNvSpPr>
          <p:nvPr>
            <p:ph type="dt" sz="half" idx="10"/>
          </p:nvPr>
        </p:nvSpPr>
        <p:spPr/>
        <p:txBody>
          <a:bodyPr/>
          <a:lstStyle/>
          <a:p>
            <a:fld id="{F2853615-BFDE-46DE-814C-47EC6EF6D371}" type="datetimeFigureOut">
              <a:rPr lang="el-GR" smtClean="0"/>
              <a:t>21/3/2014</a:t>
            </a:fld>
            <a:endParaRPr lang="el-GR"/>
          </a:p>
        </p:txBody>
      </p:sp>
      <p:sp>
        <p:nvSpPr>
          <p:cNvPr id="8" name="Slide Number Placeholder 7"/>
          <p:cNvSpPr>
            <a:spLocks noGrp="1"/>
          </p:cNvSpPr>
          <p:nvPr>
            <p:ph type="sldNum" sz="quarter" idx="11"/>
          </p:nvPr>
        </p:nvSpPr>
        <p:spPr/>
        <p:txBody>
          <a:bodyPr/>
          <a:lstStyle/>
          <a:p>
            <a:fld id="{3DF53439-851E-44AD-84B1-B6BFC3D0C743}"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853615-BFDE-46DE-814C-47EC6EF6D371}" type="datetimeFigureOut">
              <a:rPr lang="el-GR" smtClean="0"/>
              <a:t>21/3/2014</a:t>
            </a:fld>
            <a:endParaRPr lang="el-GR"/>
          </a:p>
        </p:txBody>
      </p:sp>
      <p:sp>
        <p:nvSpPr>
          <p:cNvPr id="6" name="Slide Number Placeholder 5"/>
          <p:cNvSpPr>
            <a:spLocks noGrp="1"/>
          </p:cNvSpPr>
          <p:nvPr>
            <p:ph type="sldNum" sz="quarter" idx="11"/>
          </p:nvPr>
        </p:nvSpPr>
        <p:spPr/>
        <p:txBody>
          <a:bodyPr/>
          <a:lstStyle/>
          <a:p>
            <a:fld id="{3DF53439-851E-44AD-84B1-B6BFC3D0C743}" type="slidenum">
              <a:rPr lang="el-GR" smtClean="0"/>
              <a:t>‹#›</a:t>
            </a:fld>
            <a:endParaRPr lang="el-GR"/>
          </a:p>
        </p:txBody>
      </p:sp>
      <p:sp>
        <p:nvSpPr>
          <p:cNvPr id="7" name="Footer Placeholder 6"/>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14"/>
          <p:cNvSpPr>
            <a:spLocks noGrp="1"/>
          </p:cNvSpPr>
          <p:nvPr>
            <p:ph type="dt" sz="half" idx="10"/>
          </p:nvPr>
        </p:nvSpPr>
        <p:spPr/>
        <p:txBody>
          <a:bodyPr/>
          <a:lstStyle/>
          <a:p>
            <a:fld id="{F2853615-BFDE-46DE-814C-47EC6EF6D371}" type="datetimeFigureOut">
              <a:rPr lang="el-GR" smtClean="0"/>
              <a:t>21/3/2014</a:t>
            </a:fld>
            <a:endParaRPr lang="el-GR"/>
          </a:p>
        </p:txBody>
      </p:sp>
      <p:sp>
        <p:nvSpPr>
          <p:cNvPr id="16" name="Slide Number Placeholder 15"/>
          <p:cNvSpPr>
            <a:spLocks noGrp="1"/>
          </p:cNvSpPr>
          <p:nvPr>
            <p:ph type="sldNum" sz="quarter" idx="11"/>
          </p:nvPr>
        </p:nvSpPr>
        <p:spPr/>
        <p:txBody>
          <a:bodyPr/>
          <a:lstStyle/>
          <a:p>
            <a:fld id="{3DF53439-851E-44AD-84B1-B6BFC3D0C743}"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
        <p:nvSpPr>
          <p:cNvPr id="18" name="Title 17"/>
          <p:cNvSpPr>
            <a:spLocks noGrp="1"/>
          </p:cNvSpPr>
          <p:nvPr>
            <p:ph type="title"/>
          </p:nvPr>
        </p:nvSpPr>
        <p:spPr/>
        <p:txBody>
          <a:bodyPr/>
          <a:lstStyle/>
          <a:p>
            <a:r>
              <a:rPr lang="el-GR" smtClean="0"/>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l-GR" smtClean="0"/>
              <a:t>Στυλ κύριου τίτλου</a:t>
            </a:r>
            <a:endParaRPr lang="en-US"/>
          </a:p>
        </p:txBody>
      </p:sp>
      <p:sp>
        <p:nvSpPr>
          <p:cNvPr id="13" name="Date Placeholder 12"/>
          <p:cNvSpPr>
            <a:spLocks noGrp="1"/>
          </p:cNvSpPr>
          <p:nvPr>
            <p:ph type="dt" sz="half" idx="10"/>
          </p:nvPr>
        </p:nvSpPr>
        <p:spPr/>
        <p:txBody>
          <a:bodyPr/>
          <a:lstStyle/>
          <a:p>
            <a:fld id="{F2853615-BFDE-46DE-814C-47EC6EF6D371}" type="datetimeFigureOut">
              <a:rPr lang="el-GR" smtClean="0"/>
              <a:t>21/3/2014</a:t>
            </a:fld>
            <a:endParaRPr lang="el-GR"/>
          </a:p>
        </p:txBody>
      </p:sp>
      <p:sp>
        <p:nvSpPr>
          <p:cNvPr id="14" name="Slide Number Placeholder 13"/>
          <p:cNvSpPr>
            <a:spLocks noGrp="1"/>
          </p:cNvSpPr>
          <p:nvPr>
            <p:ph type="sldNum" sz="quarter" idx="11"/>
          </p:nvPr>
        </p:nvSpPr>
        <p:spPr/>
        <p:txBody>
          <a:bodyPr/>
          <a:lstStyle/>
          <a:p>
            <a:fld id="{3DF53439-851E-44AD-84B1-B6BFC3D0C743}"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2853615-BFDE-46DE-814C-47EC6EF6D371}" type="datetimeFigureOut">
              <a:rPr lang="el-GR" smtClean="0"/>
              <a:t>21/3/2014</a:t>
            </a:fld>
            <a:endParaRPr lang="el-G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l-G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DF53439-851E-44AD-84B1-B6BFC3D0C743}"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oriasnow.gr/oikismos/asklipieio-epidayro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smtClean="0"/>
              <a:t>Ασκληπιειο</a:t>
            </a:r>
            <a:r>
              <a:rPr lang="el-GR" dirty="0" smtClean="0"/>
              <a:t> </a:t>
            </a:r>
            <a:r>
              <a:rPr lang="el-GR" dirty="0" err="1" smtClean="0"/>
              <a:t>Επιδαυρου</a:t>
            </a:r>
            <a:endParaRPr lang="en-US" dirty="0"/>
          </a:p>
        </p:txBody>
      </p:sp>
      <p:sp>
        <p:nvSpPr>
          <p:cNvPr id="3" name="Υπότιτλος 2"/>
          <p:cNvSpPr>
            <a:spLocks noGrp="1"/>
          </p:cNvSpPr>
          <p:nvPr>
            <p:ph type="subTitle" idx="1"/>
          </p:nvPr>
        </p:nvSpPr>
        <p:spPr/>
        <p:txBody>
          <a:bodyPr/>
          <a:lstStyle/>
          <a:p>
            <a:r>
              <a:rPr lang="el-GR" dirty="0" smtClean="0"/>
              <a:t>περιήγηση</a:t>
            </a:r>
            <a:endParaRPr lang="en-US" dirty="0"/>
          </a:p>
        </p:txBody>
      </p:sp>
    </p:spTree>
    <p:extLst>
      <p:ext uri="{BB962C8B-B14F-4D97-AF65-F5344CB8AC3E}">
        <p14:creationId xmlns:p14="http://schemas.microsoft.com/office/powerpoint/2010/main" val="3974070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87624" y="1052736"/>
            <a:ext cx="6984776" cy="3693319"/>
          </a:xfrm>
          <a:prstGeom prst="rect">
            <a:avLst/>
          </a:prstGeom>
        </p:spPr>
        <p:txBody>
          <a:bodyPr wrap="square">
            <a:spAutoFit/>
          </a:bodyPr>
          <a:lstStyle/>
          <a:p>
            <a:endParaRPr lang="el-GR" dirty="0" smtClean="0"/>
          </a:p>
          <a:p>
            <a:endParaRPr lang="el-GR" dirty="0"/>
          </a:p>
          <a:p>
            <a:r>
              <a:rPr lang="el-GR" dirty="0" smtClean="0"/>
              <a:t>Η </a:t>
            </a:r>
            <a:r>
              <a:rPr lang="el-GR" dirty="0"/>
              <a:t>Θόλος της Επιδαύρου έχει έως σήμερα τη φήμη του τελειότερου κυκλικού οικοδομήματος της αρχαίας ελληνικής αρχιτεκτονικής. Το κτίριο χαρακτηρίζεται από διατάξεις αρχιτεκτονικών στοιχείων σε τριμερή οργάνωση. Η </a:t>
            </a:r>
            <a:r>
              <a:rPr lang="el-GR" dirty="0" err="1"/>
              <a:t>ανωδομή</a:t>
            </a:r>
            <a:r>
              <a:rPr lang="el-GR" dirty="0"/>
              <a:t> του αποτελείτο από τρεις ομόκεντρους κυκλικούς δακτυλίους. Εξωτερικά υπήρχε πώρινη περίσταση από 26 δωρικούς κίονες, η οποία περιέβαλε έναν πώρινο σηκό. Μια δεύτερη κυκλική κιονοστοιχία από 14 μαρμάρινους κίονες με κορινθιακό κιονόκρανο διακοσμούσε το εσωτερικό του σηκού. Το δάπεδο στο εσωτερικό της κορινθιακής κιονοστοιχίας διαμορφωνόταν από λευκές και μαύρες ρομβοειδείς πλάκες σε ένα μοναδικής σύλληψης γεωμετρικό σχέδιο. </a:t>
            </a:r>
            <a:endParaRPr lang="en-US" dirty="0"/>
          </a:p>
        </p:txBody>
      </p:sp>
    </p:spTree>
    <p:extLst>
      <p:ext uri="{BB962C8B-B14F-4D97-AF65-F5344CB8AC3E}">
        <p14:creationId xmlns:p14="http://schemas.microsoft.com/office/powerpoint/2010/main" val="36628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351706"/>
            <a:ext cx="5541818" cy="3657600"/>
          </a:xfrm>
        </p:spPr>
      </p:pic>
      <p:sp>
        <p:nvSpPr>
          <p:cNvPr id="3" name="Τίτλος 2"/>
          <p:cNvSpPr>
            <a:spLocks noGrp="1"/>
          </p:cNvSpPr>
          <p:nvPr>
            <p:ph type="title"/>
          </p:nvPr>
        </p:nvSpPr>
        <p:spPr/>
        <p:txBody>
          <a:bodyPr/>
          <a:lstStyle/>
          <a:p>
            <a:r>
              <a:rPr lang="el-GR" sz="2400" dirty="0" smtClean="0"/>
              <a:t>Σημερινή μορφή Θόλου μετά την αποκατάσταση</a:t>
            </a:r>
            <a:endParaRPr lang="en-US" sz="2400" dirty="0"/>
          </a:p>
        </p:txBody>
      </p:sp>
      <p:pic>
        <p:nvPicPr>
          <p:cNvPr id="5"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656"/>
            <a:ext cx="2466975" cy="1847850"/>
          </a:xfrm>
          <a:prstGeom prst="rect">
            <a:avLst/>
          </a:prstGeom>
        </p:spPr>
      </p:pic>
    </p:spTree>
    <p:extLst>
      <p:ext uri="{BB962C8B-B14F-4D97-AF65-F5344CB8AC3E}">
        <p14:creationId xmlns:p14="http://schemas.microsoft.com/office/powerpoint/2010/main" val="2115944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085850"/>
            <a:ext cx="6781800" cy="3567286"/>
          </a:xfrm>
          <a:prstGeom prst="rect">
            <a:avLst/>
          </a:prstGeom>
        </p:spPr>
      </p:pic>
    </p:spTree>
    <p:extLst>
      <p:ext uri="{BB962C8B-B14F-4D97-AF65-F5344CB8AC3E}">
        <p14:creationId xmlns:p14="http://schemas.microsoft.com/office/powerpoint/2010/main" val="3323889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975" y="1557337"/>
            <a:ext cx="2381250" cy="1914525"/>
          </a:xfrm>
        </p:spPr>
      </p:pic>
      <p:sp>
        <p:nvSpPr>
          <p:cNvPr id="3" name="Τίτλος 2"/>
          <p:cNvSpPr>
            <a:spLocks noGrp="1"/>
          </p:cNvSpPr>
          <p:nvPr>
            <p:ph type="title"/>
          </p:nvPr>
        </p:nvSpPr>
        <p:spPr/>
        <p:txBody>
          <a:bodyPr/>
          <a:lstStyle/>
          <a:p>
            <a:endParaRPr lang="en-US"/>
          </a:p>
        </p:txBody>
      </p:sp>
    </p:spTree>
    <p:extLst>
      <p:ext uri="{BB962C8B-B14F-4D97-AF65-F5344CB8AC3E}">
        <p14:creationId xmlns:p14="http://schemas.microsoft.com/office/powerpoint/2010/main" val="3966959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31640" y="1997839"/>
            <a:ext cx="6480720" cy="2585323"/>
          </a:xfrm>
          <a:prstGeom prst="rect">
            <a:avLst/>
          </a:prstGeom>
        </p:spPr>
        <p:txBody>
          <a:bodyPr wrap="square">
            <a:spAutoFit/>
          </a:bodyPr>
          <a:lstStyle/>
          <a:p>
            <a:r>
              <a:rPr lang="el-GR" dirty="0"/>
              <a:t>Σύμφωνα με τον Παυσανία, στο εσωτερικό του σηκού υπήρχαν ζωγραφικές παραστάσεις του ζωγράφου </a:t>
            </a:r>
            <a:r>
              <a:rPr lang="el-GR" dirty="0" err="1"/>
              <a:t>Παυσία</a:t>
            </a:r>
            <a:r>
              <a:rPr lang="el-GR" dirty="0"/>
              <a:t>. Τόσο το δωρικό πτερό όσο και το κορινθιακό περιστύλιο στήριζαν </a:t>
            </a:r>
            <a:r>
              <a:rPr lang="el-GR" dirty="0" smtClean="0"/>
              <a:t>την οροφή </a:t>
            </a:r>
            <a:r>
              <a:rPr lang="el-GR" dirty="0"/>
              <a:t>με μαρμάρινα φατνώματα φυτικής διακόσμησης. Το κτίριο στεγαζόταν από κωνική ξύλινη στέγη καλυμμένη με ένα πολύπλοκο σύστημα μαρμάρινων κεραμίδων ενώ στην κορυφή της στέγης είχε τοποθετηθεί ένα περίτεχνο κεντρικό φυτικό ακρωτήριο.</a:t>
            </a:r>
            <a:br>
              <a:rPr lang="el-GR" dirty="0"/>
            </a:br>
            <a:endParaRPr lang="en-US" dirty="0"/>
          </a:p>
        </p:txBody>
      </p:sp>
    </p:spTree>
    <p:extLst>
      <p:ext uri="{BB962C8B-B14F-4D97-AF65-F5344CB8AC3E}">
        <p14:creationId xmlns:p14="http://schemas.microsoft.com/office/powerpoint/2010/main" val="127098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7500" lnSpcReduction="20000"/>
          </a:bodyPr>
          <a:lstStyle/>
          <a:p>
            <a:r>
              <a:rPr lang="el-GR" dirty="0"/>
              <a:t>) Το πρώτο πράγμα που </a:t>
            </a:r>
            <a:r>
              <a:rPr lang="el-GR" dirty="0" smtClean="0"/>
              <a:t>αντιλαμβάνεται </a:t>
            </a:r>
            <a:r>
              <a:rPr lang="el-GR" dirty="0"/>
              <a:t>ο επισκέπτης βλέποντας το Μνημείο ήταν οι κίονες του περιστυλίου. Εάν τους μετρούσε, και κατείχε ήδη την υπάρχουσα γνώση, ελάμβανε μία αστρονομική πληροφορία. Οι 26 κίονες αναπαριστούν την Μετάπτωση των Ισημεριών ή τον Μέγα Ενιαυτό.</a:t>
            </a:r>
            <a:br>
              <a:rPr lang="el-GR" dirty="0"/>
            </a:br>
            <a:r>
              <a:rPr lang="el-GR" dirty="0"/>
              <a:t/>
            </a:r>
            <a:br>
              <a:rPr lang="el-GR" dirty="0"/>
            </a:br>
            <a:r>
              <a:rPr lang="el-GR" dirty="0"/>
              <a:t>Είναι η φαινομενική ανάδρομος κίνηση του Ηλίου από τις 0 μοίρες του Κριού προς τους Ιχθείς και όχι από τον Κριό προς τον Ταύρο. Ο κωδικοποιημένος αριθμός 26 των Δωρικών κιόνων είναι οι 26 χιλιετίες ή για την ακρίβεια είναι τα 25.796 ηλιακά έτη που απαιτούνται προκειμένου ο Ήλιος να επιστρέψει στο σημείο εκκινήσεώς του στις 0 μοίρες του Κριού την εαρινή ισημερία (21η Μαρτίου).</a:t>
            </a:r>
            <a:br>
              <a:rPr lang="el-GR" dirty="0"/>
            </a:br>
            <a:r>
              <a:rPr lang="el-GR" dirty="0"/>
              <a:t/>
            </a:r>
            <a:br>
              <a:rPr lang="el-GR" dirty="0"/>
            </a:br>
            <a:r>
              <a:rPr lang="el-GR" dirty="0"/>
              <a:t>Οι 26 κίονες στο εξωτερικό του Μνημείου ένωναν το δάπεδο με την οροφή.</a:t>
            </a:r>
            <a:br>
              <a:rPr lang="el-GR" dirty="0"/>
            </a:br>
            <a:endParaRPr lang="en-US" dirty="0"/>
          </a:p>
        </p:txBody>
      </p:sp>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Η </a:t>
            </a:r>
            <a:r>
              <a:rPr lang="el-GR" sz="2000" cap="none" dirty="0" smtClean="0"/>
              <a:t>ΦΑΙΝΟΜΕΝΙΚΗ ΠΟΡΕΙΑ ΤΟΥ ΗΛΙΟΥ ΣΤΟ ΕΞΩΤΕΡΙΚΟ ΤΗΣ ΘΟΛΟΥ</a:t>
            </a:r>
            <a:br>
              <a:rPr lang="el-GR" sz="2000" cap="none" dirty="0" smtClean="0"/>
            </a:br>
            <a:endParaRPr lang="en-US" sz="2000" cap="none" dirty="0"/>
          </a:p>
        </p:txBody>
      </p:sp>
    </p:spTree>
    <p:extLst>
      <p:ext uri="{BB962C8B-B14F-4D97-AF65-F5344CB8AC3E}">
        <p14:creationId xmlns:p14="http://schemas.microsoft.com/office/powerpoint/2010/main" val="4141325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7258" y="685800"/>
            <a:ext cx="5748683" cy="3657600"/>
          </a:xfrm>
        </p:spPr>
      </p:pic>
      <p:sp>
        <p:nvSpPr>
          <p:cNvPr id="2" name="Τίτλος 1"/>
          <p:cNvSpPr>
            <a:spLocks noGrp="1"/>
          </p:cNvSpPr>
          <p:nvPr>
            <p:ph type="title"/>
          </p:nvPr>
        </p:nvSpPr>
        <p:spPr/>
        <p:txBody>
          <a:bodyPr>
            <a:normAutofit/>
          </a:bodyPr>
          <a:lstStyle/>
          <a:p>
            <a:r>
              <a:rPr lang="el-GR" sz="1800" cap="none" dirty="0" smtClean="0"/>
              <a:t>Η ΘΟΛΟΣ ΠΡΙΝ ΑΠΟ ΤΗΝ ΕΝΑΡΞΗ ΤΩΝ ΕΡΓΑΣΙΩΝ ΑΠΟΚΑΤΑΣΤΑΣΗΣ.</a:t>
            </a:r>
            <a:endParaRPr lang="en-US" sz="1800" cap="none" dirty="0"/>
          </a:p>
        </p:txBody>
      </p:sp>
    </p:spTree>
    <p:extLst>
      <p:ext uri="{BB962C8B-B14F-4D97-AF65-F5344CB8AC3E}">
        <p14:creationId xmlns:p14="http://schemas.microsoft.com/office/powerpoint/2010/main" val="1592153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β) Στην οροφή στεφάνι με ακτίνες περιέγραφε την φαινομενική πορεία του Ηλίου. Έμοιαζε με τεράστιο τροχό άρματος (το μυθικό «</a:t>
            </a:r>
            <a:r>
              <a:rPr lang="el-GR" dirty="0" err="1"/>
              <a:t>τέθριππον</a:t>
            </a:r>
            <a:r>
              <a:rPr lang="el-GR" dirty="0"/>
              <a:t>» άρμα του Ηλίου με 4 άλογα = 4 εποχές), που διέτρεχε καθημερινά τον Ζωδιακό Κύκλο δημιουργώντας το ημερονύκτιο της Γης. Προχωρώντας μία μοίρα κάθε μέρα επάνω στον κυκλικό Ζωδιακό γεννά το ηλιακό έτος των 4 εποχών.</a:t>
            </a:r>
            <a:br>
              <a:rPr lang="el-GR" dirty="0"/>
            </a:br>
            <a:endParaRPr lang="en-US" dirty="0"/>
          </a:p>
        </p:txBody>
      </p:sp>
      <p:sp>
        <p:nvSpPr>
          <p:cNvPr id="2" name="Τίτλος 1"/>
          <p:cNvSpPr>
            <a:spLocks noGrp="1"/>
          </p:cNvSpPr>
          <p:nvPr>
            <p:ph type="title"/>
          </p:nvPr>
        </p:nvSpPr>
        <p:spPr/>
        <p:txBody>
          <a:bodyPr/>
          <a:lstStyle/>
          <a:p>
            <a:endParaRPr lang="en-US"/>
          </a:p>
        </p:txBody>
      </p:sp>
    </p:spTree>
    <p:extLst>
      <p:ext uri="{BB962C8B-B14F-4D97-AF65-F5344CB8AC3E}">
        <p14:creationId xmlns:p14="http://schemas.microsoft.com/office/powerpoint/2010/main" val="4116993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endParaRPr lang="en-US"/>
          </a:p>
        </p:txBody>
      </p:sp>
      <p:sp>
        <p:nvSpPr>
          <p:cNvPr id="2" name="Θέση περιεχομένου 1"/>
          <p:cNvSpPr>
            <a:spLocks noGrp="1"/>
          </p:cNvSpPr>
          <p:nvPr>
            <p:ph sz="quarter" idx="13"/>
          </p:nvPr>
        </p:nvSpPr>
        <p:spPr/>
        <p:txBody>
          <a:bodyPr>
            <a:normAutofit lnSpcReduction="10000"/>
          </a:bodyPr>
          <a:lstStyle/>
          <a:p>
            <a:r>
              <a:rPr lang="el-GR" dirty="0"/>
              <a:t>Στο εσωτερικό της Θόλου ο Ήλιος πρωταγωνιστούσε στο δάπεδο, στην τοιχογραφία και στην οροφή με διαφορετικές εκφράσεις της πολυσχιδούς του δράσεως.</a:t>
            </a:r>
            <a:br>
              <a:rPr lang="el-GR" dirty="0"/>
            </a:br>
            <a:endParaRPr lang="en-US" dirty="0"/>
          </a:p>
        </p:txBody>
      </p:sp>
      <p:pic>
        <p:nvPicPr>
          <p:cNvPr id="5" name="Θέση περιεχομένου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276873"/>
            <a:ext cx="3308176" cy="3209358"/>
          </a:xfrm>
        </p:spPr>
      </p:pic>
    </p:spTree>
    <p:extLst>
      <p:ext uri="{BB962C8B-B14F-4D97-AF65-F5344CB8AC3E}">
        <p14:creationId xmlns:p14="http://schemas.microsoft.com/office/powerpoint/2010/main" val="3422659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20000"/>
          </a:bodyPr>
          <a:lstStyle/>
          <a:p>
            <a:r>
              <a:rPr lang="el-GR" dirty="0"/>
              <a:t>Κάτω από το περίπλοκο δάπεδο υπήρχε ένας τριμερής υπόγειος χώρος. Οι κυκλικοί διάδρομοι που τον αποτελούσαν επικοινωνούσαν μεταξύ τους με ανοίγματα ενώ φράγματα στις κατάλληλες θέσεις ανάγκαζαν τον εισερχόμενο να ακολουθήσει </a:t>
            </a:r>
            <a:r>
              <a:rPr lang="el-GR" dirty="0" err="1"/>
              <a:t>μαιανδροειδή</a:t>
            </a:r>
            <a:r>
              <a:rPr lang="el-GR" dirty="0"/>
              <a:t> πορεία. Το κυκλικό σχήμα του κτιρίου, που συνήθως χαρακτηρίζει ταφικά οικοδομήματα, καθώς και η λαβυρινθώδης μορφή του υπογείου με τους σκοτεινούς διαδρόμους παραπέμπει στο χθόνιο χαρακτήρα του Ασκληπιού, επιτρέποντας την ερμηνεία της Θόλου ως κτίριο που στέγαζε την υπόγεια κατοικία του Θεού. Εξάλλου, σύμφωνα με το μύθο, ο Θεός θεράπευε τους πιστούς του μέσα από τη γη. </a:t>
            </a:r>
            <a:r>
              <a:rPr lang="el-GR" dirty="0" smtClean="0"/>
              <a:t>Οι πιστοί εισέρχονταν στη Θόλο και υφίσταντο τη θεραπεία του θεού</a:t>
            </a:r>
            <a:r>
              <a:rPr lang="el-GR" dirty="0"/>
              <a:t/>
            </a:r>
            <a:br>
              <a:rPr lang="el-GR" dirty="0"/>
            </a:br>
            <a:endParaRPr lang="en-US" dirty="0"/>
          </a:p>
        </p:txBody>
      </p:sp>
      <p:sp>
        <p:nvSpPr>
          <p:cNvPr id="2" name="Τίτλος 1"/>
          <p:cNvSpPr>
            <a:spLocks noGrp="1"/>
          </p:cNvSpPr>
          <p:nvPr>
            <p:ph type="title"/>
          </p:nvPr>
        </p:nvSpPr>
        <p:spPr/>
        <p:txBody>
          <a:bodyPr>
            <a:normAutofit/>
          </a:bodyPr>
          <a:lstStyle/>
          <a:p>
            <a:r>
              <a:rPr lang="el-GR" sz="1800" dirty="0" smtClean="0"/>
              <a:t>Η </a:t>
            </a:r>
            <a:r>
              <a:rPr lang="el-GR" sz="1800" dirty="0" smtClean="0"/>
              <a:t>χρήση της </a:t>
            </a:r>
            <a:r>
              <a:rPr lang="el-GR" sz="1800" smtClean="0"/>
              <a:t>στο </a:t>
            </a:r>
            <a:r>
              <a:rPr lang="el-GR" sz="1800" smtClean="0"/>
              <a:t>ασκληπιείο</a:t>
            </a:r>
            <a:endParaRPr lang="en-US" sz="1800" dirty="0"/>
          </a:p>
        </p:txBody>
      </p:sp>
    </p:spTree>
    <p:extLst>
      <p:ext uri="{BB962C8B-B14F-4D97-AF65-F5344CB8AC3E}">
        <p14:creationId xmlns:p14="http://schemas.microsoft.com/office/powerpoint/2010/main" val="157549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dirty="0" smtClean="0"/>
              <a:t>Το Ασκληπιείο της Επιδαύρου ήταν το πιο γνωστό θεραπευτήριο της αρχαίας Ελλάδας.</a:t>
            </a:r>
          </a:p>
          <a:p>
            <a:r>
              <a:rPr lang="el-GR" dirty="0" smtClean="0"/>
              <a:t>Η Επίδαυρος ήταν ο τόπος που γεννήθηκε ο Ασκληπιός. </a:t>
            </a:r>
            <a:endParaRPr lang="en-US" dirty="0" smtClean="0"/>
          </a:p>
          <a:p>
            <a:r>
              <a:rPr lang="el-GR" dirty="0"/>
              <a:t>Στο πλαίσιο μιας </a:t>
            </a:r>
            <a:r>
              <a:rPr lang="el-GR" dirty="0" err="1"/>
              <a:t>πανάρχαιης</a:t>
            </a:r>
            <a:r>
              <a:rPr lang="el-GR" dirty="0"/>
              <a:t> λατρείας αναπτύχθηκε στον τόπο αυτό από τον 6ο </a:t>
            </a:r>
            <a:r>
              <a:rPr lang="el-GR" dirty="0" err="1"/>
              <a:t>π.Χ.</a:t>
            </a:r>
            <a:r>
              <a:rPr lang="el-GR" dirty="0"/>
              <a:t> αι. κ.ε. η θεραπευτική τέχνη και το ιερό θεωρήθηκε στον αρχαίο κόσμο κοιτίδα της ιατρικής επιστήμης</a:t>
            </a:r>
            <a:r>
              <a:rPr lang="el-GR" dirty="0" smtClean="0"/>
              <a:t>.</a:t>
            </a:r>
          </a:p>
        </p:txBody>
      </p:sp>
      <p:sp>
        <p:nvSpPr>
          <p:cNvPr id="3" name="Τίτλος 2"/>
          <p:cNvSpPr>
            <a:spLocks noGrp="1"/>
          </p:cNvSpPr>
          <p:nvPr>
            <p:ph type="title"/>
          </p:nvPr>
        </p:nvSpPr>
        <p:spPr/>
        <p:txBody>
          <a:bodyPr/>
          <a:lstStyle/>
          <a:p>
            <a:r>
              <a:rPr lang="el-GR" dirty="0" smtClean="0"/>
              <a:t>Θεραπευτικός τουρισμός</a:t>
            </a:r>
            <a:endParaRPr lang="en-US" dirty="0"/>
          </a:p>
        </p:txBody>
      </p:sp>
    </p:spTree>
    <p:extLst>
      <p:ext uri="{BB962C8B-B14F-4D97-AF65-F5344CB8AC3E}">
        <p14:creationId xmlns:p14="http://schemas.microsoft.com/office/powerpoint/2010/main" val="315358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endParaRPr lang="en-US" dirty="0" smtClean="0"/>
          </a:p>
          <a:p>
            <a:endParaRPr lang="en-US" dirty="0"/>
          </a:p>
          <a:p>
            <a:r>
              <a:rPr lang="el-GR" dirty="0"/>
              <a:t>Καθώς πολλοί επισκέπτονταν το θεραπευτήριο στο χώρο είχαν οικοδομηθεί όλες οι απαραίτητες εγκαταστάσεις για τη φιλοξενία των ασθενών και των συνοδών τους.  </a:t>
            </a:r>
            <a:endParaRPr lang="en-US" dirty="0"/>
          </a:p>
          <a:p>
            <a:r>
              <a:rPr lang="el-GR" dirty="0" smtClean="0"/>
              <a:t>Τον </a:t>
            </a:r>
            <a:r>
              <a:rPr lang="el-GR" dirty="0"/>
              <a:t>4ο </a:t>
            </a:r>
            <a:r>
              <a:rPr lang="el-GR" dirty="0" err="1"/>
              <a:t>π.Χ.</a:t>
            </a:r>
            <a:r>
              <a:rPr lang="el-GR" dirty="0"/>
              <a:t> αιώνα κοσμήθηκε με λαμπρά κτίρια, όπως ο </a:t>
            </a:r>
            <a:r>
              <a:rPr lang="el-GR" b="1" dirty="0"/>
              <a:t>ναός του Ασκληπιού</a:t>
            </a:r>
            <a:r>
              <a:rPr lang="el-GR" dirty="0"/>
              <a:t> και η </a:t>
            </a:r>
            <a:r>
              <a:rPr lang="el-GR" b="1" dirty="0"/>
              <a:t>Θόλος</a:t>
            </a:r>
            <a:r>
              <a:rPr lang="el-GR" dirty="0"/>
              <a:t>. Το καλά διατηρημένο θέατρο του ιερού ήταν ήδη στην αρχαιότητα περίφημο για την τελειότητα και την αρμονία του</a:t>
            </a:r>
            <a:r>
              <a:rPr lang="el-GR" dirty="0" smtClean="0"/>
              <a:t>.</a:t>
            </a:r>
            <a:endParaRPr lang="en-US" dirty="0" smtClean="0"/>
          </a:p>
          <a:p>
            <a:endParaRPr lang="el-GR" dirty="0" smtClean="0"/>
          </a:p>
          <a:p>
            <a:endParaRPr lang="en-US" dirty="0"/>
          </a:p>
        </p:txBody>
      </p:sp>
      <p:sp>
        <p:nvSpPr>
          <p:cNvPr id="3" name="Τίτλος 2"/>
          <p:cNvSpPr>
            <a:spLocks noGrp="1"/>
          </p:cNvSpPr>
          <p:nvPr>
            <p:ph type="title"/>
          </p:nvPr>
        </p:nvSpPr>
        <p:spPr/>
        <p:txBody>
          <a:bodyPr/>
          <a:lstStyle/>
          <a:p>
            <a:pPr algn="ctr"/>
            <a:r>
              <a:rPr lang="el-GR" sz="2000" dirty="0">
                <a:solidFill>
                  <a:srgbClr val="00B050"/>
                </a:solidFill>
              </a:rPr>
              <a:t>Ο </a:t>
            </a:r>
            <a:r>
              <a:rPr lang="el-GR" sz="2000" b="1" dirty="0">
                <a:solidFill>
                  <a:srgbClr val="00B050"/>
                </a:solidFill>
                <a:hlinkClick r:id="rId2"/>
              </a:rPr>
              <a:t>αρχαιολογικός χώρος του Ασκληπιείου</a:t>
            </a:r>
            <a:r>
              <a:rPr lang="el-GR" sz="2000" dirty="0">
                <a:solidFill>
                  <a:srgbClr val="00B050"/>
                </a:solidFill>
                <a:hlinkClick r:id="rId2"/>
              </a:rPr>
              <a:t> </a:t>
            </a:r>
            <a:r>
              <a:rPr lang="el-GR" sz="2000" dirty="0">
                <a:solidFill>
                  <a:srgbClr val="00B050"/>
                </a:solidFill>
              </a:rPr>
              <a:t>από το 1988 περιλαμβάνεται στον κατάλογο των μνημείων της παγκόσμιας Πολιτιστικής Κληρονομιάς της </a:t>
            </a:r>
            <a:r>
              <a:rPr lang="el-GR" sz="2000" b="1" dirty="0">
                <a:solidFill>
                  <a:srgbClr val="00B050"/>
                </a:solidFill>
              </a:rPr>
              <a:t>UNESCO</a:t>
            </a:r>
            <a:r>
              <a:rPr lang="el-GR" sz="2000" dirty="0">
                <a:solidFill>
                  <a:srgbClr val="00B050"/>
                </a:solidFill>
              </a:rPr>
              <a:t>.</a:t>
            </a:r>
            <a:endParaRPr lang="en-US" sz="2000" dirty="0">
              <a:solidFill>
                <a:srgbClr val="00B050"/>
              </a:solidFill>
            </a:endParaRPr>
          </a:p>
        </p:txBody>
      </p:sp>
    </p:spTree>
    <p:extLst>
      <p:ext uri="{BB962C8B-B14F-4D97-AF65-F5344CB8AC3E}">
        <p14:creationId xmlns:p14="http://schemas.microsoft.com/office/powerpoint/2010/main" val="343808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969" y="1988840"/>
            <a:ext cx="5256584" cy="3744416"/>
          </a:xfrm>
        </p:spPr>
      </p:pic>
      <p:sp>
        <p:nvSpPr>
          <p:cNvPr id="2" name="Τίτλος 1"/>
          <p:cNvSpPr>
            <a:spLocks noGrp="1"/>
          </p:cNvSpPr>
          <p:nvPr>
            <p:ph type="title"/>
          </p:nvPr>
        </p:nvSpPr>
        <p:spPr/>
        <p:txBody>
          <a:bodyPr>
            <a:normAutofit/>
          </a:bodyPr>
          <a:lstStyle/>
          <a:p>
            <a:r>
              <a:rPr lang="el-GR" sz="2000" dirty="0" smtClean="0"/>
              <a:t>Κάτοψη του ασκληπιείου</a:t>
            </a:r>
            <a:endParaRPr lang="en-US" sz="2000" dirty="0"/>
          </a:p>
        </p:txBody>
      </p:sp>
      <p:pic>
        <p:nvPicPr>
          <p:cNvPr id="5"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48680"/>
            <a:ext cx="3780465" cy="3657600"/>
          </a:xfrm>
          <a:prstGeom prst="rect">
            <a:avLst/>
          </a:prstGeom>
        </p:spPr>
      </p:pic>
    </p:spTree>
    <p:extLst>
      <p:ext uri="{BB962C8B-B14F-4D97-AF65-F5344CB8AC3E}">
        <p14:creationId xmlns:p14="http://schemas.microsoft.com/office/powerpoint/2010/main" val="1912534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Το </a:t>
            </a:r>
            <a:r>
              <a:rPr lang="el-GR" b="1" dirty="0"/>
              <a:t>αρχαίο θέατρο</a:t>
            </a:r>
            <a:r>
              <a:rPr lang="el-GR" dirty="0"/>
              <a:t> είναι το καλύτερα σωζόμενο και ασφαλώς το πιο εντυπωσιακό σήμερα μνημείο του ιερού της Επιδαύρου. Η κατασκευή του τοποθετείται περί τα μέσα του 4ου αι. </a:t>
            </a:r>
            <a:r>
              <a:rPr lang="el-GR" dirty="0" err="1"/>
              <a:t>π.Χ.</a:t>
            </a:r>
            <a:r>
              <a:rPr lang="el-GR" dirty="0"/>
              <a:t> και σύμφωνα με τον αρχαίο περιηγητή Παυσανία (2ος αι. </a:t>
            </a:r>
            <a:r>
              <a:rPr lang="el-GR" dirty="0" err="1"/>
              <a:t>μ.Χ</a:t>
            </a:r>
            <a:r>
              <a:rPr lang="el-GR" dirty="0"/>
              <a:t>.) είναι έργο του αρχιτέκτονα Πολύκλειτου. Ο Πολύκλειτος σύμφωνα με τον περιηγητή έχτισε και την περίφημη θόλο στο </a:t>
            </a:r>
            <a:r>
              <a:rPr lang="el-GR" b="1" dirty="0"/>
              <a:t>ιερό του Ασκληπιού.</a:t>
            </a:r>
            <a:endParaRPr lang="en-US" dirty="0"/>
          </a:p>
        </p:txBody>
      </p:sp>
      <p:sp>
        <p:nvSpPr>
          <p:cNvPr id="3" name="Τίτλος 2"/>
          <p:cNvSpPr>
            <a:spLocks noGrp="1"/>
          </p:cNvSpPr>
          <p:nvPr>
            <p:ph type="title"/>
          </p:nvPr>
        </p:nvSpPr>
        <p:spPr/>
        <p:txBody>
          <a:bodyPr/>
          <a:lstStyle/>
          <a:p>
            <a:r>
              <a:rPr lang="el-GR" dirty="0" smtClean="0"/>
              <a:t>Το θέατρο</a:t>
            </a:r>
            <a:endParaRPr lang="en-US" dirty="0"/>
          </a:p>
        </p:txBody>
      </p:sp>
    </p:spTree>
    <p:extLst>
      <p:ext uri="{BB962C8B-B14F-4D97-AF65-F5344CB8AC3E}">
        <p14:creationId xmlns:p14="http://schemas.microsoft.com/office/powerpoint/2010/main" val="264525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3828" y="2996952"/>
            <a:ext cx="4876800" cy="3657600"/>
          </a:xfrm>
        </p:spPr>
      </p:pic>
      <p:sp>
        <p:nvSpPr>
          <p:cNvPr id="3" name="Τίτλος 2"/>
          <p:cNvSpPr>
            <a:spLocks noGrp="1"/>
          </p:cNvSpPr>
          <p:nvPr>
            <p:ph type="title"/>
          </p:nvPr>
        </p:nvSpPr>
        <p:spPr/>
        <p:txBody>
          <a:bodyPr/>
          <a:lstStyle/>
          <a:p>
            <a:r>
              <a:rPr lang="el-GR" dirty="0" smtClean="0"/>
              <a:t>Το θέατρο</a:t>
            </a:r>
            <a:endParaRPr lang="en-US" dirty="0"/>
          </a:p>
        </p:txBody>
      </p:sp>
      <p:pic>
        <p:nvPicPr>
          <p:cNvPr id="5"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5951984" cy="2975991"/>
          </a:xfrm>
          <a:prstGeom prst="rect">
            <a:avLst/>
          </a:prstGeom>
        </p:spPr>
      </p:pic>
      <p:sp>
        <p:nvSpPr>
          <p:cNvPr id="6" name="Ορθογώνιο 5"/>
          <p:cNvSpPr/>
          <p:nvPr/>
        </p:nvSpPr>
        <p:spPr>
          <a:xfrm>
            <a:off x="251520" y="3284984"/>
            <a:ext cx="3960440" cy="1200329"/>
          </a:xfrm>
          <a:prstGeom prst="rect">
            <a:avLst/>
          </a:prstGeom>
        </p:spPr>
        <p:txBody>
          <a:bodyPr wrap="square">
            <a:spAutoFit/>
          </a:bodyPr>
          <a:lstStyle/>
          <a:p>
            <a:r>
              <a:rPr lang="el-GR" dirty="0"/>
              <a:t>Η είσοδος των θεατών γινόταν από δυο μεγάλα και εντυπωσιακά θυρώματα στα πλάγια της σκηνής και μεταξύ αυτής και του κοίλου</a:t>
            </a:r>
            <a:endParaRPr lang="en-US" dirty="0"/>
          </a:p>
        </p:txBody>
      </p:sp>
    </p:spTree>
    <p:extLst>
      <p:ext uri="{BB962C8B-B14F-4D97-AF65-F5344CB8AC3E}">
        <p14:creationId xmlns:p14="http://schemas.microsoft.com/office/powerpoint/2010/main" val="311997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r>
              <a:rPr lang="el-GR" dirty="0"/>
              <a:t>Η ύπαρξη και λειτουργία του θεάτρου στο ιερό του Ασκληπιού συνδέεται άμεσα με τη </a:t>
            </a:r>
            <a:r>
              <a:rPr lang="el-GR" b="1" dirty="0"/>
              <a:t>λατρεία του θεού-γιατρού της αρχαιότητας</a:t>
            </a:r>
            <a:r>
              <a:rPr lang="el-GR" dirty="0"/>
              <a:t>. Ξέρουμε ότι στις γιορτές προς τιμήν του θεού γίνονταν αγώνες στο ιερό, τόσο γυμναστικοί όσο και μουσικοί και δραματικοί. Στους δραματικούς αγώνες διαγωνίζονταν ποιητές που είχαν συνθέσει έργα και τα παρουσίαζαν μπροστά στο κοινό. Παράλληλα γίνονταν απαγγελίες ποιημάτων, ενώ πιθανότατα και οι μουσικοί διαγωνισμοί γίνονταν στο θέατρο. Στο θέατρο σήμερα πραγματοποιούνται τους θερινούς μήνες, </a:t>
            </a:r>
            <a:r>
              <a:rPr lang="el-GR" b="1" dirty="0"/>
              <a:t>θεατρικές </a:t>
            </a:r>
            <a:r>
              <a:rPr lang="el-GR" b="1" dirty="0" smtClean="0"/>
              <a:t>παραστάσεις</a:t>
            </a:r>
            <a:r>
              <a:rPr lang="el-GR" dirty="0" smtClean="0"/>
              <a:t>.</a:t>
            </a:r>
            <a:endParaRPr lang="en-US" dirty="0"/>
          </a:p>
        </p:txBody>
      </p:sp>
      <p:sp>
        <p:nvSpPr>
          <p:cNvPr id="3" name="Τίτλος 2"/>
          <p:cNvSpPr>
            <a:spLocks noGrp="1"/>
          </p:cNvSpPr>
          <p:nvPr>
            <p:ph type="title"/>
          </p:nvPr>
        </p:nvSpPr>
        <p:spPr/>
        <p:txBody>
          <a:bodyPr/>
          <a:lstStyle/>
          <a:p>
            <a:endParaRPr lang="en-US"/>
          </a:p>
        </p:txBody>
      </p:sp>
    </p:spTree>
    <p:extLst>
      <p:ext uri="{BB962C8B-B14F-4D97-AF65-F5344CB8AC3E}">
        <p14:creationId xmlns:p14="http://schemas.microsoft.com/office/powerpoint/2010/main" val="1156370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672" y="685800"/>
            <a:ext cx="6085856" cy="3657600"/>
          </a:xfrm>
        </p:spPr>
      </p:pic>
      <p:sp>
        <p:nvSpPr>
          <p:cNvPr id="3" name="Τίτλος 2"/>
          <p:cNvSpPr>
            <a:spLocks noGrp="1"/>
          </p:cNvSpPr>
          <p:nvPr>
            <p:ph type="title"/>
          </p:nvPr>
        </p:nvSpPr>
        <p:spPr/>
        <p:txBody>
          <a:bodyPr/>
          <a:lstStyle/>
          <a:p>
            <a:r>
              <a:rPr lang="el-GR" dirty="0" smtClean="0"/>
              <a:t>Το στάδιο</a:t>
            </a:r>
            <a:endParaRPr lang="en-US" dirty="0"/>
          </a:p>
        </p:txBody>
      </p:sp>
    </p:spTree>
    <p:extLst>
      <p:ext uri="{BB962C8B-B14F-4D97-AF65-F5344CB8AC3E}">
        <p14:creationId xmlns:p14="http://schemas.microsoft.com/office/powerpoint/2010/main" val="13446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662" y="1243012"/>
            <a:ext cx="5095875" cy="2543175"/>
          </a:xfrm>
        </p:spPr>
      </p:pic>
      <p:sp>
        <p:nvSpPr>
          <p:cNvPr id="3" name="Τίτλος 2"/>
          <p:cNvSpPr>
            <a:spLocks noGrp="1"/>
          </p:cNvSpPr>
          <p:nvPr>
            <p:ph type="title"/>
          </p:nvPr>
        </p:nvSpPr>
        <p:spPr/>
        <p:txBody>
          <a:bodyPr/>
          <a:lstStyle/>
          <a:p>
            <a:r>
              <a:rPr lang="el-GR" dirty="0" smtClean="0"/>
              <a:t>Η Θόλος</a:t>
            </a:r>
            <a:endParaRPr lang="en-US" dirty="0"/>
          </a:p>
        </p:txBody>
      </p:sp>
    </p:spTree>
    <p:extLst>
      <p:ext uri="{BB962C8B-B14F-4D97-AF65-F5344CB8AC3E}">
        <p14:creationId xmlns:p14="http://schemas.microsoft.com/office/powerpoint/2010/main" val="3564683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τοιχειώδες">
  <a:themeElements>
    <a:clrScheme name="Στοιχειώδες">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Στοιχειώδες">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Στοιχειώδες">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252</TotalTime>
  <Words>741</Words>
  <Application>Microsoft Office PowerPoint</Application>
  <PresentationFormat>Προβολή στην οθόνη (4:3)</PresentationFormat>
  <Paragraphs>31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Στοιχειώδες</vt:lpstr>
      <vt:lpstr>Ασκληπιειο Επιδαυρου</vt:lpstr>
      <vt:lpstr>Θεραπευτικός τουρισμός</vt:lpstr>
      <vt:lpstr>Ο αρχαιολογικός χώρος του Ασκληπιείου από το 1988 περιλαμβάνεται στον κατάλογο των μνημείων της παγκόσμιας Πολιτιστικής Κληρονομιάς της UNESCO.</vt:lpstr>
      <vt:lpstr>Κάτοψη του ασκληπιείου</vt:lpstr>
      <vt:lpstr>Το θέατρο</vt:lpstr>
      <vt:lpstr>Το θέατρο</vt:lpstr>
      <vt:lpstr>Παρουσίαση του PowerPoint</vt:lpstr>
      <vt:lpstr>Το στάδιο</vt:lpstr>
      <vt:lpstr>Η Θόλος</vt:lpstr>
      <vt:lpstr>Παρουσίαση του PowerPoint</vt:lpstr>
      <vt:lpstr>Σημερινή μορφή Θόλου μετά την αποκατάσταση</vt:lpstr>
      <vt:lpstr>Παρουσίαση του PowerPoint</vt:lpstr>
      <vt:lpstr>Παρουσίαση του PowerPoint</vt:lpstr>
      <vt:lpstr>Παρουσίαση του PowerPoint</vt:lpstr>
      <vt:lpstr>    Η ΦΑΙΝΟΜΕΝΙΚΗ ΠΟΡΕΙΑ ΤΟΥ ΗΛΙΟΥ ΣΤΟ ΕΞΩΤΕΡΙΚΟ ΤΗΣ ΘΟΛΟΥ </vt:lpstr>
      <vt:lpstr>Η ΘΟΛΟΣ ΠΡΙΝ ΑΠΟ ΤΗΝ ΕΝΑΡΞΗ ΤΩΝ ΕΡΓΑΣΙΩΝ ΑΠΟΚΑΤΑΣΤΑΣΗΣ.</vt:lpstr>
      <vt:lpstr>Παρουσίαση του PowerPoint</vt:lpstr>
      <vt:lpstr>Παρουσίαση του PowerPoint</vt:lpstr>
      <vt:lpstr>Η χρήση της στο ασκληπιείο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Ασκληπιειο Επιδαυρου</dc:title>
  <dc:creator>Apostolia</dc:creator>
  <cp:lastModifiedBy>Apostolia</cp:lastModifiedBy>
  <cp:revision>15</cp:revision>
  <dcterms:created xsi:type="dcterms:W3CDTF">2014-03-11T05:52:19Z</dcterms:created>
  <dcterms:modified xsi:type="dcterms:W3CDTF">2014-03-21T06:17:15Z</dcterms:modified>
</cp:coreProperties>
</file>