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36" r:id="rId2"/>
    <p:sldId id="335" r:id="rId3"/>
    <p:sldId id="259" r:id="rId4"/>
    <p:sldId id="260" r:id="rId5"/>
    <p:sldId id="261" r:id="rId6"/>
    <p:sldId id="337" r:id="rId7"/>
    <p:sldId id="338" r:id="rId8"/>
    <p:sldId id="33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9" r:id="rId70"/>
    <p:sldId id="330" r:id="rId71"/>
    <p:sldId id="331" r:id="rId72"/>
    <p:sldId id="332" r:id="rId73"/>
    <p:sldId id="333" r:id="rId74"/>
    <p:sldId id="334" r:id="rId75"/>
    <p:sldId id="351" r:id="rId76"/>
    <p:sldId id="352" r:id="rId77"/>
    <p:sldId id="353" r:id="rId78"/>
    <p:sldId id="354"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varScale="1">
        <p:scale>
          <a:sx n="103" d="100"/>
          <a:sy n="103" d="100"/>
        </p:scale>
        <p:origin x="-4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0D719-B6CC-49FC-B4AF-F7308829BF5C}" type="datetimeFigureOut">
              <a:rPr lang="el-GR" smtClean="0"/>
              <a:pPr/>
              <a:t>22/1/2015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819C9-BA8D-4956-87A6-0C1719E57106}" type="slidenum">
              <a:rPr lang="el-GR" smtClean="0"/>
              <a:pPr/>
              <a:t>‹#›</a:t>
            </a:fld>
            <a:endParaRPr lang="el-GR"/>
          </a:p>
        </p:txBody>
      </p:sp>
    </p:spTree>
    <p:extLst>
      <p:ext uri="{BB962C8B-B14F-4D97-AF65-F5344CB8AC3E}">
        <p14:creationId xmlns:p14="http://schemas.microsoft.com/office/powerpoint/2010/main" val="392879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F819C9-BA8D-4956-87A6-0C1719E57106}" type="slidenum">
              <a:rPr lang="el-GR" smtClean="0"/>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D1C1956-B447-4107-B4EE-56D99B912868}" type="slidenum">
              <a:rPr lang="el-GR" smtClean="0"/>
              <a:pPr/>
              <a:t>32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963FC38-1882-4A28-916B-B73F27695E1C}" type="slidenum">
              <a:rPr lang="el-GR" smtClean="0"/>
              <a:pPr/>
              <a:t>66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22/1/2015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2.gstatic.com/images?q=tbn:ANd9GcRa0ftS_0vb3l2OV533s_8GXSMvksz0RM9vBl02bia8Zzr7Tgrz2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TextBox"/>
          <p:cNvSpPr txBox="1"/>
          <p:nvPr/>
        </p:nvSpPr>
        <p:spPr>
          <a:xfrm>
            <a:off x="899592" y="836712"/>
            <a:ext cx="5400600" cy="2123658"/>
          </a:xfrm>
          <a:prstGeom prst="rect">
            <a:avLst/>
          </a:prstGeom>
          <a:noFill/>
        </p:spPr>
        <p:txBody>
          <a:bodyPr wrap="square" rtlCol="0">
            <a:spAutoFit/>
          </a:bodyPr>
          <a:lstStyle/>
          <a:p>
            <a:r>
              <a:rPr lang="el-GR" sz="6600" dirty="0" smtClean="0">
                <a:latin typeface="Arial Black" pitchFamily="34" charset="0"/>
              </a:rPr>
              <a:t>Ο ΚΑΦΕΣ ΚΑΙ ΕΜΕΙΣ</a:t>
            </a:r>
            <a:endParaRPr lang="el-GR" sz="6600" dirty="0">
              <a:latin typeface="Arial Black" pitchFamily="34" charset="0"/>
            </a:endParaRPr>
          </a:p>
        </p:txBody>
      </p:sp>
      <p:sp>
        <p:nvSpPr>
          <p:cNvPr id="6" name="5 - Ορθογώνιο"/>
          <p:cNvSpPr/>
          <p:nvPr/>
        </p:nvSpPr>
        <p:spPr>
          <a:xfrm>
            <a:off x="827584" y="4437112"/>
            <a:ext cx="4572000" cy="1200329"/>
          </a:xfrm>
          <a:prstGeom prst="rect">
            <a:avLst/>
          </a:prstGeom>
        </p:spPr>
        <p:txBody>
          <a:bodyPr>
            <a:spAutoFit/>
          </a:bodyPr>
          <a:lstStyle/>
          <a:p>
            <a:pPr algn="ctr"/>
            <a:r>
              <a:rPr lang="el-GR" sz="2400" dirty="0" smtClean="0">
                <a:latin typeface="Arial Black" pitchFamily="34" charset="0"/>
              </a:rPr>
              <a:t>ΕΡΕΥΝΗΤΙΚΗ ΕΡΓΑΣΙΑ </a:t>
            </a:r>
          </a:p>
          <a:p>
            <a:pPr algn="ctr"/>
            <a:r>
              <a:rPr lang="el-GR" sz="2400" dirty="0" smtClean="0">
                <a:latin typeface="Arial Black" pitchFamily="34" charset="0"/>
              </a:rPr>
              <a:t>Β’ ΛΥΚΕΙΟΥ</a:t>
            </a:r>
          </a:p>
          <a:p>
            <a:pPr algn="ctr"/>
            <a:r>
              <a:rPr lang="el-GR" sz="2400" dirty="0" smtClean="0">
                <a:latin typeface="Arial Black" pitchFamily="34" charset="0"/>
              </a:rPr>
              <a:t>Α’ ΤΕΤΡΑΜΗΝΟ 2014-15</a:t>
            </a:r>
          </a:p>
        </p:txBody>
      </p:sp>
      <p:sp>
        <p:nvSpPr>
          <p:cNvPr id="7" name="6 - TextBox"/>
          <p:cNvSpPr txBox="1"/>
          <p:nvPr/>
        </p:nvSpPr>
        <p:spPr>
          <a:xfrm>
            <a:off x="899592" y="5733256"/>
            <a:ext cx="4680520" cy="830997"/>
          </a:xfrm>
          <a:prstGeom prst="rect">
            <a:avLst/>
          </a:prstGeom>
          <a:noFill/>
        </p:spPr>
        <p:txBody>
          <a:bodyPr wrap="square" rtlCol="0">
            <a:spAutoFit/>
          </a:bodyPr>
          <a:lstStyle/>
          <a:p>
            <a:pPr algn="ctr"/>
            <a:r>
              <a:rPr lang="el-GR" sz="2400" dirty="0" smtClean="0">
                <a:latin typeface="Arial Black" pitchFamily="34" charset="0"/>
              </a:rPr>
              <a:t>ΥΠΕΥΘΥΝΗ ΚΑΘΗΓΗΤΡΙΑ: ΚΟΥΡΤΠΑΡΑΣΙΔΟΥ ΣΟΦΙΑ</a:t>
            </a:r>
            <a:endParaRPr lang="el-GR" sz="2400" dirty="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395288" y="765175"/>
            <a:ext cx="8229600" cy="1143000"/>
          </a:xfrm>
        </p:spPr>
        <p:txBody>
          <a:bodyPr>
            <a:normAutofit fontScale="90000"/>
          </a:bodyPr>
          <a:lstStyle/>
          <a:p>
            <a:r>
              <a:rPr lang="el-GR" sz="4000">
                <a:solidFill>
                  <a:schemeClr val="bg1"/>
                </a:solidFill>
              </a:rPr>
              <a:t>ΚΑΝΑΤΑ</a:t>
            </a:r>
            <a:br>
              <a:rPr lang="el-GR" sz="4000">
                <a:solidFill>
                  <a:schemeClr val="bg1"/>
                </a:solidFill>
              </a:rPr>
            </a:br>
            <a:endParaRPr lang="el-GR" sz="4000">
              <a:solidFill>
                <a:schemeClr val="bg1"/>
              </a:solidFill>
            </a:endParaRPr>
          </a:p>
        </p:txBody>
      </p:sp>
      <p:sp>
        <p:nvSpPr>
          <p:cNvPr id="6147" name="Rectangle 3"/>
          <p:cNvSpPr>
            <a:spLocks noGrp="1" noChangeArrowheads="1"/>
          </p:cNvSpPr>
          <p:nvPr>
            <p:ph type="body" idx="1"/>
          </p:nvPr>
        </p:nvSpPr>
        <p:spPr>
          <a:xfrm>
            <a:off x="0" y="908050"/>
            <a:ext cx="9144000" cy="5949950"/>
          </a:xfrm>
        </p:spPr>
        <p:txBody>
          <a:bodyPr/>
          <a:lstStyle/>
          <a:p>
            <a:pPr>
              <a:buFontTx/>
              <a:buNone/>
            </a:pPr>
            <a:endParaRPr lang="en-US">
              <a:solidFill>
                <a:schemeClr val="bg1"/>
              </a:solidFill>
            </a:endParaRPr>
          </a:p>
          <a:p>
            <a:pPr>
              <a:buFontTx/>
              <a:buNone/>
            </a:pPr>
            <a:endParaRPr lang="en-US">
              <a:solidFill>
                <a:schemeClr val="bg1"/>
              </a:solidFill>
            </a:endParaRPr>
          </a:p>
          <a:p>
            <a:pPr>
              <a:buFontTx/>
              <a:buNone/>
            </a:pPr>
            <a:r>
              <a:rPr lang="en-US">
                <a:solidFill>
                  <a:schemeClr val="bg1"/>
                </a:solidFill>
              </a:rPr>
              <a:t>	</a:t>
            </a:r>
            <a:r>
              <a:rPr lang="el-GR">
                <a:solidFill>
                  <a:schemeClr val="bg1"/>
                </a:solidFill>
              </a:rPr>
              <a:t>Βάζετε σε μια κανάτα καφέ μεσαίου αλέσματος 55γρ καφέ ανά 4 φλιτζάνια προσθέτετε ζεστό νερό, ανακατεύεται καλά με ξύλινο κουτάλι και μετά από 4 λεπτά σερβίρετε τον καφέ στο φλιτζάνι δια μέσω φίλτρου. </a:t>
            </a:r>
          </a:p>
          <a:p>
            <a:endParaRPr lang="el-GR">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afes 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0" name="Rectangle 2"/>
          <p:cNvSpPr>
            <a:spLocks noGrp="1" noChangeArrowheads="1"/>
          </p:cNvSpPr>
          <p:nvPr>
            <p:ph type="title"/>
          </p:nvPr>
        </p:nvSpPr>
        <p:spPr/>
        <p:txBody>
          <a:bodyPr/>
          <a:lstStyle/>
          <a:p>
            <a:r>
              <a:rPr lang="el-GR">
                <a:solidFill>
                  <a:schemeClr val="bg1"/>
                </a:solidFill>
              </a:rPr>
              <a:t>ΚΑΦΕΤΙΕΡΑ ΡΟΤΑ </a:t>
            </a:r>
          </a:p>
        </p:txBody>
      </p:sp>
      <p:sp>
        <p:nvSpPr>
          <p:cNvPr id="7171" name="Rectangle 3"/>
          <p:cNvSpPr>
            <a:spLocks noGrp="1" noChangeArrowheads="1"/>
          </p:cNvSpPr>
          <p:nvPr>
            <p:ph type="body" idx="1"/>
          </p:nvPr>
        </p:nvSpPr>
        <p:spPr/>
        <p:txBody>
          <a:bodyPr/>
          <a:lstStyle/>
          <a:p>
            <a:pPr>
              <a:buFontTx/>
              <a:buNone/>
            </a:pPr>
            <a:r>
              <a:rPr lang="en-US">
                <a:solidFill>
                  <a:schemeClr val="bg1"/>
                </a:solidFill>
              </a:rPr>
              <a:t>	</a:t>
            </a:r>
            <a:r>
              <a:rPr lang="el-GR">
                <a:solidFill>
                  <a:schemeClr val="bg1"/>
                </a:solidFill>
              </a:rPr>
              <a:t>Είναι ο ίδιος τρόπος με την κανάτα και μάλιστα ευκολότερο διότι υπάρχει ενσωματωμένο σουρωτήρι Γάλλοι ονομάζουν τις καφετιέρες press pot και κυκλοφορούν σε διάφορα μεγέθη και χρώματα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s"/>
          <p:cNvPicPr>
            <a:picLocks noChangeAspect="1" noChangeArrowheads="1"/>
          </p:cNvPicPr>
          <p:nvPr/>
        </p:nvPicPr>
        <p:blipFill>
          <a:blip r:embed="rId2" cstate="print"/>
          <a:srcRect/>
          <a:stretch>
            <a:fillRect/>
          </a:stretch>
        </p:blipFill>
        <p:spPr bwMode="auto">
          <a:xfrm>
            <a:off x="0" y="11113"/>
            <a:ext cx="9144000" cy="6850062"/>
          </a:xfrm>
          <a:prstGeom prst="rect">
            <a:avLst/>
          </a:prstGeom>
          <a:noFill/>
        </p:spPr>
      </p:pic>
      <p:sp>
        <p:nvSpPr>
          <p:cNvPr id="8194" name="Rectangle 2"/>
          <p:cNvSpPr>
            <a:spLocks noGrp="1" noChangeArrowheads="1"/>
          </p:cNvSpPr>
          <p:nvPr>
            <p:ph type="title"/>
          </p:nvPr>
        </p:nvSpPr>
        <p:spPr/>
        <p:txBody>
          <a:bodyPr/>
          <a:lstStyle/>
          <a:p>
            <a:r>
              <a:rPr lang="el-GR">
                <a:solidFill>
                  <a:schemeClr val="bg1"/>
                </a:solidFill>
              </a:rPr>
              <a:t>ΝΑΠΟΛΙΤΑΝΑ</a:t>
            </a:r>
          </a:p>
        </p:txBody>
      </p:sp>
      <p:sp>
        <p:nvSpPr>
          <p:cNvPr id="8195" name="Rectangle 3"/>
          <p:cNvSpPr>
            <a:spLocks noGrp="1" noChangeArrowheads="1"/>
          </p:cNvSpPr>
          <p:nvPr>
            <p:ph type="body" idx="1"/>
          </p:nvPr>
        </p:nvSpPr>
        <p:spPr/>
        <p:txBody>
          <a:bodyPr/>
          <a:lstStyle/>
          <a:p>
            <a:pPr>
              <a:buFontTx/>
              <a:buNone/>
            </a:pPr>
            <a:r>
              <a:rPr lang="en-US">
                <a:solidFill>
                  <a:schemeClr val="bg1"/>
                </a:solidFill>
              </a:rPr>
              <a:t>	</a:t>
            </a:r>
            <a:r>
              <a:rPr lang="el-GR">
                <a:solidFill>
                  <a:schemeClr val="bg1"/>
                </a:solidFill>
              </a:rPr>
              <a:t>Η πατρότητα διεκδικήθηκε από τους Ιταλούς ενώ στην πραγματικότητα κατασκευάστηκε στη Γαλλία cafe filtri. Mε το σωστό άλεσμα παρασκευάζει καταπληκτικό καφέ. Το σκεύος πρέπει να είναι από ατσάλι με ξύλινη η πλαστική χειρολαβή.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κατάλογος"/>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8" name="Rectangle 2"/>
          <p:cNvSpPr>
            <a:spLocks noGrp="1" noChangeArrowheads="1"/>
          </p:cNvSpPr>
          <p:nvPr>
            <p:ph type="title"/>
          </p:nvPr>
        </p:nvSpPr>
        <p:spPr/>
        <p:txBody>
          <a:bodyPr/>
          <a:lstStyle/>
          <a:p>
            <a:r>
              <a:rPr lang="el-GR">
                <a:solidFill>
                  <a:schemeClr val="bg1"/>
                </a:solidFill>
              </a:rPr>
              <a:t>ΚΑΦΕΤΙΕΡΑ ΦΙΛΤΡΟΥ </a:t>
            </a:r>
          </a:p>
        </p:txBody>
      </p:sp>
      <p:sp>
        <p:nvSpPr>
          <p:cNvPr id="9219" name="Rectangle 3"/>
          <p:cNvSpPr>
            <a:spLocks noGrp="1" noChangeArrowheads="1"/>
          </p:cNvSpPr>
          <p:nvPr>
            <p:ph type="body" idx="1"/>
          </p:nvPr>
        </p:nvSpPr>
        <p:spPr/>
        <p:txBody>
          <a:bodyPr/>
          <a:lstStyle/>
          <a:p>
            <a:pPr>
              <a:buFontTx/>
              <a:buNone/>
            </a:pPr>
            <a:r>
              <a:rPr lang="en-US">
                <a:solidFill>
                  <a:schemeClr val="bg1"/>
                </a:solidFill>
              </a:rPr>
              <a:t>	</a:t>
            </a:r>
            <a:r>
              <a:rPr lang="el-GR">
                <a:solidFill>
                  <a:schemeClr val="bg1"/>
                </a:solidFill>
              </a:rPr>
              <a:t>Καφές λεπτά αλεσμένος σε φίλτρο έρχεται σε επαφή με νερό που πέφτει πάνω</a:t>
            </a:r>
            <a:r>
              <a:rPr lang="en-US">
                <a:solidFill>
                  <a:schemeClr val="bg1"/>
                </a:solidFill>
              </a:rPr>
              <a:t> </a:t>
            </a:r>
            <a:r>
              <a:rPr lang="el-GR">
                <a:solidFill>
                  <a:schemeClr val="bg1"/>
                </a:solidFill>
              </a:rPr>
              <a:t>(απόσταξη) του και σε λίγα λεπτά έχετε ένα διαυγές ρόφημα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kaf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p:nvPr>
        </p:nvSpPr>
        <p:spPr/>
        <p:txBody>
          <a:bodyPr/>
          <a:lstStyle/>
          <a:p>
            <a:r>
              <a:rPr lang="el-GR" b="1">
                <a:solidFill>
                  <a:schemeClr val="bg1"/>
                </a:solidFill>
              </a:rPr>
              <a:t>ΕΣΠΡΕΣ</a:t>
            </a:r>
            <a:r>
              <a:rPr lang="en-US" b="1">
                <a:solidFill>
                  <a:schemeClr val="bg1"/>
                </a:solidFill>
              </a:rPr>
              <a:t>O</a:t>
            </a:r>
            <a:endParaRPr lang="el-GR">
              <a:solidFill>
                <a:schemeClr val="bg1"/>
              </a:solidFill>
            </a:endParaRPr>
          </a:p>
        </p:txBody>
      </p:sp>
      <p:sp>
        <p:nvSpPr>
          <p:cNvPr id="10243" name="Rectangle 3"/>
          <p:cNvSpPr>
            <a:spLocks noGrp="1" noChangeArrowheads="1"/>
          </p:cNvSpPr>
          <p:nvPr>
            <p:ph type="body" idx="1"/>
          </p:nvPr>
        </p:nvSpPr>
        <p:spPr/>
        <p:txBody>
          <a:bodyPr/>
          <a:lstStyle/>
          <a:p>
            <a:pPr>
              <a:lnSpc>
                <a:spcPct val="90000"/>
              </a:lnSpc>
              <a:buFontTx/>
              <a:buNone/>
            </a:pPr>
            <a:r>
              <a:rPr lang="en-US" sz="2800">
                <a:solidFill>
                  <a:schemeClr val="bg1"/>
                </a:solidFill>
              </a:rPr>
              <a:t>	</a:t>
            </a:r>
            <a:r>
              <a:rPr lang="el-GR" sz="2800">
                <a:solidFill>
                  <a:schemeClr val="bg1"/>
                </a:solidFill>
              </a:rPr>
              <a:t>Ο πιο απλός ορισμός του Εσπρέσο είναι όταν ζεστό νερό περνά υπό πίεση από λεπτά αλεσμένο καφέ</a:t>
            </a:r>
            <a:r>
              <a:rPr lang="en-US" sz="2800">
                <a:solidFill>
                  <a:schemeClr val="bg1"/>
                </a:solidFill>
              </a:rPr>
              <a:t>.</a:t>
            </a:r>
          </a:p>
          <a:p>
            <a:pPr>
              <a:lnSpc>
                <a:spcPct val="90000"/>
              </a:lnSpc>
              <a:buFontTx/>
              <a:buNone/>
            </a:pPr>
            <a:r>
              <a:rPr lang="en-US" sz="2800">
                <a:solidFill>
                  <a:schemeClr val="bg1"/>
                </a:solidFill>
              </a:rPr>
              <a:t>	</a:t>
            </a:r>
            <a:r>
              <a:rPr lang="el-GR" sz="2800">
                <a:solidFill>
                  <a:schemeClr val="bg1"/>
                </a:solidFill>
              </a:rPr>
              <a:t>Ο χρόνος που χρειάζεται για ένα Εσπρέσο είναι 15-20 δευτερόλεπτα για ένα φλιτζάνι 40ml. Η κρέμα (καϊμάκι) είναι απαραίτητο κριτήριο. Το χρώμα αν είναι ανοιχτό δηλώνει ότι η ποσότητα του καφέ είναι λιγότερα γραμμάρια από το κανονικό 7,2 περίπου. Εαν είναι σκούρος τότε θέλει λιγότερα γραμμάρια. </a:t>
            </a:r>
            <a:br>
              <a:rPr lang="el-GR" sz="2800">
                <a:solidFill>
                  <a:schemeClr val="bg1"/>
                </a:solidFill>
              </a:rPr>
            </a:br>
            <a:r>
              <a:rPr lang="el-GR" sz="2800">
                <a:solidFill>
                  <a:schemeClr val="bg1"/>
                </a:solidFill>
              </a:rPr>
              <a:t>Σημαντικό στοιχείο είναι και το άλεσμα του καφέ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ourkikos-kafes_360x28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6" name="Rectangle 2"/>
          <p:cNvSpPr>
            <a:spLocks noGrp="1" noChangeArrowheads="1"/>
          </p:cNvSpPr>
          <p:nvPr>
            <p:ph type="title"/>
          </p:nvPr>
        </p:nvSpPr>
        <p:spPr/>
        <p:txBody>
          <a:bodyPr/>
          <a:lstStyle/>
          <a:p>
            <a:r>
              <a:rPr lang="el-GR" b="1">
                <a:solidFill>
                  <a:schemeClr val="bg1"/>
                </a:solidFill>
              </a:rPr>
              <a:t>ΕΙΔΗ ΕΣΠΡΕΣΟ</a:t>
            </a:r>
            <a:r>
              <a:rPr lang="el-GR">
                <a:solidFill>
                  <a:schemeClr val="bg1"/>
                </a:solidFill>
              </a:rPr>
              <a:t> </a:t>
            </a:r>
          </a:p>
        </p:txBody>
      </p:sp>
      <p:sp>
        <p:nvSpPr>
          <p:cNvPr id="11267" name="Rectangle 3"/>
          <p:cNvSpPr>
            <a:spLocks noGrp="1" noChangeArrowheads="1"/>
          </p:cNvSpPr>
          <p:nvPr>
            <p:ph type="body" idx="1"/>
          </p:nvPr>
        </p:nvSpPr>
        <p:spPr>
          <a:xfrm>
            <a:off x="457200" y="1600200"/>
            <a:ext cx="8229600" cy="4924425"/>
          </a:xfrm>
        </p:spPr>
        <p:txBody>
          <a:bodyPr/>
          <a:lstStyle/>
          <a:p>
            <a:pPr>
              <a:lnSpc>
                <a:spcPct val="80000"/>
              </a:lnSpc>
              <a:buFontTx/>
              <a:buNone/>
            </a:pPr>
            <a:r>
              <a:rPr lang="en-US" sz="2400">
                <a:solidFill>
                  <a:schemeClr val="bg1"/>
                </a:solidFill>
              </a:rPr>
              <a:t>	</a:t>
            </a:r>
            <a:r>
              <a:rPr lang="el-GR" sz="2400" b="1">
                <a:solidFill>
                  <a:schemeClr val="bg1"/>
                </a:solidFill>
              </a:rPr>
              <a:t>ΚΑΝΟΝΙΚΟΣ</a:t>
            </a:r>
            <a:r>
              <a:rPr lang="el-GR" sz="2400">
                <a:solidFill>
                  <a:schemeClr val="bg1"/>
                </a:solidFill>
              </a:rPr>
              <a:t>: Χρειάζεται 6-7 γραμμάρια καφέ, νερό υπό πίεση, 93-96 C για ένα φλιτζάνι 40-50ml. </a:t>
            </a:r>
            <a:br>
              <a:rPr lang="el-GR" sz="2400">
                <a:solidFill>
                  <a:schemeClr val="bg1"/>
                </a:solidFill>
              </a:rPr>
            </a:br>
            <a:r>
              <a:rPr lang="el-GR" sz="2400" b="1">
                <a:solidFill>
                  <a:schemeClr val="bg1"/>
                </a:solidFill>
              </a:rPr>
              <a:t>ΜΑCHIATO</a:t>
            </a:r>
            <a:r>
              <a:rPr lang="el-GR" sz="2400">
                <a:solidFill>
                  <a:schemeClr val="bg1"/>
                </a:solidFill>
              </a:rPr>
              <a:t>: Ένας κανονικός εσπρέσο με προσθήκη χτυπημένου γάλακτος επάνω. </a:t>
            </a:r>
            <a:br>
              <a:rPr lang="el-GR" sz="2400">
                <a:solidFill>
                  <a:schemeClr val="bg1"/>
                </a:solidFill>
              </a:rPr>
            </a:br>
            <a:r>
              <a:rPr lang="el-GR" sz="2400" b="1">
                <a:solidFill>
                  <a:schemeClr val="bg1"/>
                </a:solidFill>
              </a:rPr>
              <a:t>CORETTO</a:t>
            </a:r>
            <a:r>
              <a:rPr lang="el-GR" sz="2400">
                <a:solidFill>
                  <a:schemeClr val="bg1"/>
                </a:solidFill>
              </a:rPr>
              <a:t>: Ένας κανονικός εσπρέσο με προσθήκη αλκοόλ. </a:t>
            </a:r>
            <a:br>
              <a:rPr lang="el-GR" sz="2400">
                <a:solidFill>
                  <a:schemeClr val="bg1"/>
                </a:solidFill>
              </a:rPr>
            </a:br>
            <a:r>
              <a:rPr lang="el-GR" sz="2400" b="1">
                <a:solidFill>
                  <a:schemeClr val="bg1"/>
                </a:solidFill>
              </a:rPr>
              <a:t>ROMANO</a:t>
            </a:r>
            <a:r>
              <a:rPr lang="el-GR" sz="2400">
                <a:solidFill>
                  <a:schemeClr val="bg1"/>
                </a:solidFill>
              </a:rPr>
              <a:t>: Ένας κανονικός εσπρέσο με προσθήκη φέτας λεμονιού. </a:t>
            </a:r>
            <a:br>
              <a:rPr lang="el-GR" sz="2400">
                <a:solidFill>
                  <a:schemeClr val="bg1"/>
                </a:solidFill>
              </a:rPr>
            </a:br>
            <a:r>
              <a:rPr lang="el-GR" sz="2400" b="1">
                <a:solidFill>
                  <a:schemeClr val="bg1"/>
                </a:solidFill>
              </a:rPr>
              <a:t>ΔΙΠΛΟΣ ΕΣΠΡΕΣΟ</a:t>
            </a:r>
            <a:r>
              <a:rPr lang="el-GR" sz="2400">
                <a:solidFill>
                  <a:schemeClr val="bg1"/>
                </a:solidFill>
              </a:rPr>
              <a:t>: Δυο δόσεις εσπρέσο σε φλιτζάνι 150ml.</a:t>
            </a:r>
            <a:br>
              <a:rPr lang="el-GR" sz="2400">
                <a:solidFill>
                  <a:schemeClr val="bg1"/>
                </a:solidFill>
              </a:rPr>
            </a:br>
            <a:r>
              <a:rPr lang="el-GR" sz="2400" b="1">
                <a:solidFill>
                  <a:schemeClr val="bg1"/>
                </a:solidFill>
              </a:rPr>
              <a:t>LUNGO ή AMERICANO</a:t>
            </a:r>
            <a:r>
              <a:rPr lang="el-GR" sz="2400">
                <a:solidFill>
                  <a:schemeClr val="bg1"/>
                </a:solidFill>
              </a:rPr>
              <a:t>: Κανονικός εσπρέσο με προσθήκη ζεστού νερού. </a:t>
            </a:r>
            <a:br>
              <a:rPr lang="el-GR" sz="2400">
                <a:solidFill>
                  <a:schemeClr val="bg1"/>
                </a:solidFill>
              </a:rPr>
            </a:br>
            <a:r>
              <a:rPr lang="el-GR" sz="2400" b="1">
                <a:solidFill>
                  <a:schemeClr val="bg1"/>
                </a:solidFill>
              </a:rPr>
              <a:t>CON PANA η TAZZA D ORO</a:t>
            </a:r>
            <a:r>
              <a:rPr lang="el-GR" sz="2400">
                <a:solidFill>
                  <a:schemeClr val="bg1"/>
                </a:solidFill>
              </a:rPr>
              <a:t>: Ένας εσπρέσο macchiato με πλούσια </a:t>
            </a:r>
            <a:r>
              <a:rPr lang="el-GR" sz="2400" u="sng">
                <a:solidFill>
                  <a:schemeClr val="bg1"/>
                </a:solidFill>
              </a:rPr>
              <a:t>κρέμα γάλακτος</a:t>
            </a:r>
            <a:r>
              <a:rPr lang="el-GR" sz="2400">
                <a:solidFill>
                  <a:schemeClr val="bg1"/>
                </a:solidFill>
              </a:rPr>
              <a:t> αντί αφρόγαλου.</a:t>
            </a:r>
            <a:br>
              <a:rPr lang="el-GR" sz="2400">
                <a:solidFill>
                  <a:schemeClr val="bg1"/>
                </a:solidFill>
              </a:rPr>
            </a:br>
            <a:r>
              <a:rPr lang="el-GR" sz="2400" b="1">
                <a:solidFill>
                  <a:schemeClr val="bg1"/>
                </a:solidFill>
              </a:rPr>
              <a:t>RISTRETTO</a:t>
            </a:r>
            <a:r>
              <a:rPr lang="el-GR" sz="2400">
                <a:solidFill>
                  <a:schemeClr val="bg1"/>
                </a:solidFill>
              </a:rPr>
              <a:t>: Ένας δυνατός εσπρέσο 25ml </a:t>
            </a:r>
            <a:endParaRPr lang="en-US" sz="2400">
              <a:solidFill>
                <a:schemeClr val="bg1"/>
              </a:solidFill>
            </a:endParaRPr>
          </a:p>
          <a:p>
            <a:pPr>
              <a:lnSpc>
                <a:spcPct val="80000"/>
              </a:lnSpc>
              <a:buFontTx/>
              <a:buNone/>
            </a:pPr>
            <a:r>
              <a:rPr lang="en-US" sz="2400" b="1">
                <a:solidFill>
                  <a:schemeClr val="bg1"/>
                </a:solidFill>
              </a:rPr>
              <a:t>	</a:t>
            </a:r>
            <a:r>
              <a:rPr lang="el-GR" sz="2400" b="1">
                <a:solidFill>
                  <a:schemeClr val="bg1"/>
                </a:solidFill>
              </a:rPr>
              <a:t>ΚΑΠΟΥΤΣΙΝΟ</a:t>
            </a:r>
            <a:r>
              <a:rPr lang="el-GR" sz="2400">
                <a:solidFill>
                  <a:schemeClr val="bg1"/>
                </a:solidFill>
              </a:rPr>
              <a:t>: Κλασικό ρόφημα εσπρέσο με αφρόγαλα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images"/>
          <p:cNvPicPr>
            <a:picLocks noChangeAspect="1" noChangeArrowheads="1"/>
          </p:cNvPicPr>
          <p:nvPr/>
        </p:nvPicPr>
        <p:blipFill>
          <a:blip r:embed="rId2" cstate="print"/>
          <a:srcRect/>
          <a:stretch>
            <a:fillRect/>
          </a:stretch>
        </p:blipFill>
        <p:spPr bwMode="auto">
          <a:xfrm>
            <a:off x="0" y="-15875"/>
            <a:ext cx="9144000" cy="6873875"/>
          </a:xfrm>
          <a:prstGeom prst="rect">
            <a:avLst/>
          </a:prstGeom>
          <a:noFill/>
        </p:spPr>
      </p:pic>
      <p:sp>
        <p:nvSpPr>
          <p:cNvPr id="12290" name="Rectangle 2"/>
          <p:cNvSpPr>
            <a:spLocks noGrp="1" noChangeArrowheads="1"/>
          </p:cNvSpPr>
          <p:nvPr>
            <p:ph type="title"/>
          </p:nvPr>
        </p:nvSpPr>
        <p:spPr>
          <a:xfrm>
            <a:off x="395288" y="0"/>
            <a:ext cx="8229600" cy="1143000"/>
          </a:xfrm>
        </p:spPr>
        <p:txBody>
          <a:bodyPr/>
          <a:lstStyle/>
          <a:p>
            <a:r>
              <a:rPr lang="el-GR" sz="4000" b="1">
                <a:solidFill>
                  <a:schemeClr val="bg1"/>
                </a:solidFill>
              </a:rPr>
              <a:t>Λεξικό του εσπρέσο</a:t>
            </a:r>
          </a:p>
        </p:txBody>
      </p:sp>
      <p:sp>
        <p:nvSpPr>
          <p:cNvPr id="12291" name="Rectangle 3"/>
          <p:cNvSpPr>
            <a:spLocks noGrp="1" noChangeArrowheads="1"/>
          </p:cNvSpPr>
          <p:nvPr>
            <p:ph type="body" idx="1"/>
          </p:nvPr>
        </p:nvSpPr>
        <p:spPr>
          <a:xfrm>
            <a:off x="0" y="692150"/>
            <a:ext cx="9144000" cy="6165850"/>
          </a:xfrm>
        </p:spPr>
        <p:txBody>
          <a:bodyPr/>
          <a:lstStyle/>
          <a:p>
            <a:pPr>
              <a:lnSpc>
                <a:spcPct val="80000"/>
              </a:lnSpc>
              <a:buFontTx/>
              <a:buNone/>
            </a:pPr>
            <a:r>
              <a:rPr lang="en-US" sz="2400">
                <a:solidFill>
                  <a:schemeClr val="bg1"/>
                </a:solidFill>
              </a:rPr>
              <a:t>	</a:t>
            </a:r>
            <a:r>
              <a:rPr lang="el-GR" sz="2400" b="1">
                <a:solidFill>
                  <a:schemeClr val="bg1"/>
                </a:solidFill>
              </a:rPr>
              <a:t>Macchiato espresso</a:t>
            </a:r>
            <a:r>
              <a:rPr lang="el-GR" sz="2400">
                <a:solidFill>
                  <a:schemeClr val="bg1"/>
                </a:solidFill>
              </a:rPr>
              <a:t>: Με λίγο αφρόγαλα. </a:t>
            </a:r>
          </a:p>
          <a:p>
            <a:pPr>
              <a:lnSpc>
                <a:spcPct val="80000"/>
              </a:lnSpc>
              <a:buFontTx/>
              <a:buNone/>
            </a:pPr>
            <a:r>
              <a:rPr lang="en-US" sz="2400">
                <a:solidFill>
                  <a:schemeClr val="bg1"/>
                </a:solidFill>
              </a:rPr>
              <a:t>	</a:t>
            </a:r>
            <a:r>
              <a:rPr lang="el-GR" sz="2400" b="1">
                <a:solidFill>
                  <a:schemeClr val="bg1"/>
                </a:solidFill>
              </a:rPr>
              <a:t>Caffe latte</a:t>
            </a:r>
            <a:r>
              <a:rPr lang="el-GR" sz="2400">
                <a:solidFill>
                  <a:schemeClr val="bg1"/>
                </a:solidFill>
              </a:rPr>
              <a:t>: Εσπρέσο με ζεστό γάλα, χωρίς αφρό. </a:t>
            </a:r>
          </a:p>
          <a:p>
            <a:pPr>
              <a:lnSpc>
                <a:spcPct val="80000"/>
              </a:lnSpc>
              <a:buFontTx/>
              <a:buNone/>
            </a:pPr>
            <a:r>
              <a:rPr lang="en-US" sz="2400">
                <a:solidFill>
                  <a:schemeClr val="bg1"/>
                </a:solidFill>
              </a:rPr>
              <a:t>	</a:t>
            </a:r>
            <a:r>
              <a:rPr lang="el-GR" sz="2400" b="1">
                <a:solidFill>
                  <a:schemeClr val="bg1"/>
                </a:solidFill>
              </a:rPr>
              <a:t>Caffe medici</a:t>
            </a:r>
            <a:r>
              <a:rPr lang="el-GR" sz="2400">
                <a:solidFill>
                  <a:schemeClr val="bg1"/>
                </a:solidFill>
              </a:rPr>
              <a:t>: Διπλός, αρωματισμένος με σοκολάτα όπου προσθέτουμε ξύσμα λεμονιού ή πορτοκαλιού και γαρνίρουμε με σαντιγί. </a:t>
            </a:r>
          </a:p>
          <a:p>
            <a:pPr>
              <a:lnSpc>
                <a:spcPct val="80000"/>
              </a:lnSpc>
              <a:buFontTx/>
              <a:buNone/>
            </a:pPr>
            <a:r>
              <a:rPr lang="en-US" sz="2400">
                <a:solidFill>
                  <a:schemeClr val="bg1"/>
                </a:solidFill>
              </a:rPr>
              <a:t>	</a:t>
            </a:r>
            <a:r>
              <a:rPr lang="el-GR" sz="2400" b="1">
                <a:solidFill>
                  <a:schemeClr val="bg1"/>
                </a:solidFill>
              </a:rPr>
              <a:t>Caffe ristretto</a:t>
            </a:r>
            <a:r>
              <a:rPr lang="el-GR" sz="2400">
                <a:solidFill>
                  <a:schemeClr val="bg1"/>
                </a:solidFill>
              </a:rPr>
              <a:t>: Συμπυκνωμένος εσπρέσο. Πιο μικρή ποσότητα εσπρέσο που καλύπτει μόλις τον πάτο του φλιτζανιού και έχει σαν αποτέλεσμα έναν πιο βαρύ καφέ. </a:t>
            </a:r>
          </a:p>
          <a:p>
            <a:pPr>
              <a:lnSpc>
                <a:spcPct val="80000"/>
              </a:lnSpc>
              <a:buFontTx/>
              <a:buNone/>
            </a:pPr>
            <a:r>
              <a:rPr lang="en-US" sz="2400">
                <a:solidFill>
                  <a:schemeClr val="bg1"/>
                </a:solidFill>
              </a:rPr>
              <a:t>	</a:t>
            </a:r>
            <a:r>
              <a:rPr lang="el-GR" sz="2400" b="1">
                <a:solidFill>
                  <a:schemeClr val="bg1"/>
                </a:solidFill>
              </a:rPr>
              <a:t>Cappuccino:</a:t>
            </a:r>
            <a:r>
              <a:rPr lang="el-GR" sz="2400">
                <a:solidFill>
                  <a:schemeClr val="bg1"/>
                </a:solidFill>
              </a:rPr>
              <a:t> Ονομάστηκε έτσι επειδή το χρώμα του μοιάζει με εκείνο του ράσου των καπουτσίνων καλόγερων. Στον εσπρέσο προστίθεται αφρόγαλα. Ο τέλειος καπουτσίνο πρέπει από επάνω να είναι λείος και αστραφτερός και να μην έχει φυσαλίδες. Μόλις ρίξουμε τη ζάχαρη θα πρέπει ο αφρός να είναι τόσο πυκνός που η ζάχαρη να στέκεται επάνω του. </a:t>
            </a:r>
          </a:p>
          <a:p>
            <a:pPr>
              <a:lnSpc>
                <a:spcPct val="80000"/>
              </a:lnSpc>
              <a:buFontTx/>
              <a:buNone/>
            </a:pPr>
            <a:r>
              <a:rPr lang="en-US" sz="2400">
                <a:solidFill>
                  <a:schemeClr val="bg1"/>
                </a:solidFill>
              </a:rPr>
              <a:t>	</a:t>
            </a:r>
            <a:r>
              <a:rPr lang="el-GR" sz="2400" b="1">
                <a:solidFill>
                  <a:schemeClr val="bg1"/>
                </a:solidFill>
              </a:rPr>
              <a:t>Doppio</a:t>
            </a:r>
            <a:r>
              <a:rPr lang="el-GR" sz="2400">
                <a:solidFill>
                  <a:schemeClr val="bg1"/>
                </a:solidFill>
              </a:rPr>
              <a:t>: Διπλός, με διπλή δόση καφέ και διπλή δόση νερού. </a:t>
            </a:r>
          </a:p>
          <a:p>
            <a:pPr>
              <a:lnSpc>
                <a:spcPct val="80000"/>
              </a:lnSpc>
              <a:buFontTx/>
              <a:buNone/>
            </a:pPr>
            <a:r>
              <a:rPr lang="en-US" sz="2400">
                <a:solidFill>
                  <a:schemeClr val="bg1"/>
                </a:solidFill>
              </a:rPr>
              <a:t>	</a:t>
            </a:r>
            <a:r>
              <a:rPr lang="el-GR" sz="2400" b="1">
                <a:solidFill>
                  <a:schemeClr val="bg1"/>
                </a:solidFill>
              </a:rPr>
              <a:t>Espresso coretto</a:t>
            </a:r>
            <a:r>
              <a:rPr lang="el-GR" sz="2400">
                <a:solidFill>
                  <a:schemeClr val="bg1"/>
                </a:solidFill>
              </a:rPr>
              <a:t>: Εσπρέσο στον οποίο προσθέτουμε κονιάκ, grappa ή σαμπούκα. Espresso lungo: Στην ίδια ποσότητα καφέ προσθέτουμε περισσότερο νερό και έτσι το αποτέλεσμα είναι πιο ελαφρύ. Εδώ το φλιτζάνι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685800" y="333375"/>
            <a:ext cx="7772400" cy="1295400"/>
          </a:xfrm>
        </p:spPr>
        <p:txBody>
          <a:bodyPr/>
          <a:lstStyle/>
          <a:p>
            <a:r>
              <a:rPr lang="el-GR" b="1">
                <a:solidFill>
                  <a:schemeClr val="bg1"/>
                </a:solidFill>
              </a:rPr>
              <a:t>ΚΑΦΕΣ ΚΑΙ ΟΙΚΟΝΟΜΙΑ</a:t>
            </a:r>
          </a:p>
        </p:txBody>
      </p:sp>
      <p:sp>
        <p:nvSpPr>
          <p:cNvPr id="2051" name="Rectangle 3"/>
          <p:cNvSpPr>
            <a:spLocks noGrp="1" noChangeArrowheads="1"/>
          </p:cNvSpPr>
          <p:nvPr>
            <p:ph type="subTitle" idx="1"/>
          </p:nvPr>
        </p:nvSpPr>
        <p:spPr>
          <a:xfrm>
            <a:off x="755650" y="1844675"/>
            <a:ext cx="7704138" cy="3794125"/>
          </a:xfrm>
        </p:spPr>
        <p:txBody>
          <a:bodyPr/>
          <a:lstStyle/>
          <a:p>
            <a:r>
              <a:rPr lang="el-GR" b="1">
                <a:solidFill>
                  <a:schemeClr val="bg1"/>
                </a:solidFill>
              </a:rPr>
              <a:t>Ίσως είναι δύσκολο να φανταστούμε ότι η κατανάλωση ενός τόσο καθημερινού προϊόντος, όπως του καφέ, μπορεί να έχει τόσες οικονομικές, κοινωνικές, περιβαλλοντικές και πολιτισμικές επιπτώσεις.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s"/>
          <p:cNvPicPr>
            <a:picLocks noChangeAspect="1" noChangeArrowheads="1"/>
          </p:cNvPicPr>
          <p:nvPr/>
        </p:nvPicPr>
        <p:blipFill>
          <a:blip r:embed="rId2" cstate="print"/>
          <a:srcRect/>
          <a:stretch>
            <a:fillRect/>
          </a:stretch>
        </p:blipFill>
        <p:spPr bwMode="auto">
          <a:xfrm>
            <a:off x="-1044575" y="0"/>
            <a:ext cx="11520488" cy="7893050"/>
          </a:xfrm>
          <a:prstGeom prst="rect">
            <a:avLst/>
          </a:prstGeom>
          <a:noFill/>
        </p:spPr>
      </p:pic>
      <p:sp>
        <p:nvSpPr>
          <p:cNvPr id="3074" name="Rectangle 2"/>
          <p:cNvSpPr>
            <a:spLocks noGrp="1" noChangeArrowheads="1"/>
          </p:cNvSpPr>
          <p:nvPr>
            <p:ph type="title"/>
          </p:nvPr>
        </p:nvSpPr>
        <p:spPr/>
        <p:txBody>
          <a:bodyPr/>
          <a:lstStyle/>
          <a:p>
            <a:r>
              <a:rPr lang="el-GR" b="1">
                <a:solidFill>
                  <a:srgbClr val="FF3300"/>
                </a:solidFill>
              </a:rPr>
              <a:t>Η ΑΓΟΡΑ ΤΟΥ ΚΑΦΕ</a:t>
            </a:r>
            <a:r>
              <a:rPr lang="el-GR"/>
              <a:t> </a:t>
            </a:r>
          </a:p>
        </p:txBody>
      </p:sp>
      <p:sp>
        <p:nvSpPr>
          <p:cNvPr id="3075" name="Rectangle 3"/>
          <p:cNvSpPr>
            <a:spLocks noGrp="1" noChangeArrowheads="1"/>
          </p:cNvSpPr>
          <p:nvPr>
            <p:ph type="body" idx="1"/>
          </p:nvPr>
        </p:nvSpPr>
        <p:spPr/>
        <p:txBody>
          <a:bodyPr/>
          <a:lstStyle/>
          <a:p>
            <a:pPr>
              <a:buFontTx/>
              <a:buNone/>
            </a:pPr>
            <a:r>
              <a:rPr lang="en-US" b="1"/>
              <a:t> </a:t>
            </a:r>
            <a:r>
              <a:rPr lang="el-GR" b="1"/>
              <a:t>	</a:t>
            </a:r>
            <a:r>
              <a:rPr lang="el-GR" b="1">
                <a:solidFill>
                  <a:srgbClr val="FF3300"/>
                </a:solidFill>
              </a:rPr>
              <a:t>Γνωστές εταιρίες καφέ δραστηριοποιούνται ιδιαίτερα στην Ιταλία (illycaffé, Lavazza,Caffé Vergnano), τις Γερμανόφωνες χώρες και τη Γερμανία (Jacobs  και Eduscho ) και τις Σκανδιναβικές   χώρες</a:t>
            </a:r>
            <a:r>
              <a:rPr lang="el-GR">
                <a:solidFill>
                  <a:srgbClr val="FF3300"/>
                </a:solidFill>
              </a:rPr>
              <a:t> </a:t>
            </a:r>
          </a:p>
          <a:p>
            <a:pPr>
              <a:buFontTx/>
              <a:buNone/>
            </a:pPr>
            <a:r>
              <a:rPr lang="el-GR" b="1"/>
              <a:t>	</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s"/>
          <p:cNvPicPr>
            <a:picLocks noChangeAspect="1" noChangeArrowheads="1"/>
          </p:cNvPicPr>
          <p:nvPr/>
        </p:nvPicPr>
        <p:blipFill>
          <a:blip r:embed="rId2" cstate="print"/>
          <a:srcRect/>
          <a:stretch>
            <a:fillRect/>
          </a:stretch>
        </p:blipFill>
        <p:spPr bwMode="auto">
          <a:xfrm>
            <a:off x="-252413" y="0"/>
            <a:ext cx="9144001" cy="7046913"/>
          </a:xfrm>
          <a:prstGeom prst="rect">
            <a:avLst/>
          </a:prstGeom>
          <a:noFill/>
        </p:spPr>
      </p:pic>
      <p:sp>
        <p:nvSpPr>
          <p:cNvPr id="4098" name="Rectangle 2"/>
          <p:cNvSpPr>
            <a:spLocks noGrp="1" noChangeArrowheads="1"/>
          </p:cNvSpPr>
          <p:nvPr>
            <p:ph type="title"/>
          </p:nvPr>
        </p:nvSpPr>
        <p:spPr/>
        <p:txBody>
          <a:bodyPr/>
          <a:lstStyle/>
          <a:p>
            <a:r>
              <a:rPr lang="el-GR" b="1">
                <a:solidFill>
                  <a:schemeClr val="bg1"/>
                </a:solidFill>
              </a:rPr>
              <a:t>Στιγμιαίος Καφές</a:t>
            </a:r>
          </a:p>
        </p:txBody>
      </p:sp>
      <p:sp>
        <p:nvSpPr>
          <p:cNvPr id="4099" name="Rectangle 3"/>
          <p:cNvSpPr>
            <a:spLocks noGrp="1" noChangeArrowheads="1"/>
          </p:cNvSpPr>
          <p:nvPr>
            <p:ph type="body" idx="1"/>
          </p:nvPr>
        </p:nvSpPr>
        <p:spPr>
          <a:xfrm>
            <a:off x="0" y="1341438"/>
            <a:ext cx="8675688" cy="5111750"/>
          </a:xfrm>
        </p:spPr>
        <p:txBody>
          <a:bodyPr/>
          <a:lstStyle/>
          <a:p>
            <a:pPr>
              <a:buFontTx/>
              <a:buNone/>
            </a:pPr>
            <a:r>
              <a:rPr lang="el-GR" sz="2800" b="1"/>
              <a:t>	</a:t>
            </a:r>
            <a:r>
              <a:rPr lang="el-GR" sz="2800" b="1">
                <a:solidFill>
                  <a:schemeClr val="bg1"/>
                </a:solidFill>
              </a:rPr>
              <a:t>Ιδιαίτερη επιτυχία σημείωσε η εταιρία Nestlé με τον στιγμιαίο καφέ.</a:t>
            </a:r>
            <a:endParaRPr lang="el-GR" sz="2800">
              <a:solidFill>
                <a:schemeClr val="bg1"/>
              </a:solidFill>
            </a:endParaRPr>
          </a:p>
          <a:p>
            <a:pPr>
              <a:buFontTx/>
              <a:buNone/>
            </a:pPr>
            <a:r>
              <a:rPr lang="en-US" sz="2800" b="1">
                <a:solidFill>
                  <a:schemeClr val="bg1"/>
                </a:solidFill>
              </a:rPr>
              <a:t>	</a:t>
            </a:r>
            <a:r>
              <a:rPr lang="el-GR" sz="2800" b="1">
                <a:solidFill>
                  <a:schemeClr val="bg1"/>
                </a:solidFill>
              </a:rPr>
              <a:t>Η βιομηχανία του στιγμιαίου καφέ αναπτύχθηκε ραγδαία κατά τη μεταπολεμική περίοδο στις ΗΠΑ, με τα μεγαλύτερα μερίδια να αποσπώνται από το  Nescafé  και το στιγμιαίο της  Maxwell House  της General Foods.</a:t>
            </a:r>
            <a:r>
              <a:rPr lang="el-GR" sz="2800">
                <a:solidFill>
                  <a:schemeClr val="bg1"/>
                </a:solidFill>
              </a:rPr>
              <a:t> </a:t>
            </a:r>
            <a:r>
              <a:rPr lang="el-GR" sz="2800" b="1">
                <a:solidFill>
                  <a:schemeClr val="bg1"/>
                </a:solidFill>
              </a:rPr>
              <a:t>Η άνοδος του στιγμιαίου καφέ από την άλλη σηματοδότησε και   στην  πτώση  της ποιότητας του καφέ δεδομένου ότι για την παραγωγή του αρκεί η φθηνή  και πικρή robusta.</a:t>
            </a:r>
            <a:r>
              <a:rPr lang="el-GR" sz="2800">
                <a:solidFill>
                  <a:schemeClr val="bg1"/>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Documents and Settings\administrator\Επιφάνεια εργασίας\αρχείο λήψης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normAutofit/>
          </a:bodyPr>
          <a:lstStyle/>
          <a:p>
            <a:r>
              <a:rPr lang="el-GR" sz="4800" dirty="0" smtClean="0">
                <a:solidFill>
                  <a:schemeClr val="bg1"/>
                </a:solidFill>
                <a:latin typeface="Arial Black" pitchFamily="34" charset="0"/>
              </a:rPr>
              <a:t>ΥΠΟΘΕΜΑΤΑ</a:t>
            </a:r>
            <a:endParaRPr lang="el-GR" sz="4800" dirty="0">
              <a:solidFill>
                <a:schemeClr val="bg1"/>
              </a:solidFill>
              <a:latin typeface="Arial Black" pitchFamily="34" charset="0"/>
            </a:endParaRPr>
          </a:p>
        </p:txBody>
      </p:sp>
      <p:sp>
        <p:nvSpPr>
          <p:cNvPr id="3" name="2 - Θέση περιεχομένου"/>
          <p:cNvSpPr>
            <a:spLocks noGrp="1"/>
          </p:cNvSpPr>
          <p:nvPr>
            <p:ph idx="1"/>
          </p:nvPr>
        </p:nvSpPr>
        <p:spPr/>
        <p:txBody>
          <a:bodyPr>
            <a:normAutofit lnSpcReduction="10000"/>
          </a:bodyPr>
          <a:lstStyle/>
          <a:p>
            <a:r>
              <a:rPr lang="el-GR" dirty="0" smtClean="0">
                <a:solidFill>
                  <a:srgbClr val="FF0000"/>
                </a:solidFill>
              </a:rPr>
              <a:t>Ποικιλίες καφέ</a:t>
            </a:r>
          </a:p>
          <a:p>
            <a:r>
              <a:rPr lang="el-GR" dirty="0" smtClean="0">
                <a:solidFill>
                  <a:srgbClr val="FF0000"/>
                </a:solidFill>
              </a:rPr>
              <a:t>10 πράγματα που δεν ξέρετε για τον καφέ</a:t>
            </a:r>
          </a:p>
          <a:p>
            <a:r>
              <a:rPr lang="el-GR" dirty="0" smtClean="0">
                <a:solidFill>
                  <a:srgbClr val="FF0000"/>
                </a:solidFill>
              </a:rPr>
              <a:t>Ιστορία – προέλευση καφέ</a:t>
            </a:r>
          </a:p>
          <a:p>
            <a:r>
              <a:rPr lang="el-GR" dirty="0" smtClean="0">
                <a:solidFill>
                  <a:srgbClr val="FF0000"/>
                </a:solidFill>
              </a:rPr>
              <a:t>Καφές στην Ελλάδα</a:t>
            </a:r>
          </a:p>
          <a:p>
            <a:r>
              <a:rPr lang="el-GR" dirty="0" smtClean="0">
                <a:solidFill>
                  <a:srgbClr val="FF0000"/>
                </a:solidFill>
              </a:rPr>
              <a:t>Ευεργετική επίδραση – Συνέπειες καφέ </a:t>
            </a:r>
          </a:p>
          <a:p>
            <a:r>
              <a:rPr lang="el-GR" dirty="0" smtClean="0">
                <a:solidFill>
                  <a:srgbClr val="FF0000"/>
                </a:solidFill>
              </a:rPr>
              <a:t>Καφές και κοινωνική ζωή </a:t>
            </a:r>
          </a:p>
          <a:p>
            <a:r>
              <a:rPr lang="el-GR" dirty="0" smtClean="0">
                <a:solidFill>
                  <a:srgbClr val="FF0000"/>
                </a:solidFill>
              </a:rPr>
              <a:t>Τρόποι παρασκευής καφέ</a:t>
            </a:r>
          </a:p>
          <a:p>
            <a:r>
              <a:rPr lang="el-GR" dirty="0" smtClean="0">
                <a:solidFill>
                  <a:srgbClr val="FF0000"/>
                </a:solidFill>
              </a:rPr>
              <a:t>Ερωτηματολόγιο</a:t>
            </a:r>
            <a:endParaRPr lang="el-G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tarbucks-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p:txBody>
          <a:bodyPr/>
          <a:lstStyle/>
          <a:p>
            <a:pPr algn="l"/>
            <a:r>
              <a:rPr lang="el-GR" b="1"/>
              <a:t>Νέα Πρότυπα</a:t>
            </a:r>
          </a:p>
        </p:txBody>
      </p:sp>
      <p:sp>
        <p:nvSpPr>
          <p:cNvPr id="6147" name="Rectangle 3"/>
          <p:cNvSpPr>
            <a:spLocks noGrp="1" noChangeArrowheads="1"/>
          </p:cNvSpPr>
          <p:nvPr>
            <p:ph type="body" idx="1"/>
          </p:nvPr>
        </p:nvSpPr>
        <p:spPr>
          <a:xfrm>
            <a:off x="0" y="1557338"/>
            <a:ext cx="5292725" cy="4751387"/>
          </a:xfrm>
        </p:spPr>
        <p:txBody>
          <a:bodyPr/>
          <a:lstStyle/>
          <a:p>
            <a:pPr>
              <a:lnSpc>
                <a:spcPct val="80000"/>
              </a:lnSpc>
              <a:buFontTx/>
              <a:buNone/>
            </a:pPr>
            <a:r>
              <a:rPr lang="el-GR" sz="2000" b="1"/>
              <a:t>	Η άνοδος των αναψυκτικών τύπου Κόλα είχε ως αντίκτυπο την κάμψη της ζήτησης καφέ </a:t>
            </a:r>
          </a:p>
          <a:p>
            <a:pPr>
              <a:lnSpc>
                <a:spcPct val="80000"/>
              </a:lnSpc>
              <a:buFontTx/>
              <a:buNone/>
            </a:pPr>
            <a:r>
              <a:rPr lang="el-GR" sz="2000" b="1"/>
              <a:t>	Νέα πρότυπα στην κατανάλωση του καφέ στις ΗΠΑ με αναβάθμιση της ποιότητάς του σηματοδότησε η επιτυχία της  Starbucks. To  καφεκοπτείο και κατάστημα λιανικής στο Σιάτλ στις αρχές της δεκαετίας του '70 εξελίχθηκε κατά την επόμενη δεκαετία σε υβρίδιο ιταλικού  café  με αμερικανικά στοιχεία με γρήγορη επέκταση δημιουργώντας ένα νέο κεφάλαιο στην κουλτούρα και επομένως στην κατανάλωση του καφέ παγκοσμίως.</a:t>
            </a:r>
            <a:endParaRPr lang="el-GR"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rappe-by-the-se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4" name="Rectangle 4"/>
          <p:cNvSpPr>
            <a:spLocks noGrp="1" noChangeArrowheads="1"/>
          </p:cNvSpPr>
          <p:nvPr>
            <p:ph type="title"/>
          </p:nvPr>
        </p:nvSpPr>
        <p:spPr>
          <a:xfrm>
            <a:off x="3348038" y="620713"/>
            <a:ext cx="5472112" cy="1143000"/>
          </a:xfrm>
        </p:spPr>
        <p:txBody>
          <a:bodyPr/>
          <a:lstStyle/>
          <a:p>
            <a:r>
              <a:rPr lang="el-GR" b="1">
                <a:solidFill>
                  <a:schemeClr val="bg1"/>
                </a:solidFill>
              </a:rPr>
              <a:t>Nescafé Frappé</a:t>
            </a:r>
          </a:p>
        </p:txBody>
      </p:sp>
      <p:sp>
        <p:nvSpPr>
          <p:cNvPr id="5123" name="Rectangle 3"/>
          <p:cNvSpPr>
            <a:spLocks noGrp="1" noChangeArrowheads="1"/>
          </p:cNvSpPr>
          <p:nvPr>
            <p:ph type="body" idx="4294967295"/>
          </p:nvPr>
        </p:nvSpPr>
        <p:spPr>
          <a:xfrm>
            <a:off x="3203575" y="1989138"/>
            <a:ext cx="5472113" cy="4321175"/>
          </a:xfrm>
        </p:spPr>
        <p:txBody>
          <a:bodyPr/>
          <a:lstStyle/>
          <a:p>
            <a:pPr>
              <a:lnSpc>
                <a:spcPct val="90000"/>
              </a:lnSpc>
              <a:buFontTx/>
              <a:buNone/>
            </a:pPr>
            <a:r>
              <a:rPr lang="el-GR" sz="2800" b="1"/>
              <a:t>	</a:t>
            </a:r>
            <a:r>
              <a:rPr lang="el-GR" sz="2800" b="1">
                <a:solidFill>
                  <a:schemeClr val="bg1"/>
                </a:solidFill>
              </a:rPr>
              <a:t>Η επιτυχία της ελληνικής πατέντας του  Nescafé Frappé   συνέβαλλε επίσης σημαντικά στη μεγάλη διείσδυση του στιγμιαίου καφέ στη χώρα μας Αντίθετα στην υπόλοιπη Ευρώπη μεγαλύτερη ζήτηση παρουσίαζε ο ιταλικός  espresso  με την επιτυχία και της</a:t>
            </a:r>
            <a:r>
              <a:rPr lang="el-GR" sz="2800" b="1"/>
              <a:t>,</a:t>
            </a:r>
            <a:r>
              <a:rPr lang="el-GR" sz="2800" b="1">
                <a:solidFill>
                  <a:schemeClr val="bg1"/>
                </a:solidFill>
              </a:rPr>
              <a:t> αντίστοιχης μηχανής</a:t>
            </a:r>
            <a:r>
              <a:rPr lang="el-GR" sz="28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Επιφάνεια εργασίας\ΠΑΜΕ ΓΙΑ ΚΑΦΕ\ΕΙΚΟΝΕΣ ΓΙΑ ΚΑΦΕ\κθτ.jpg"/>
          <p:cNvPicPr>
            <a:picLocks noChangeAspect="1" noChangeArrowheads="1"/>
          </p:cNvPicPr>
          <p:nvPr/>
        </p:nvPicPr>
        <p:blipFill>
          <a:blip r:embed="rId2" cstate="print"/>
          <a:srcRect/>
          <a:stretch>
            <a:fillRect/>
          </a:stretch>
        </p:blipFill>
        <p:spPr bwMode="auto">
          <a:xfrm>
            <a:off x="0" y="0"/>
            <a:ext cx="9144000" cy="6843176"/>
          </a:xfrm>
          <a:prstGeom prst="rect">
            <a:avLst/>
          </a:prstGeom>
          <a:noFill/>
        </p:spPr>
      </p:pic>
      <p:sp>
        <p:nvSpPr>
          <p:cNvPr id="2" name="1 - Τίτλος"/>
          <p:cNvSpPr>
            <a:spLocks noGrp="1"/>
          </p:cNvSpPr>
          <p:nvPr>
            <p:ph type="ctrTitle"/>
          </p:nvPr>
        </p:nvSpPr>
        <p:spPr/>
        <p:txBody>
          <a:bodyPr>
            <a:normAutofit/>
          </a:bodyPr>
          <a:lstStyle/>
          <a:p>
            <a:r>
              <a:rPr lang="el-GR" sz="8000" b="1" dirty="0" smtClean="0">
                <a:solidFill>
                  <a:schemeClr val="bg1"/>
                </a:solidFill>
                <a:effectLst>
                  <a:outerShdw blurRad="38100" dist="38100" dir="2700000" algn="tl">
                    <a:srgbClr val="000000">
                      <a:alpha val="43137"/>
                    </a:srgbClr>
                  </a:outerShdw>
                </a:effectLst>
              </a:rPr>
              <a:t>ΚΑΦΕΣ ΚΑΙ ΥΓΕΙΑ</a:t>
            </a:r>
            <a:endParaRPr lang="el-GR" sz="8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Επιφάνεια εργασίας\ΠΑΜΕ ΓΙΑ ΚΑΦΕ\ΕΙΚΟΝΕΣ ΓΙΑ ΚΑΦΕ\φγ.jpg"/>
          <p:cNvPicPr>
            <a:picLocks noChangeAspect="1" noChangeArrowheads="1"/>
          </p:cNvPicPr>
          <p:nvPr/>
        </p:nvPicPr>
        <p:blipFill>
          <a:blip r:embed="rId2" cstate="print"/>
          <a:srcRect/>
          <a:stretch>
            <a:fillRect/>
          </a:stretch>
        </p:blipFill>
        <p:spPr bwMode="auto">
          <a:xfrm>
            <a:off x="0" y="35695"/>
            <a:ext cx="9144000" cy="6822305"/>
          </a:xfrm>
          <a:prstGeom prst="rect">
            <a:avLst/>
          </a:prstGeom>
          <a:noFill/>
        </p:spPr>
      </p:pic>
      <p:sp>
        <p:nvSpPr>
          <p:cNvPr id="2" name="1 - Τίτλος"/>
          <p:cNvSpPr>
            <a:spLocks noGrp="1"/>
          </p:cNvSpPr>
          <p:nvPr>
            <p:ph type="title"/>
          </p:nvPr>
        </p:nvSpPr>
        <p:spPr>
          <a:xfrm>
            <a:off x="357158" y="2571744"/>
            <a:ext cx="8229600" cy="1143000"/>
          </a:xfrm>
        </p:spPr>
        <p:txBody>
          <a:bodyPr>
            <a:noAutofit/>
          </a:bodyPr>
          <a:lstStyle/>
          <a:p>
            <a:r>
              <a:rPr lang="el-GR" sz="8000" dirty="0" smtClean="0"/>
              <a:t>ΟΙ ΕΥΕΡΓΕΤΙΚΕΣ ΙΔΙΟΤΗΤΕΣ ΤΟΥ ΚΑΦΕ</a:t>
            </a:r>
            <a:endParaRPr lang="el-GR" sz="8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Επιφάνεια εργασίας\ΠΑΜΕ ΓΙΑ ΚΑΦΕ\ΕΙΚΟΝΕΣ ΓΙΑ ΚΑΦΕ\τρθ.jpg"/>
          <p:cNvPicPr>
            <a:picLocks noChangeAspect="1" noChangeArrowheads="1"/>
          </p:cNvPicPr>
          <p:nvPr/>
        </p:nvPicPr>
        <p:blipFill>
          <a:blip r:embed="rId2" cstate="print"/>
          <a:srcRect/>
          <a:stretch>
            <a:fillRect/>
          </a:stretch>
        </p:blipFill>
        <p:spPr bwMode="auto">
          <a:xfrm>
            <a:off x="0" y="-47674"/>
            <a:ext cx="9144000" cy="6905674"/>
          </a:xfrm>
          <a:prstGeom prst="rect">
            <a:avLst/>
          </a:prstGeom>
          <a:solidFill>
            <a:schemeClr val="accent2"/>
          </a:solidFill>
        </p:spPr>
      </p:pic>
      <p:sp>
        <p:nvSpPr>
          <p:cNvPr id="3" name="2 - Θέση περιεχομένου"/>
          <p:cNvSpPr>
            <a:spLocks noGrp="1"/>
          </p:cNvSpPr>
          <p:nvPr>
            <p:ph idx="1"/>
          </p:nvPr>
        </p:nvSpPr>
        <p:spPr>
          <a:xfrm>
            <a:off x="3214678" y="285728"/>
            <a:ext cx="5929322" cy="6929486"/>
          </a:xfrm>
        </p:spPr>
        <p:txBody>
          <a:bodyPr>
            <a:normAutofit fontScale="92500" lnSpcReduction="20000"/>
          </a:bodyPr>
          <a:lstStyle/>
          <a:p>
            <a:r>
              <a:rPr lang="el-GR" b="1" dirty="0" smtClean="0"/>
              <a:t>Βοηθά στη πρόληψη της κίρρωσης του ήπατος. </a:t>
            </a:r>
          </a:p>
          <a:p>
            <a:r>
              <a:rPr lang="el-GR" b="1" dirty="0" smtClean="0"/>
              <a:t>Η καφεΐνη μειώνει τον κίνδυνο εμφάνισης καρκίνου του δέρματος. </a:t>
            </a:r>
          </a:p>
          <a:p>
            <a:r>
              <a:rPr lang="el-GR" b="1" dirty="0" smtClean="0"/>
              <a:t>1 με 2 φλιτζάνια καφέ την ημέρα αυξάνουν το καφές καταργεί τον πόνο των μυών μετά από βαριά και παρατεταμένη άσκηση διάθεση και συνεπώς, τη γενική υγεία. </a:t>
            </a:r>
          </a:p>
          <a:p>
            <a:r>
              <a:rPr lang="el-GR" b="1" dirty="0" smtClean="0"/>
              <a:t>Ο καφές καταργεί τον πόνο των μυών μετά από βαριά και παρατεταμένη άσκηση πιο αποτελεσματικά και από την </a:t>
            </a:r>
            <a:r>
              <a:rPr lang="el-GR" b="1" dirty="0" smtClean="0">
                <a:solidFill>
                  <a:schemeClr val="bg1"/>
                </a:solidFill>
              </a:rPr>
              <a:t>ασπιρίνη. </a:t>
            </a:r>
            <a:r>
              <a:rPr lang="el-GR" b="1" dirty="0" smtClean="0"/>
              <a:t/>
            </a:r>
            <a:br>
              <a:rPr lang="el-GR" b="1" dirty="0" smtClean="0"/>
            </a:br>
            <a:endParaRPr lang="el-G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Επιφάνεια εργασίας\ΠΑΜΕ ΓΙΑ ΚΑΦΕ\ΕΙΚΟΝΕΣ ΓΙΑ ΚΑΦΕ\ιου.jpg"/>
          <p:cNvPicPr>
            <a:picLocks noChangeAspect="1" noChangeArrowheads="1"/>
          </p:cNvPicPr>
          <p:nvPr/>
        </p:nvPicPr>
        <p:blipFill>
          <a:blip r:embed="rId2" cstate="print"/>
          <a:srcRect/>
          <a:stretch>
            <a:fillRect/>
          </a:stretch>
        </p:blipFill>
        <p:spPr bwMode="auto">
          <a:xfrm>
            <a:off x="0" y="-23837"/>
            <a:ext cx="9144000" cy="6881837"/>
          </a:xfrm>
          <a:prstGeom prst="rect">
            <a:avLst/>
          </a:prstGeom>
          <a:noFill/>
        </p:spPr>
      </p:pic>
      <p:sp>
        <p:nvSpPr>
          <p:cNvPr id="3" name="2 - Θέση περιεχομένου"/>
          <p:cNvSpPr>
            <a:spLocks noGrp="1"/>
          </p:cNvSpPr>
          <p:nvPr>
            <p:ph idx="1"/>
          </p:nvPr>
        </p:nvSpPr>
        <p:spPr>
          <a:xfrm>
            <a:off x="428596" y="0"/>
            <a:ext cx="8229600" cy="6858000"/>
          </a:xfrm>
        </p:spPr>
        <p:txBody>
          <a:bodyPr>
            <a:normAutofit lnSpcReduction="10000"/>
          </a:bodyPr>
          <a:lstStyle/>
          <a:p>
            <a:r>
              <a:rPr lang="el-GR" b="1" dirty="0" smtClean="0">
                <a:solidFill>
                  <a:schemeClr val="bg1"/>
                </a:solidFill>
              </a:rPr>
              <a:t>Καταρρίπτεται ο μύθος είναι ότι ο καφές βλάπτει την καρδιά. </a:t>
            </a:r>
          </a:p>
          <a:p>
            <a:r>
              <a:rPr lang="el-GR" b="1" dirty="0" smtClean="0">
                <a:solidFill>
                  <a:schemeClr val="bg1"/>
                </a:solidFill>
              </a:rPr>
              <a:t>Ο καφές βελτιώνει τη βραχυπρόθεσμη μνήμη. </a:t>
            </a:r>
          </a:p>
          <a:p>
            <a:r>
              <a:rPr lang="el-GR" b="1" dirty="0" smtClean="0">
                <a:solidFill>
                  <a:schemeClr val="bg1"/>
                </a:solidFill>
              </a:rPr>
              <a:t>Ο καφές δεν προκαλεί υπέρταση.</a:t>
            </a:r>
          </a:p>
          <a:p>
            <a:r>
              <a:rPr lang="el-GR" b="1" dirty="0" smtClean="0">
                <a:solidFill>
                  <a:schemeClr val="bg1"/>
                </a:solidFill>
              </a:rPr>
              <a:t>Η χρήση καφεΐνης σε ενέσεις διεγείρουν την αναπνοή σε βρέφη με προβλήματα άσθματος.</a:t>
            </a:r>
          </a:p>
          <a:p>
            <a:r>
              <a:rPr lang="el-GR" b="1" dirty="0" smtClean="0">
                <a:solidFill>
                  <a:schemeClr val="bg1"/>
                </a:solidFill>
              </a:rPr>
              <a:t>Οι μικροσκοπικοί κόκκοι του καφέ έχουν τη δυνατότητα να καταστρέψουν τα βακτήρια, τα οποία είναι υπεύθυνα για το σχηματισμό της τερηδόνας.</a:t>
            </a:r>
          </a:p>
          <a:p>
            <a:r>
              <a:rPr lang="el-GR" b="1" dirty="0" smtClean="0">
                <a:solidFill>
                  <a:schemeClr val="bg1"/>
                </a:solidFill>
              </a:rPr>
              <a:t>Πέτρες στη χολή. </a:t>
            </a:r>
          </a:p>
          <a:p>
            <a:r>
              <a:rPr lang="el-GR" b="1" dirty="0" smtClean="0">
                <a:solidFill>
                  <a:schemeClr val="bg1"/>
                </a:solidFill>
              </a:rPr>
              <a:t> Κατά της κατάθλιψη. </a:t>
            </a:r>
          </a:p>
          <a:p>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or\Επιφάνεια εργασίας\ΠΑΜΕ ΓΙΑ ΚΑΦΕ\ΕΙΚΟΝΕΣ ΓΙΑ ΚΑΦΕ\ηφδ.jpg"/>
          <p:cNvPicPr>
            <a:picLocks noChangeAspect="1" noChangeArrowheads="1"/>
          </p:cNvPicPr>
          <p:nvPr/>
        </p:nvPicPr>
        <p:blipFill>
          <a:blip r:embed="rId2" cstate="print"/>
          <a:srcRect/>
          <a:stretch>
            <a:fillRect/>
          </a:stretch>
        </p:blipFill>
        <p:spPr bwMode="auto">
          <a:xfrm>
            <a:off x="0" y="0"/>
            <a:ext cx="9144000" cy="7239003"/>
          </a:xfrm>
          <a:prstGeom prst="rect">
            <a:avLst/>
          </a:prstGeom>
          <a:noFill/>
        </p:spPr>
      </p:pic>
      <p:sp>
        <p:nvSpPr>
          <p:cNvPr id="3" name="2 - Θέση περιεχομένου"/>
          <p:cNvSpPr>
            <a:spLocks noGrp="1"/>
          </p:cNvSpPr>
          <p:nvPr>
            <p:ph idx="1"/>
          </p:nvPr>
        </p:nvSpPr>
        <p:spPr>
          <a:xfrm>
            <a:off x="457200" y="0"/>
            <a:ext cx="8229600" cy="7143776"/>
          </a:xfrm>
        </p:spPr>
        <p:txBody>
          <a:bodyPr>
            <a:normAutofit/>
          </a:bodyPr>
          <a:lstStyle/>
          <a:p>
            <a:r>
              <a:rPr lang="el-GR" b="1" dirty="0" smtClean="0">
                <a:solidFill>
                  <a:schemeClr val="bg1"/>
                </a:solidFill>
              </a:rPr>
              <a:t>Μειώνει τον κίνδυνο διαβήτη. </a:t>
            </a:r>
            <a:br>
              <a:rPr lang="el-GR" b="1" dirty="0" smtClean="0">
                <a:solidFill>
                  <a:schemeClr val="bg1"/>
                </a:solidFill>
              </a:rPr>
            </a:br>
            <a:r>
              <a:rPr lang="el-GR" b="1" dirty="0" smtClean="0">
                <a:solidFill>
                  <a:schemeClr val="bg1"/>
                </a:solidFill>
              </a:rPr>
              <a:t>Κατά του καρκίνου. </a:t>
            </a:r>
          </a:p>
          <a:p>
            <a:r>
              <a:rPr lang="el-GR" b="1" dirty="0" smtClean="0">
                <a:solidFill>
                  <a:schemeClr val="bg1"/>
                </a:solidFill>
              </a:rPr>
              <a:t>Αντιοξειδωτικές ιδιότητες. </a:t>
            </a:r>
          </a:p>
          <a:p>
            <a:r>
              <a:rPr lang="el-GR" b="1" dirty="0" smtClean="0">
                <a:solidFill>
                  <a:schemeClr val="bg1"/>
                </a:solidFill>
              </a:rPr>
              <a:t>Τονώνει τον μεταβολισμό. Ο καφές μπορεί να γίνει ο σύμμαχός σας για να διατηρήσετε ή να χάσετε βάρος. </a:t>
            </a:r>
          </a:p>
          <a:p>
            <a:r>
              <a:rPr lang="el-GR" b="1" dirty="0" smtClean="0">
                <a:solidFill>
                  <a:schemeClr val="bg1"/>
                </a:solidFill>
              </a:rPr>
              <a:t>Ενισχύει την αντοχή και την απόδοση. </a:t>
            </a:r>
          </a:p>
          <a:p>
            <a:r>
              <a:rPr lang="el-GR" b="1" dirty="0" smtClean="0">
                <a:solidFill>
                  <a:schemeClr val="bg1"/>
                </a:solidFill>
              </a:rPr>
              <a:t>Πρόληψη αρθρίτιδας.</a:t>
            </a:r>
          </a:p>
          <a:p>
            <a:r>
              <a:rPr lang="el-GR" b="1" dirty="0" smtClean="0">
                <a:solidFill>
                  <a:schemeClr val="bg1"/>
                </a:solidFill>
              </a:rPr>
              <a:t>Καθαριστικό προσώπου. </a:t>
            </a:r>
          </a:p>
          <a:p>
            <a:r>
              <a:rPr lang="el-GR" b="1" dirty="0" smtClean="0">
                <a:solidFill>
                  <a:schemeClr val="bg1"/>
                </a:solidFill>
              </a:rPr>
              <a:t>Υπέροχα, γυαλιστερά μαλλιά. </a:t>
            </a:r>
          </a:p>
          <a:p>
            <a:r>
              <a:rPr lang="el-GR" b="1" dirty="0" smtClean="0">
                <a:solidFill>
                  <a:schemeClr val="bg1"/>
                </a:solidFill>
              </a:rPr>
              <a:t>Η καφεΐνη βοηθά να γίνει πιο λεία η επιδερμίδα και μειώνει την εμφάνιση των ρυτίδων.</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Επιφάνεια εργασίας\ΠΑΜΕ ΓΙΑ ΚΑΦΕ\ΕΙΚΟΝΕΣ ΓΙΑ ΚΑΦΕ\ζξξσ.jpg"/>
          <p:cNvPicPr>
            <a:picLocks noChangeAspect="1" noChangeArrowheads="1"/>
          </p:cNvPicPr>
          <p:nvPr/>
        </p:nvPicPr>
        <p:blipFill>
          <a:blip r:embed="rId2" cstate="print"/>
          <a:srcRect/>
          <a:stretch>
            <a:fillRect/>
          </a:stretch>
        </p:blipFill>
        <p:spPr bwMode="auto">
          <a:xfrm>
            <a:off x="0" y="-23837"/>
            <a:ext cx="9144000" cy="6881837"/>
          </a:xfrm>
          <a:prstGeom prst="rect">
            <a:avLst/>
          </a:prstGeom>
          <a:noFill/>
        </p:spPr>
      </p:pic>
      <p:sp>
        <p:nvSpPr>
          <p:cNvPr id="3" name="2 - Θέση περιεχομένου"/>
          <p:cNvSpPr>
            <a:spLocks noGrp="1"/>
          </p:cNvSpPr>
          <p:nvPr>
            <p:ph idx="1"/>
          </p:nvPr>
        </p:nvSpPr>
        <p:spPr>
          <a:xfrm>
            <a:off x="457200" y="0"/>
            <a:ext cx="8229600" cy="6858000"/>
          </a:xfrm>
        </p:spPr>
        <p:txBody>
          <a:bodyPr>
            <a:normAutofit lnSpcReduction="10000"/>
          </a:bodyPr>
          <a:lstStyle/>
          <a:p>
            <a:r>
              <a:rPr lang="en-US" b="1" dirty="0" smtClean="0">
                <a:solidFill>
                  <a:schemeClr val="bg1"/>
                </a:solidFill>
              </a:rPr>
              <a:t>O</a:t>
            </a:r>
            <a:r>
              <a:rPr lang="el-GR" b="1" dirty="0" smtClean="0">
                <a:solidFill>
                  <a:schemeClr val="bg1"/>
                </a:solidFill>
              </a:rPr>
              <a:t> καφές δεν κάνει κυτταρίτιδα</a:t>
            </a:r>
          </a:p>
          <a:p>
            <a:r>
              <a:rPr lang="el-GR" b="1" dirty="0" smtClean="0">
                <a:solidFill>
                  <a:schemeClr val="bg1"/>
                </a:solidFill>
              </a:rPr>
              <a:t>Η καφεΐνη είναι ήπιο διεγερτικό. </a:t>
            </a:r>
          </a:p>
          <a:p>
            <a:r>
              <a:rPr lang="el-GR" b="1" dirty="0" smtClean="0">
                <a:solidFill>
                  <a:schemeClr val="bg1"/>
                </a:solidFill>
              </a:rPr>
              <a:t>. Στο γενικό πληθυσμό και για τους περισσότερους ανθρώπους, η κατανάλωση 4-5 φλιτζανιών καφέ ημερησίως είναι απόλυτα ασφαλής.</a:t>
            </a:r>
          </a:p>
          <a:p>
            <a:r>
              <a:rPr lang="el-GR" b="1" dirty="0" smtClean="0">
                <a:solidFill>
                  <a:schemeClr val="bg1"/>
                </a:solidFill>
              </a:rPr>
              <a:t>Η καφεΐνη έχει διουρητική ιδιότητα. </a:t>
            </a:r>
          </a:p>
          <a:p>
            <a:r>
              <a:rPr lang="el-GR" b="1" dirty="0" smtClean="0">
                <a:solidFill>
                  <a:schemeClr val="bg1"/>
                </a:solidFill>
              </a:rPr>
              <a:t>Η καφεΐνη μπορεί να προκαλεί μείωση της όρεξης. Ανακουφίζει για σύντομο χρονικό διάστημα από την κούραση και τη νύστα.</a:t>
            </a:r>
          </a:p>
          <a:p>
            <a:r>
              <a:rPr lang="el-GR" b="1" dirty="0" smtClean="0">
                <a:solidFill>
                  <a:schemeClr val="bg1"/>
                </a:solidFill>
              </a:rPr>
              <a:t>Σε ποσοστό 60% μειώνεται η πιθανότητα εμφάνισης της νόσου του Πάρκινσον, όπως και του Αλτσχάιμερ.</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0.gstatic.com/images?q=tbn:ANd9GcQKnbdjQz_cnGA7P_gNPPg1GjzDqa9lsKSDf4xSt7MVPscjyXM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a:xfrm>
            <a:off x="428596" y="2071678"/>
            <a:ext cx="8229600" cy="1143000"/>
          </a:xfrm>
        </p:spPr>
        <p:txBody>
          <a:bodyPr>
            <a:normAutofit fontScale="90000"/>
          </a:bodyPr>
          <a:lstStyle/>
          <a:p>
            <a:r>
              <a:rPr lang="el-GR" sz="8900" b="1" dirty="0" smtClean="0"/>
              <a:t>Ειδικές Προφυλάξεις &amp; Προειδοποιήσεις</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Επιφάνεια εργασίας\ΠΑΜΕ ΓΙΑ ΚΑΦΕ\ΕΙΚΟΝΕΣ ΓΙΑ ΚΑΦΕ\rrhhd.jpg"/>
          <p:cNvPicPr>
            <a:picLocks noChangeAspect="1" noChangeArrowheads="1"/>
          </p:cNvPicPr>
          <p:nvPr/>
        </p:nvPicPr>
        <p:blipFill>
          <a:blip r:embed="rId2" cstate="print"/>
          <a:srcRect/>
          <a:stretch>
            <a:fillRect/>
          </a:stretch>
        </p:blipFill>
        <p:spPr bwMode="auto">
          <a:xfrm>
            <a:off x="0" y="-23837"/>
            <a:ext cx="9144000" cy="6881837"/>
          </a:xfrm>
          <a:prstGeom prst="rect">
            <a:avLst/>
          </a:prstGeom>
          <a:noFill/>
        </p:spPr>
      </p:pic>
      <p:sp>
        <p:nvSpPr>
          <p:cNvPr id="3" name="2 - Θέση περιεχομένου"/>
          <p:cNvSpPr>
            <a:spLocks noGrp="1"/>
          </p:cNvSpPr>
          <p:nvPr>
            <p:ph idx="1"/>
          </p:nvPr>
        </p:nvSpPr>
        <p:spPr>
          <a:xfrm>
            <a:off x="428596" y="357166"/>
            <a:ext cx="8229600" cy="6858000"/>
          </a:xfrm>
        </p:spPr>
        <p:txBody>
          <a:bodyPr>
            <a:normAutofit fontScale="92500" lnSpcReduction="20000"/>
          </a:bodyPr>
          <a:lstStyle/>
          <a:p>
            <a:r>
              <a:rPr lang="el-GR" b="1" dirty="0" smtClean="0">
                <a:solidFill>
                  <a:srgbClr val="FFFF00"/>
                </a:solidFill>
              </a:rPr>
              <a:t>Εγκυμοσύνη και θηλασμός</a:t>
            </a:r>
          </a:p>
          <a:p>
            <a:r>
              <a:rPr lang="el-GR" b="1" dirty="0" smtClean="0">
                <a:solidFill>
                  <a:srgbClr val="FFFF00"/>
                </a:solidFill>
              </a:rPr>
              <a:t>Αγχώδεις Διαταραχές</a:t>
            </a:r>
          </a:p>
          <a:p>
            <a:r>
              <a:rPr lang="el-GR" b="1" dirty="0" smtClean="0">
                <a:solidFill>
                  <a:srgbClr val="FFFF00"/>
                </a:solidFill>
              </a:rPr>
              <a:t>Αιματολογικές διαταραχές</a:t>
            </a:r>
          </a:p>
          <a:p>
            <a:r>
              <a:rPr lang="el-GR" b="1" dirty="0" smtClean="0">
                <a:solidFill>
                  <a:srgbClr val="FFFF00"/>
                </a:solidFill>
              </a:rPr>
              <a:t>Διαβήτης</a:t>
            </a:r>
          </a:p>
          <a:p>
            <a:r>
              <a:rPr lang="el-GR" b="1" dirty="0" smtClean="0">
                <a:solidFill>
                  <a:srgbClr val="FFFF00"/>
                </a:solidFill>
              </a:rPr>
              <a:t>Διάρροια</a:t>
            </a:r>
          </a:p>
          <a:p>
            <a:r>
              <a:rPr lang="el-GR" b="1" dirty="0" smtClean="0">
                <a:solidFill>
                  <a:srgbClr val="FFFF00"/>
                </a:solidFill>
              </a:rPr>
              <a:t>Σύνδρομο Ευερέθιστου Εντέρου</a:t>
            </a:r>
          </a:p>
          <a:p>
            <a:r>
              <a:rPr lang="el-GR" b="1" dirty="0" smtClean="0">
                <a:solidFill>
                  <a:srgbClr val="FFFF00"/>
                </a:solidFill>
              </a:rPr>
              <a:t>Γλαύκωμα</a:t>
            </a:r>
          </a:p>
          <a:p>
            <a:r>
              <a:rPr lang="el-GR" b="1" dirty="0" smtClean="0">
                <a:solidFill>
                  <a:srgbClr val="FFFF00"/>
                </a:solidFill>
              </a:rPr>
              <a:t>Μείωση Οστικής Πυκνότητας (Οστεοπόρωση)</a:t>
            </a:r>
          </a:p>
          <a:p>
            <a:r>
              <a:rPr lang="el-GR" b="1" dirty="0" smtClean="0">
                <a:solidFill>
                  <a:srgbClr val="FFFF00"/>
                </a:solidFill>
              </a:rPr>
              <a:t>Η καφεΐνη μπορεί να προκαλέσει αϋπνία</a:t>
            </a:r>
          </a:p>
          <a:p>
            <a:r>
              <a:rPr lang="el-GR" b="1" dirty="0" smtClean="0">
                <a:solidFill>
                  <a:srgbClr val="FFFF00"/>
                </a:solidFill>
              </a:rPr>
              <a:t>Περιέχει ντοπαμίνη - μια ουσία η οποία, σύμφωνα με τους επιστήμονες είναι υπεύθυνη για τον εθισμό μας στη χρήση του καφέ. </a:t>
            </a:r>
          </a:p>
          <a:p>
            <a:r>
              <a:rPr lang="el-GR" b="1" dirty="0" smtClean="0">
                <a:solidFill>
                  <a:srgbClr val="FFFF00"/>
                </a:solidFill>
              </a:rPr>
              <a:t>Η ευαισθησία του κάθε ατόμου στην καφεΐνη είναι διαφορετική. </a:t>
            </a:r>
            <a:r>
              <a:rPr lang="el-GR" dirty="0" smtClean="0">
                <a:solidFill>
                  <a:srgbClr val="FFFF00"/>
                </a:solidFill>
              </a:rPr>
              <a:t/>
            </a:r>
            <a:br>
              <a:rPr lang="el-GR" dirty="0" smtClean="0">
                <a:solidFill>
                  <a:srgbClr val="FFFF00"/>
                </a:solidFill>
              </a:rPr>
            </a:br>
            <a:endParaRPr lang="el-GR"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afes-made-in-katagetai-kafes-mas"/>
          <p:cNvPicPr>
            <a:picLocks noChangeAspect="1" noChangeArrowheads="1"/>
          </p:cNvPicPr>
          <p:nvPr/>
        </p:nvPicPr>
        <p:blipFill>
          <a:blip r:embed="rId2" cstate="print"/>
          <a:srcRect/>
          <a:stretch>
            <a:fillRect/>
          </a:stretch>
        </p:blipFill>
        <p:spPr bwMode="auto">
          <a:xfrm>
            <a:off x="0" y="0"/>
            <a:ext cx="9144000" cy="7100888"/>
          </a:xfrm>
          <a:prstGeom prst="rect">
            <a:avLst/>
          </a:prstGeom>
          <a:noFill/>
        </p:spPr>
      </p:pic>
      <p:sp>
        <p:nvSpPr>
          <p:cNvPr id="2050" name="Rectangle 2"/>
          <p:cNvSpPr>
            <a:spLocks noGrp="1" noChangeArrowheads="1"/>
          </p:cNvSpPr>
          <p:nvPr>
            <p:ph type="ctrTitle"/>
          </p:nvPr>
        </p:nvSpPr>
        <p:spPr>
          <a:xfrm>
            <a:off x="611188" y="260350"/>
            <a:ext cx="7772400" cy="1470025"/>
          </a:xfrm>
        </p:spPr>
        <p:txBody>
          <a:bodyPr>
            <a:normAutofit fontScale="90000"/>
          </a:bodyPr>
          <a:lstStyle/>
          <a:p>
            <a:r>
              <a:rPr lang="el-GR" sz="4000" b="1">
                <a:solidFill>
                  <a:schemeClr val="bg1"/>
                </a:solidFill>
              </a:rPr>
              <a:t>ΧΩΡΕΣ</a:t>
            </a:r>
            <a:r>
              <a:rPr lang="en-US" sz="4000" b="1">
                <a:solidFill>
                  <a:schemeClr val="bg1"/>
                </a:solidFill>
              </a:rPr>
              <a:t> </a:t>
            </a:r>
            <a:r>
              <a:rPr lang="el-GR" sz="4000" b="1">
                <a:solidFill>
                  <a:schemeClr val="bg1"/>
                </a:solidFill>
              </a:rPr>
              <a:t>ΠΑΡΑΓΩΓΗΣ</a:t>
            </a:r>
            <a:r>
              <a:rPr lang="en-US" sz="4000" b="1">
                <a:solidFill>
                  <a:schemeClr val="bg1"/>
                </a:solidFill>
              </a:rPr>
              <a:t> </a:t>
            </a:r>
            <a:r>
              <a:rPr lang="el-GR" sz="4000" b="1">
                <a:solidFill>
                  <a:schemeClr val="bg1"/>
                </a:solidFill>
              </a:rPr>
              <a:t>ΚΑΦΕ</a:t>
            </a:r>
            <a:r>
              <a:rPr lang="en-US" sz="4000" b="1">
                <a:solidFill>
                  <a:schemeClr val="bg1"/>
                </a:solidFill>
              </a:rPr>
              <a:t> </a:t>
            </a:r>
            <a:r>
              <a:rPr lang="en-US" sz="4000">
                <a:solidFill>
                  <a:schemeClr val="bg1"/>
                </a:solidFill>
              </a:rPr>
              <a:t/>
            </a:r>
            <a:br>
              <a:rPr lang="en-US" sz="4000">
                <a:solidFill>
                  <a:schemeClr val="bg1"/>
                </a:solidFill>
              </a:rPr>
            </a:br>
            <a:r>
              <a:rPr lang="en-US" sz="4000">
                <a:solidFill>
                  <a:schemeClr val="bg1"/>
                </a:solidFill>
              </a:rPr>
              <a:t/>
            </a:r>
            <a:br>
              <a:rPr lang="en-US" sz="4000">
                <a:solidFill>
                  <a:schemeClr val="bg1"/>
                </a:solidFill>
              </a:rPr>
            </a:br>
            <a:endParaRPr lang="el-GR" sz="4000">
              <a:solidFill>
                <a:schemeClr val="bg1"/>
              </a:solidFill>
            </a:endParaRPr>
          </a:p>
        </p:txBody>
      </p:sp>
      <p:sp>
        <p:nvSpPr>
          <p:cNvPr id="2051" name="Rectangle 3"/>
          <p:cNvSpPr>
            <a:spLocks noGrp="1" noChangeArrowheads="1"/>
          </p:cNvSpPr>
          <p:nvPr>
            <p:ph type="subTitle" idx="1"/>
          </p:nvPr>
        </p:nvSpPr>
        <p:spPr>
          <a:xfrm>
            <a:off x="107950" y="765175"/>
            <a:ext cx="9144000" cy="6524625"/>
          </a:xfrm>
        </p:spPr>
        <p:txBody>
          <a:bodyPr/>
          <a:lstStyle/>
          <a:p>
            <a:r>
              <a:rPr lang="el-GR" sz="2800">
                <a:solidFill>
                  <a:schemeClr val="bg1"/>
                </a:solidFill>
              </a:rPr>
              <a:t>ΑΦΡΙΚΗ</a:t>
            </a:r>
            <a:endParaRPr lang="en-US" sz="2800">
              <a:solidFill>
                <a:schemeClr val="bg1"/>
              </a:solidFill>
            </a:endParaRPr>
          </a:p>
          <a:p>
            <a:r>
              <a:rPr lang="el-GR" sz="2800">
                <a:solidFill>
                  <a:schemeClr val="bg1"/>
                </a:solidFill>
              </a:rPr>
              <a:t>Αγία</a:t>
            </a:r>
            <a:r>
              <a:rPr lang="en-US" sz="2800">
                <a:solidFill>
                  <a:schemeClr val="bg1"/>
                </a:solidFill>
              </a:rPr>
              <a:t> </a:t>
            </a:r>
            <a:r>
              <a:rPr lang="el-GR" sz="2800">
                <a:solidFill>
                  <a:schemeClr val="bg1"/>
                </a:solidFill>
              </a:rPr>
              <a:t>Ελένη</a:t>
            </a:r>
            <a:r>
              <a:rPr lang="en-US" sz="2800">
                <a:solidFill>
                  <a:schemeClr val="bg1"/>
                </a:solidFill>
              </a:rPr>
              <a:t>, </a:t>
            </a:r>
            <a:r>
              <a:rPr lang="el-GR" sz="2800">
                <a:solidFill>
                  <a:schemeClr val="bg1"/>
                </a:solidFill>
              </a:rPr>
              <a:t>Αιθιοπία</a:t>
            </a:r>
            <a:r>
              <a:rPr lang="en-US" sz="2800">
                <a:solidFill>
                  <a:schemeClr val="bg1"/>
                </a:solidFill>
              </a:rPr>
              <a:t>, </a:t>
            </a:r>
            <a:r>
              <a:rPr lang="el-GR" sz="2800">
                <a:solidFill>
                  <a:schemeClr val="bg1"/>
                </a:solidFill>
              </a:rPr>
              <a:t>Ακτή</a:t>
            </a:r>
            <a:r>
              <a:rPr lang="en-US" sz="2800">
                <a:solidFill>
                  <a:schemeClr val="bg1"/>
                </a:solidFill>
              </a:rPr>
              <a:t> </a:t>
            </a:r>
            <a:r>
              <a:rPr lang="el-GR" sz="2800">
                <a:solidFill>
                  <a:schemeClr val="bg1"/>
                </a:solidFill>
              </a:rPr>
              <a:t>Ελεφαντοστού</a:t>
            </a:r>
            <a:r>
              <a:rPr lang="en-US" sz="2800">
                <a:solidFill>
                  <a:schemeClr val="bg1"/>
                </a:solidFill>
              </a:rPr>
              <a:t>, </a:t>
            </a:r>
            <a:r>
              <a:rPr lang="el-GR" sz="2800">
                <a:solidFill>
                  <a:schemeClr val="bg1"/>
                </a:solidFill>
              </a:rPr>
              <a:t>Αγκόλα</a:t>
            </a:r>
            <a:r>
              <a:rPr lang="en-US" sz="2800">
                <a:solidFill>
                  <a:schemeClr val="bg1"/>
                </a:solidFill>
              </a:rPr>
              <a:t>, </a:t>
            </a:r>
            <a:r>
              <a:rPr lang="el-GR" sz="2800">
                <a:solidFill>
                  <a:schemeClr val="bg1"/>
                </a:solidFill>
              </a:rPr>
              <a:t>Γκάνα</a:t>
            </a:r>
            <a:r>
              <a:rPr lang="en-US" sz="2800">
                <a:solidFill>
                  <a:schemeClr val="bg1"/>
                </a:solidFill>
              </a:rPr>
              <a:t>, </a:t>
            </a:r>
            <a:r>
              <a:rPr lang="el-GR" sz="2800">
                <a:solidFill>
                  <a:schemeClr val="bg1"/>
                </a:solidFill>
              </a:rPr>
              <a:t>Γκαμπόν</a:t>
            </a:r>
            <a:r>
              <a:rPr lang="en-US" sz="2800">
                <a:solidFill>
                  <a:schemeClr val="bg1"/>
                </a:solidFill>
              </a:rPr>
              <a:t>, </a:t>
            </a:r>
            <a:r>
              <a:rPr lang="el-GR" sz="2800">
                <a:solidFill>
                  <a:schemeClr val="bg1"/>
                </a:solidFill>
              </a:rPr>
              <a:t>Γουινέα</a:t>
            </a:r>
            <a:r>
              <a:rPr lang="en-US" sz="2800">
                <a:solidFill>
                  <a:schemeClr val="bg1"/>
                </a:solidFill>
              </a:rPr>
              <a:t>, </a:t>
            </a:r>
            <a:r>
              <a:rPr lang="el-GR" sz="2800">
                <a:solidFill>
                  <a:schemeClr val="bg1"/>
                </a:solidFill>
              </a:rPr>
              <a:t>Γουινέα</a:t>
            </a:r>
            <a:r>
              <a:rPr lang="en-US" sz="2800">
                <a:solidFill>
                  <a:schemeClr val="bg1"/>
                </a:solidFill>
              </a:rPr>
              <a:t> </a:t>
            </a:r>
            <a:r>
              <a:rPr lang="el-GR" sz="2800">
                <a:solidFill>
                  <a:schemeClr val="bg1"/>
                </a:solidFill>
              </a:rPr>
              <a:t>Ισημερινού</a:t>
            </a:r>
            <a:r>
              <a:rPr lang="en-US" sz="2800">
                <a:solidFill>
                  <a:schemeClr val="bg1"/>
                </a:solidFill>
              </a:rPr>
              <a:t>, </a:t>
            </a:r>
            <a:r>
              <a:rPr lang="el-GR" sz="2800">
                <a:solidFill>
                  <a:schemeClr val="bg1"/>
                </a:solidFill>
              </a:rPr>
              <a:t>Κονγκό</a:t>
            </a:r>
            <a:r>
              <a:rPr lang="en-US" sz="2800">
                <a:solidFill>
                  <a:schemeClr val="bg1"/>
                </a:solidFill>
              </a:rPr>
              <a:t>, </a:t>
            </a:r>
            <a:r>
              <a:rPr lang="el-GR" sz="2800">
                <a:solidFill>
                  <a:schemeClr val="bg1"/>
                </a:solidFill>
              </a:rPr>
              <a:t>Ζάμπια</a:t>
            </a:r>
            <a:r>
              <a:rPr lang="en-US" sz="2800">
                <a:solidFill>
                  <a:schemeClr val="bg1"/>
                </a:solidFill>
              </a:rPr>
              <a:t>, </a:t>
            </a:r>
            <a:r>
              <a:rPr lang="el-GR" sz="2800">
                <a:solidFill>
                  <a:schemeClr val="bg1"/>
                </a:solidFill>
              </a:rPr>
              <a:t>Ζιμπάμπουε</a:t>
            </a:r>
            <a:r>
              <a:rPr lang="en-US" sz="2800">
                <a:solidFill>
                  <a:schemeClr val="bg1"/>
                </a:solidFill>
              </a:rPr>
              <a:t>, </a:t>
            </a:r>
            <a:r>
              <a:rPr lang="el-GR" sz="2800">
                <a:solidFill>
                  <a:schemeClr val="bg1"/>
                </a:solidFill>
              </a:rPr>
              <a:t>Καμερούν</a:t>
            </a:r>
            <a:r>
              <a:rPr lang="en-US" sz="2800">
                <a:solidFill>
                  <a:schemeClr val="bg1"/>
                </a:solidFill>
              </a:rPr>
              <a:t>, </a:t>
            </a:r>
            <a:r>
              <a:rPr lang="el-GR" sz="2800">
                <a:solidFill>
                  <a:schemeClr val="bg1"/>
                </a:solidFill>
              </a:rPr>
              <a:t>Κένυα</a:t>
            </a:r>
            <a:r>
              <a:rPr lang="en-US" sz="2800">
                <a:solidFill>
                  <a:schemeClr val="bg1"/>
                </a:solidFill>
              </a:rPr>
              <a:t>, </a:t>
            </a:r>
            <a:r>
              <a:rPr lang="el-GR" sz="2800">
                <a:solidFill>
                  <a:schemeClr val="bg1"/>
                </a:solidFill>
              </a:rPr>
              <a:t>Καμόρες</a:t>
            </a:r>
            <a:r>
              <a:rPr lang="en-US" sz="2800">
                <a:solidFill>
                  <a:schemeClr val="bg1"/>
                </a:solidFill>
              </a:rPr>
              <a:t> </a:t>
            </a:r>
            <a:r>
              <a:rPr lang="el-GR" sz="2800">
                <a:solidFill>
                  <a:schemeClr val="bg1"/>
                </a:solidFill>
              </a:rPr>
              <a:t>Νήσοι</a:t>
            </a:r>
            <a:r>
              <a:rPr lang="en-US" sz="2800">
                <a:solidFill>
                  <a:schemeClr val="bg1"/>
                </a:solidFill>
              </a:rPr>
              <a:t>, </a:t>
            </a:r>
            <a:r>
              <a:rPr lang="el-GR" sz="2800">
                <a:solidFill>
                  <a:schemeClr val="bg1"/>
                </a:solidFill>
              </a:rPr>
              <a:t>Κονγκό</a:t>
            </a:r>
            <a:r>
              <a:rPr lang="en-US" sz="2800">
                <a:solidFill>
                  <a:schemeClr val="bg1"/>
                </a:solidFill>
              </a:rPr>
              <a:t>, </a:t>
            </a:r>
            <a:r>
              <a:rPr lang="el-GR" sz="2800">
                <a:solidFill>
                  <a:schemeClr val="bg1"/>
                </a:solidFill>
              </a:rPr>
              <a:t>Λιβερία</a:t>
            </a:r>
            <a:r>
              <a:rPr lang="en-US" sz="2800">
                <a:solidFill>
                  <a:schemeClr val="bg1"/>
                </a:solidFill>
              </a:rPr>
              <a:t>, </a:t>
            </a:r>
            <a:r>
              <a:rPr lang="el-GR" sz="2800">
                <a:solidFill>
                  <a:schemeClr val="bg1"/>
                </a:solidFill>
              </a:rPr>
              <a:t>Μαδαγασκάρη</a:t>
            </a:r>
            <a:r>
              <a:rPr lang="en-US" sz="2800">
                <a:solidFill>
                  <a:schemeClr val="bg1"/>
                </a:solidFill>
              </a:rPr>
              <a:t>, </a:t>
            </a:r>
            <a:r>
              <a:rPr lang="el-GR" sz="2800">
                <a:solidFill>
                  <a:schemeClr val="bg1"/>
                </a:solidFill>
              </a:rPr>
              <a:t>Μαλάουι</a:t>
            </a:r>
            <a:r>
              <a:rPr lang="en-US" sz="2800">
                <a:solidFill>
                  <a:schemeClr val="bg1"/>
                </a:solidFill>
              </a:rPr>
              <a:t>, </a:t>
            </a:r>
            <a:r>
              <a:rPr lang="el-GR" sz="2800">
                <a:solidFill>
                  <a:schemeClr val="bg1"/>
                </a:solidFill>
              </a:rPr>
              <a:t>Μοζαμβίκη</a:t>
            </a:r>
            <a:r>
              <a:rPr lang="en-US" sz="2800">
                <a:solidFill>
                  <a:schemeClr val="bg1"/>
                </a:solidFill>
              </a:rPr>
              <a:t>, </a:t>
            </a:r>
            <a:r>
              <a:rPr lang="el-GR" sz="2800">
                <a:solidFill>
                  <a:schemeClr val="bg1"/>
                </a:solidFill>
              </a:rPr>
              <a:t>Μπενίν</a:t>
            </a:r>
            <a:r>
              <a:rPr lang="en-US" sz="2800">
                <a:solidFill>
                  <a:schemeClr val="bg1"/>
                </a:solidFill>
              </a:rPr>
              <a:t>, </a:t>
            </a:r>
            <a:r>
              <a:rPr lang="el-GR" sz="2800">
                <a:solidFill>
                  <a:schemeClr val="bg1"/>
                </a:solidFill>
              </a:rPr>
              <a:t>Μπουρούντι</a:t>
            </a:r>
            <a:r>
              <a:rPr lang="en-US" sz="2800">
                <a:solidFill>
                  <a:schemeClr val="bg1"/>
                </a:solidFill>
              </a:rPr>
              <a:t>, </a:t>
            </a:r>
            <a:r>
              <a:rPr lang="el-GR" sz="2800">
                <a:solidFill>
                  <a:schemeClr val="bg1"/>
                </a:solidFill>
              </a:rPr>
              <a:t>Νιγηρία</a:t>
            </a:r>
            <a:r>
              <a:rPr lang="en-US" sz="2800">
                <a:solidFill>
                  <a:schemeClr val="bg1"/>
                </a:solidFill>
              </a:rPr>
              <a:t>, </a:t>
            </a:r>
            <a:r>
              <a:rPr lang="el-GR" sz="2800">
                <a:solidFill>
                  <a:schemeClr val="bg1"/>
                </a:solidFill>
              </a:rPr>
              <a:t>Νότια</a:t>
            </a:r>
            <a:r>
              <a:rPr lang="en-US" sz="2800">
                <a:solidFill>
                  <a:schemeClr val="bg1"/>
                </a:solidFill>
              </a:rPr>
              <a:t> </a:t>
            </a:r>
            <a:r>
              <a:rPr lang="el-GR" sz="2800">
                <a:solidFill>
                  <a:schemeClr val="bg1"/>
                </a:solidFill>
              </a:rPr>
              <a:t>Αφρική</a:t>
            </a:r>
            <a:r>
              <a:rPr lang="en-US" sz="2800">
                <a:solidFill>
                  <a:schemeClr val="bg1"/>
                </a:solidFill>
              </a:rPr>
              <a:t>, </a:t>
            </a:r>
            <a:r>
              <a:rPr lang="el-GR" sz="2800">
                <a:solidFill>
                  <a:schemeClr val="bg1"/>
                </a:solidFill>
              </a:rPr>
              <a:t>Ουγκάντα</a:t>
            </a:r>
            <a:r>
              <a:rPr lang="en-US" sz="2800">
                <a:solidFill>
                  <a:schemeClr val="bg1"/>
                </a:solidFill>
              </a:rPr>
              <a:t>. </a:t>
            </a:r>
            <a:r>
              <a:rPr lang="el-GR" sz="2800">
                <a:solidFill>
                  <a:schemeClr val="bg1"/>
                </a:solidFill>
              </a:rPr>
              <a:t>Πεθνιόν, Ρουάντα, Πράσινο Ακρωτήριο, Σάο Τόμε &amp; Πρινσιπε, Σιέρα Λεόνε, Τόγκο, Σουδάν, Τανζανία</a:t>
            </a:r>
            <a:r>
              <a:rPr lang="en-US" sz="2800">
                <a:solidFill>
                  <a:schemeClr val="bg1"/>
                </a:solidFill>
              </a:rPr>
              <a:t>,</a:t>
            </a:r>
            <a:r>
              <a:rPr lang="el-GR" sz="2800">
                <a:solidFill>
                  <a:schemeClr val="bg1"/>
                </a:solidFill>
              </a:rPr>
              <a:t>Υεμένη.</a:t>
            </a:r>
            <a:endParaRPr lang="en-US" sz="2800">
              <a:solidFill>
                <a:schemeClr val="bg1"/>
              </a:solidFill>
            </a:endParaRPr>
          </a:p>
          <a:p>
            <a:r>
              <a:rPr lang="el-GR" sz="2800">
                <a:solidFill>
                  <a:schemeClr val="bg1"/>
                </a:solidFill>
              </a:rPr>
              <a:t>ΚΕΝΤΡΙΚΗ ΑΜΕΡΙΚΗ &amp; ΚΑΡΑΪΒΙΚΗ </a:t>
            </a:r>
            <a:br>
              <a:rPr lang="el-GR" sz="2800">
                <a:solidFill>
                  <a:schemeClr val="bg1"/>
                </a:solidFill>
              </a:rPr>
            </a:br>
            <a:r>
              <a:rPr lang="el-GR" sz="2800">
                <a:solidFill>
                  <a:schemeClr val="bg1"/>
                </a:solidFill>
              </a:rPr>
              <a:t>Αϊτή, Γουαδελούπη, Γουατεμάλα, Άγιος Δομίνικος, Ελ Σαλβαδόρ, Μαρτινίκα, Μεξικό, Νικαράγουα, Ονδούρα, Παναμάς, Πουέρτο Ρίκο, Τζαμάικα, Τρίνιταντ &amp; Τομπάγκο.</a:t>
            </a:r>
          </a:p>
          <a:p>
            <a:endParaRPr lang="en-US" sz="280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encrypted-tbn2.gstatic.com/images?q=tbn:ANd9GcTiBbTlOVLH4Kw7SlOAkZqKMVb1A3NQspZDn0guM2OvXReaTQnO"/>
          <p:cNvPicPr>
            <a:picLocks noChangeAspect="1" noChangeArrowheads="1"/>
          </p:cNvPicPr>
          <p:nvPr/>
        </p:nvPicPr>
        <p:blipFill>
          <a:blip r:embed="rId2" cstate="print"/>
          <a:srcRect/>
          <a:stretch>
            <a:fillRect/>
          </a:stretch>
        </p:blipFill>
        <p:spPr bwMode="auto">
          <a:xfrm>
            <a:off x="-11021" y="0"/>
            <a:ext cx="9352835" cy="6858000"/>
          </a:xfrm>
          <a:prstGeom prst="rect">
            <a:avLst/>
          </a:prstGeom>
          <a:noFill/>
        </p:spPr>
      </p:pic>
      <p:sp>
        <p:nvSpPr>
          <p:cNvPr id="3" name="2 - Θέση περιεχομένου"/>
          <p:cNvSpPr>
            <a:spLocks noGrp="1"/>
          </p:cNvSpPr>
          <p:nvPr>
            <p:ph idx="1"/>
          </p:nvPr>
        </p:nvSpPr>
        <p:spPr>
          <a:xfrm>
            <a:off x="1214414" y="0"/>
            <a:ext cx="8186766" cy="2143116"/>
          </a:xfrm>
        </p:spPr>
        <p:txBody>
          <a:bodyPr>
            <a:normAutofit fontScale="92500" lnSpcReduction="20000"/>
          </a:bodyPr>
          <a:lstStyle/>
          <a:p>
            <a:pPr algn="r">
              <a:buNone/>
            </a:pPr>
            <a:r>
              <a:rPr lang="el-GR" sz="8000" b="1" dirty="0" smtClean="0"/>
              <a:t>ΠΡΑΣΙΝΟΣ</a:t>
            </a:r>
          </a:p>
          <a:p>
            <a:pPr algn="r">
              <a:buNone/>
            </a:pPr>
            <a:r>
              <a:rPr lang="el-GR" sz="8000" b="1" dirty="0" smtClean="0"/>
              <a:t> ΚΑΦΕΣ</a:t>
            </a:r>
            <a:endParaRPr lang="el-GR" sz="8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0.gstatic.com/images?q=tbn:ANd9GcRNdZX887iNVjNEKamfoAbWGQn2PGNAUYuBdSV013h0zCv9muw28g"/>
          <p:cNvPicPr>
            <a:picLocks noChangeAspect="1" noChangeArrowheads="1"/>
          </p:cNvPicPr>
          <p:nvPr/>
        </p:nvPicPr>
        <p:blipFill>
          <a:blip r:embed="rId2" cstate="print"/>
          <a:srcRect/>
          <a:stretch>
            <a:fillRect/>
          </a:stretch>
        </p:blipFill>
        <p:spPr bwMode="auto">
          <a:xfrm>
            <a:off x="0" y="20016"/>
            <a:ext cx="9144000" cy="6846958"/>
          </a:xfrm>
          <a:prstGeom prst="rect">
            <a:avLst/>
          </a:prstGeom>
          <a:noFill/>
        </p:spPr>
      </p:pic>
      <p:sp>
        <p:nvSpPr>
          <p:cNvPr id="3" name="2 - Θέση περιεχομένου"/>
          <p:cNvSpPr>
            <a:spLocks noGrp="1"/>
          </p:cNvSpPr>
          <p:nvPr>
            <p:ph idx="1"/>
          </p:nvPr>
        </p:nvSpPr>
        <p:spPr>
          <a:xfrm>
            <a:off x="428596" y="0"/>
            <a:ext cx="8229600" cy="6858000"/>
          </a:xfrm>
        </p:spPr>
        <p:txBody>
          <a:bodyPr>
            <a:normAutofit fontScale="70000" lnSpcReduction="20000"/>
          </a:bodyPr>
          <a:lstStyle/>
          <a:p>
            <a:r>
              <a:rPr lang="el-GR" sz="4100" b="1" dirty="0" smtClean="0">
                <a:solidFill>
                  <a:srgbClr val="FFC000"/>
                </a:solidFill>
              </a:rPr>
              <a:t>Πιθανόν να είναι αναποτελεσματικό για:</a:t>
            </a:r>
          </a:p>
          <a:p>
            <a:pPr lvl="0"/>
            <a:r>
              <a:rPr lang="el-GR" sz="4100" b="1" dirty="0" smtClean="0">
                <a:solidFill>
                  <a:srgbClr val="FFC000"/>
                </a:solidFill>
              </a:rPr>
              <a:t>Υψηλή αρτηριακή πίεση (υπέρταση). Μερικές έρευνες δείχνουν ότι άτομα με ήπια αρτηριακή πίεση που έλαβαν συγκεκριμένα εκχυλίσματα από κόκκους πράσινου καφέ (Svetol, Naturex) 93gr ή 185gr ημερησίως ελάττωσαν τις τιμές τις πίεσης τους μετά από 28 μέρες αγωγής.</a:t>
            </a:r>
          </a:p>
          <a:p>
            <a:pPr lvl="0"/>
            <a:r>
              <a:rPr lang="el-GR" sz="4100" b="1" dirty="0" smtClean="0">
                <a:solidFill>
                  <a:srgbClr val="FFC000"/>
                </a:solidFill>
              </a:rPr>
              <a:t>Απώλεια κιλών. Μερικές έρευνες δείχνουν ότι η λήψη εκχυλίσματος από κόκκους πράσινου καφέ (Svetol, Naturex) 80-200mg ημερησίως μπορεί να προκαλέσει απώλεια κιλών σε ένα διάστημα 12 εβδομάδων. Παρόλα αυτό η έρευνα μέχρι στιγμής είναι προκαταρκτική και ανεπαρκής.</a:t>
            </a:r>
          </a:p>
          <a:p>
            <a:r>
              <a:rPr lang="el-GR" sz="4100" b="1" dirty="0" smtClean="0">
                <a:solidFill>
                  <a:srgbClr val="FFC000"/>
                </a:solidFill>
              </a:rPr>
              <a:t>Ανεπαρκή στοιχεία για:</a:t>
            </a:r>
          </a:p>
          <a:p>
            <a:pPr lvl="0"/>
            <a:r>
              <a:rPr lang="el-GR" sz="4100" b="1" dirty="0" smtClean="0">
                <a:solidFill>
                  <a:srgbClr val="FFC000"/>
                </a:solidFill>
              </a:rPr>
              <a:t>Την νόσο του Alzheimer</a:t>
            </a:r>
          </a:p>
          <a:p>
            <a:pPr lvl="0"/>
            <a:r>
              <a:rPr lang="el-GR" sz="4100" b="1" dirty="0" smtClean="0">
                <a:solidFill>
                  <a:srgbClr val="FFC000"/>
                </a:solidFill>
              </a:rPr>
              <a:t>Διαβήτη τύπου 2</a:t>
            </a:r>
          </a:p>
          <a:p>
            <a:pPr lvl="0"/>
            <a:r>
              <a:rPr lang="el-GR" sz="4100" b="1" dirty="0" smtClean="0">
                <a:solidFill>
                  <a:srgbClr val="FFC000"/>
                </a:solidFill>
              </a:rPr>
              <a:t>Λοιμώξεις</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0" name="Picture 20" descr="https://encrypted-tbn2.gstatic.com/images?q=tbn:ANd9GcR-IuwdCST0Ml4XyvXXQzhOwfvbd2tm8kYk6SlptiO7BVqb_QPUtA"/>
          <p:cNvPicPr>
            <a:picLocks noChangeAspect="1" noChangeArrowheads="1"/>
          </p:cNvPicPr>
          <p:nvPr/>
        </p:nvPicPr>
        <p:blipFill>
          <a:blip r:embed="rId3" cstate="print"/>
          <a:srcRect/>
          <a:stretch>
            <a:fillRect/>
          </a:stretch>
        </p:blipFill>
        <p:spPr bwMode="auto">
          <a:xfrm>
            <a:off x="0" y="7508"/>
            <a:ext cx="9113613" cy="6850492"/>
          </a:xfrm>
          <a:prstGeom prst="rect">
            <a:avLst/>
          </a:prstGeom>
          <a:noFill/>
        </p:spPr>
      </p:pic>
      <p:sp>
        <p:nvSpPr>
          <p:cNvPr id="2" name="1 - Τίτλος"/>
          <p:cNvSpPr>
            <a:spLocks noGrp="1"/>
          </p:cNvSpPr>
          <p:nvPr>
            <p:ph type="title"/>
          </p:nvPr>
        </p:nvSpPr>
        <p:spPr>
          <a:xfrm>
            <a:off x="0" y="642918"/>
            <a:ext cx="8229600" cy="1143000"/>
          </a:xfrm>
        </p:spPr>
        <p:txBody>
          <a:bodyPr>
            <a:noAutofit/>
          </a:bodyPr>
          <a:lstStyle/>
          <a:p>
            <a:r>
              <a:rPr lang="el-GR" sz="8800" b="1" dirty="0" smtClean="0">
                <a:solidFill>
                  <a:schemeClr val="bg1"/>
                </a:solidFill>
              </a:rPr>
              <a:t>ΕΛΛΗΝΙΚΟΣ ΚΑΦΕΣ</a:t>
            </a:r>
            <a:endParaRPr lang="el-GR" sz="8800" b="1" dirty="0">
              <a:solidFill>
                <a:schemeClr val="bg1"/>
              </a:solidFill>
            </a:endParaRPr>
          </a:p>
        </p:txBody>
      </p:sp>
      <p:sp>
        <p:nvSpPr>
          <p:cNvPr id="30722" name="AutoShape 2"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4" name="AutoShape 4"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6" name="AutoShape 6"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8" name="AutoShape 8"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30" name="AutoShape 10"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32" name="AutoShape 12" descr="data:image/jpeg;base64,/9j/4AAQSkZJRgABAQAAAQABAAD/2wCEAAkGBxMTEhUUExQWFhUXFxwaGBgYGBgaIBscGRwcHBgaGB0cHSggHB0lHBcXITEhJSksLi4uHB8zODMsNygtLisBCgoKDg0OGxAQGywlICY0NCwsLCwsLCw0NCwvLDQsLCwsLCwsLCwsLCwsLCwsLCwsLCwsNCwsLCwsLCwsLCwsLP/AABEIAMIBAwMBIgACEQEDEQH/xAAcAAACAgMBAQAAAAAAAAAAAAAEBQMGAAIHAQj/xABCEAACAQIEAwYDBgQEBgIDAQABAgMAEQQSITEFQVEGEyJhcYEykaEHFCNCsdFScsHwFTNi4RZTgpKy8aLCY9LiRP/EABkBAAMBAQEAAAAAAAAAAAAAAAECAwQABf/EACkRAAICAgIBAwMFAQEAAAAAAAABAhESIQMxQSIyURMzgQRCYXHwUhT/2gAMAwEAAhEDEQA/AKzI+UZpNuQoXFSPIBkOUU3IDqLjStcNCGNspFQbo1VZLw/s9BkGd7nnrU0OHiQm2q1BiMGV1Ow6URw7A5gbHSovW3Iqvig7huBvdr77CoJ/A12Gxo7AjLvrWvFmUWPKpRk8qKNKrCJDGyA2oWaJJBoBpQAxpc92opnhoDGtr0HDE5Ts9w4C6bCtGXM2gNqimzMwVT6mnkcKqnxDalbx7Ct9CzD4MA3y1Y8JLh8IoxGJYILfhruWPVV3PrtVenxa4WJsRNZhciGP+NhuW/0Lz6nTrXP+I8TlxEjSzOWZvoOijkB0p4xcnZOT8IvnG/tXAJ7iC45GRt/+lf3pEftQxd793BbpZ/8A9qpjsDy1FDyaVZcUfJK/g6Zw37WdbTwEDqjZvobVf+z/AGlwuLH4MgJ5qdGHsa+biRUuHxBRgyMVYbMpsRU5cC/adkfVCQkmj4YSPSuUfZv9pWdlgxZGY6LJ19fP+x0rr5NwMpFjz308q7i4snvtE5to0XEAm31qRnpUMWI5mjcEqwzK2/qvz6eVTNNa9zWnkbUaXZJK2TSSddqCYXAZvhHwj+Kt85Nrj0X+p/akXH+PCJso8UnXkt/61FKPF6pd/BRJy0ijdrcKDiRfQlAP+0sB9LUml4b4lKG2visaedpEDz3vdgLWP6/WkOFSdZGWw8jXTlbdGjjWlY1xqiNCyWuo1HWvIYe/iuwAvrU0fDVkhZZCAeetBtgSiWjkvlrPF+PJdmi4hCe7yXKc+hpHJipZJmvcZeXUUVMs0PjMdw3NaK4VeRsxXLblz96dVFWI226BYONKqkKrDWxtepvvZl/BVbMdQdqHx8N5nVCepAA086PRXjRZBZjfQnpQlFLoMZX2G4jAZSjsulrMaFxs7xeKFAxG46jkabYfitkOezeQ1paMSkpzREC35ToR1BFLFvyF0Kv+Mz+aFr86yhcTgJyzEBbE3ryrYwI3Ili4yruFAsoOtWb71EUuNQBypHDwoBDkUkW3plwtVSAEra3I03LTOhaAjjQx01HMV7BKUOhsDyqTjCoqGRBY21FJcLNLMEKgC5sP3po010B2n2P/APFZEPhW4rTETvOAbaVtgMC0Ut3bMCNvOtcQZJJCsIsBvU/SpWh91snwnDiPEGselevBKXsxsvWvZk7tLNfMefnQs8rAasT5UMmw0kMn4YNwx+dF4PAh8qZvExtvt5+g3pMMZKcqqt7+dFwI0Annc+JIWK/zNZR9Gai+tsVv4Kv214r32IKr/lRfhxj/AErpf1JuSaRO9hrUUkvioeXEGqRVKhGSTPULGtA169YmmsFGhrwA1JavMp6V1nUeo1q719k3bA4iEwSm8kex6jcH6H5HyrhCJVl7B4x4cbFl/Och99v/AJAexNSndWuw432fR8oBIY7jW/TzNLMRjC0l1C5ALAsN25mlXaPiqxRBc1ybadFG9+t6X8I4mCSpYaHQDodqX9S5wqa8k+JKWizmcWOvvzpJNwOJmzFpN77jX18NMYpFIuT9K9kYW0NY3y3sqk0KpOzsDMXzNm66ftQkvZOMkkSyD/tP9Kdo4tcn6Go/vQ57ehoLnl2HfRWsV2ESQljiZVJ3AArWHsNlBAxRt5oL/wDlVsGKU8xUJxi/xCnfPIGxEvZZgoT7wCB1T/8AqoD2RdWJSdbnqp/erAceg3YVuMSh1BWl+q2Nk0JMP2WyMXDjMd7jSopezTMWuUKH8tz86frjUI5fOvDi08q58jOyZXeFdle5LEBSCdNT/Wg+MdkZXmMsYjFwB8Vj+lW8Y1Rbb516cRGd7fOujzNOzm2yox9nplAGUG3PMK8q3HER9R86yrf+mXwhCi4HGZIgtrn9arfG8bKxCopXXU7WqfG8c7vZSSKlnnM8QawBIrS4U7SHUrVWDRYZ3YK7XUirRw3h0KJaMVX0wk0uVEOXKNWpjw+CTCjxvmF6nyttUmNBJO6B+0mO+7spsTfTYm16acPiMaZw12bWsGKjmzZrW86X4kRqbZyNNNa5W1TD07CTgpZyHdgoB0ApTxaGeAki0in6VNgMVbMC5KjnR0WHzEDPmvrr0orKL30B1LornCsbimbOEsqnWmuOx7y4LFXBFjENfMvf9BTaKLulYEC19LVBjoi+GxIy2Hdhh5lWH9GNLKSbOxaRzRkG5+Y/WhJo7He9WXDqQlxfYk6HbnbQ39POgu4Vvh2FVU6EcbFCIalUUeOHk1t/hxoOaCoMCC1LEl+VFf4eb86miw1uVI5oZRZBFhKcdn4suJgbTSVP/IA/Q1FEtNuCYYtiIVAJvKpPQKpzMx8gqmoub8DuKotnFWYyNddb2sDyK229VFD/AHdkRJSCqH4WFtfTnb1oXEY8kyuN1uQP4v7IFEwY5XSLClyVjGcsQACxGtvLyrRL1cPrM0VXJ6Qr/iXJYFn16rf9FqXB9qwxIUM1vIj/AOtRY+EGPKts26+dLsOzpbNHudSv9axqEJI0uI/Xj7tcKl7b3v8AtWr9onB8UYH/AHftS7DYwyMyqLFdyf6UsxkCyyfh5hIp8R1tQXHGwY6LEvaNfzLr7/tUo7R4f8wNuuU/tVTThs0hBeQAX0CjX3pqMKCvdPYqwt51z44HYDVu0WE5ge6n9qgk49heS/IVWl4NkbIAWC/xVFxPDMrIQ2WM3B/0+lH6Mb7BiWQcbwfmKz/F8EeZ+tc84jDDABJHI0pZrENqATzFMGikkCAMoIINso18r1Vfp01aYnT2XUYzBn8/614xwx2m9NaQxYhiVV4gLm2Y2IFB53XENEUVzvmAGULyqa42O4otqQ4e2s2v81ZSIwYY6kfKvaOJ2AhVAHzzDwAadD60Z96imKiO4A1OlqQ4fCY0/h6ZMxAJ6DyqxYLDMYzG1lcdP1rdKSu7JRTN48f3GylrnkL2oDi2NlmOZGAVNcvWnHCcGVBVmzXO9eY3goIZYzaRufSpZxy2h8ZYiQSYkpdYVHmTUnDMA8jXnIUeRpuOFGFM8kzNlG2lqi4IFxUZc6IGNvOxps7TYMaZJJwON7IrEDnY71vgoljcqDewtr0ojEyqGChsptpSleHyyytdwMuzLz9anba2ylJdINm4SGmUmRgnNb7mjnssgUaxsCj67BhYn2vf2pb3M0T3c50A0tvegHxZzeNWVmOgGt6Cjk+zm6RNiuFNYodAhsRqCcp3DA+9QxcJPMn389r6VbcEpdFzizABSDuw/KwPW2hHlfnXmIwdtue3yrPyTcVSGgkytHh45DXao2wVuVPlwlr6W6mhpoRoelRzZahK+BA51GcLTMrrXsGGvTZgoWLhdbAU+4ZEYoZJQPGwMcfqQDIfZbD/AK6zDcPd5AAMqKMzuwFrDnvew9NdAN6h4pxCOVD3eYogyxqNyoOpNubG5PrVONOTJzfgQY/GFF7qLWVjudb35X/vnRkPBMYVu8i7agb/ADqQorFTlKva6XGt+lH4TFurKJCRI2yAXrVJuKJRSZFw1AApJbMOdybeRqHFcbm77uVj1I0bkRTHGcMlVbrY3Nzc2IqHCmbvFVlUZRe5O9+lL6Ksb1XRBhBJFIrFtJNDfqKeQuFzEb3186DxUx0V1XJe+a40PIUBxLEqr27yykA2/pQ1LaR212G8WxMokHc5RmUmzdR0pRw7GSzkPaxUkMT1GhtVhw/Do5cpJOZRdTfrStsMAjqjsBc3IW9utdFpI57ZunE5VlZHKNtYjp51riVeQshUSRsL6fl9qr2A4SVYlp7hm0br61ZeHYpUuugOtmGxp5KMVoVW+wbDyokZXwsFFzp0/rWcIwzTy96oGTKMo21ryfgyZHlTOrk5mBuQb76cq2w+IOEh7wurJm3HK+wqb0vR2P2/Ub8U4dLKrCM5GBtdr735UqMM0JaKbxSMAbrzXypvwjtCcQ7uguL7nQelbcUklWUyyKoVgFV76L5H3NNFNyqVCNpLQoGJC6FDcVlMWmwwNiWY82sTf6V5WjFE8mC8S4pEynI4DcvI9KVcEacu0sjWYCwXqOprfhcsBCjLaQ6lSNb8zU+CwkRxhafNGgXQXsCfOlxUUxrbZM3HghBkXL51rL2xVF0ObobU643i8HlCMoYE2vluPc2tWmIwEUiKumVbEWXe1Syj8D1L5II+OPLHd4/CR70vwWMzAphVbQ62FgOvvTDEzYmQARxqBewubadTUmBUQHuzIpd28WUWAPrRUopUkc032wTE4UsCVQlxuTXvCOHEHM8rAttY6Dyo7iy3VhG2Vuv7152ZABKysGIHh0+ZozbcegRVMZ4WG7i0ma24IqPiWHKMJCmYK19OlQcRjVn8Enduu/mKJwvBsbibCOVe6vZ3YaAc7W3PkPpUYQlJ0ikpJK2bti3ZlsLbEE+VP8XDnjSVRoRZvJhof3rcYPC4cgteaRRu2gHoo0+d62j4gGz2AAa1wNvI/Sn5OGo7JLmyloTTPagpgDU3FZMtxSKbGGsaVGlbDpnjUXYgChcHxQSPkgQkc3OijqT/AHrUfCeBNjJbsSI13P8AQedX0cCw4jEYjAUdCVN+uYa39a08f6fNWQ5OZQdFexGJ+KEIQgF775z1PpyGwoCBhe6qBpY301ptjezkkd3hkklA3RrFgOotbMPT5VWuLcXYOqRMoYnciqYYaFUlLaIcZxB2l7kLZ1IbMdgOtPIspkVs6l1Ujakf3yWVjG0aGS2jg2086AxS4pQQtktfKd83kTyouGWg5UOuN/emZVVkysfEQbkDqBUuKw8SqHdmug31GnOh8FwqdcOrhwcQATdgbG+uU9KVCKXEAjEyFRpcLYD0pEl0NYfxLHYZG7qRc1wGFufT3qvY3FiGVpEvIunhbdQenWrNBBHBIGKmbMAFbLmsByNtqA7Q8H+8lZYgkDC+Yv4c3kR/Wmi1GVeBZJtfyawcWM8QkgDhxvoctvXaiOHriokzOR4tTbbXrWLiyIDFFlVQuUtewuehoTAPliYB2IIIOZrgcjbrR93g6sfJq/drfMum9iDz6cqMx0AXumjjk6kDxD1tTLBYtJITGQJVy6lQTlttr1ofhvfFAy2uBe19TRc/FHKPmyP/ABcMuhkRr75SR6EEV7HiIlicQ6uTexGa59OVD8K7TxSgiRsjZiDfS2tT8RwTGQS4dhnACnQai+9utJKNfwMn+TI8X3a3khMY3vaw9Tbn60x4TxRCMrEMPMaG+1QxY1rFfvEDAizA3HrcGq1jo2icJHCZrgWkQHJ7nlahGKlqzpSa8BmNnYSMEjYqGNiOnlXtIp+H43MbAW5WbT2rKt9P+Sf1P4LU2HEM3eRKZNLHY5ahGED4tJnkDADWO1vnWYZVw+HLCQsXYkkn6ChVCyfimMugFs17a87da5RpW2c3ekWHi3Fo2GUBQOlhQvC8Ys7uqkjIbH/YUpwnZMT5ZVLLFe5BY+IeXlRvFsCFQ/dTkfbw7m3Wp+laiP6nthPF8LJH+JHLcjZDpe/TzpHxHDzBNZFV2Iuo1tc9etMcNE0cY7wCSUa3Y3t5dNKVYzikjkB47KxHisNCNtaKUkzm40NBgZ0juQrOB/FvSSLGTMQ5/DYNZU6301qDinGps+Rblh0F79KcdiOHSOzzTqfDogbrzP8AfnVNqDciesqRduznZOLFZnnBIWwdgSD1ygjb22qz8RxgVRFEAiKLKq6AAcgKMwWFEGCQKLZhnbzL6n+g9hVfnN6vxwxiZuWeUhbiG1rMFJZiOo/SsxJtSxMVZx6/rSc0bg0HjdSTM43JSOBDIw8z/Zppxw+GlmCe2vtXnccLPSlLGJfuDMiBUX4QNP6n3p+LEVz3h/EbWq48OxYOlehwyrR5nKvJvnKOOl/l6VXftL4Qe7jxUMOciQCQKBpe/jHrsfMjqasmMF7U8kwZfDMgtdlsL7X/AC397VeUbQkJUz5+wWGlmczBu6tdbEH69KOfh2JRlKsJFvdl2Pla9WTtLwafCkzPGe7OkuXxDycW+t6SJju9Fw3gtYHU+/pWTkjL3GyEl0Tx8SxLBwkeo08Wmvl1oiBp+5UPArMBqBY0NiI5jPHlYKqp4idjfawqKXH4iLELFYtcFsygkFRv6VCUbLJpC49qjDL3awEKTbKdLNzAvyojjOO75DHKES9jbMb9dDyqLi3EziY8gTO4cFSNNQdbty00qdOHLiAYpcMIyBbOGsQeVjzqkcVuhHl1Yt4TjkyBUgXu10vJr6771vKR3+Y5ZE0CxKCAp5tb8woafCPAww84d/D4ViG6j8xNMcDxiDBEJla765mXxjlk1Hyp5Uk8RE7asPnxzxI2V0VguiBT00AtUXCsK6ANnK7fGQNTrtRrzozLZSSGuGI8Rvvf9vKo+KSL3MgdczsB4NybMCNB0qMfTqisvUAYftLDhpe5lVJL6lkAYEsdiOtFcUwA79ZkDLERfKbjX15VHDj8MncyPCo8Vg1gBe2l6sf+LwiOR3ZbEEBSQfIAetdyOmqR0NrsreA4jAkksZjBBY5iwuTfe5501wEeJjk/AMZw9gVSQ2Ivuo0OnrS/B4+SNEzqSbchm231FRcexBxaokEvcvrm/wBQ5eYN+dcoOTo5yxQfjOJYEu3eBke/iUE2BGhtbSsqhjsxMPinQHmPGfrbWsqv01/0yWb/AOSbCRrjHlW7RFFuADoTfXSnWI70YaNYzbImXKBuRoTUc+KjUuYozeTdiMo636+1RzcS+FEDSMd8g10526VSr7Fuuh9DxtkhSPKc1ra7CvHibD3exkdxqo5edL8ZiViy96pLmxGYaA9AOZr3h2LxGImyqTGgF2JXU32y3qGNO0WytUxR9/mkl7vKyk/PXYW6muxdlvs1iRCcUS+ex7m9lX1I1J9CB60l7G9moBjonbxSLme5a5JANrjbQ2PtXQO0HaBcOt7FmJyqqi5ZjsBWviqSsy8rcXig3BcGw0P+VBFH/Kign1IFzRVl6D5Cl3DEnePPOBEx2QHNYcsxsNfIVrinyalhbqdK0aMzbD8bhg6FR00qg4oFSVOhBINXvAz5l620oXi/B45wdcr20b9xzFBoKZynjWPVb3NqpWN7SMG8AFutWztl2M4gCQIu9j3zxeI+66N9KqC9m3U2dsp6EWPuDWWUq9xpgl4LTxya4UdQDVM4pi371lBsBb9KseOnzEHoP0oCDhiSeI7nzrJxVHs18u1oS4Xis0Z0a/kavfZztapy59De2l6XDsPNIPwIXYnnsPm1h9as3Z/7LMtmxkoUb93Ebk/zPsPYH1rVFZbiZJuK9xcuGL94ylD4dy3QfvVkaUAqg5f0pVA8cSCKBAiDYD9SdyfM1IsuRHc/lUn5C9a11sy/0OC/XWknFezGHmUhVEZPQafLl7VDH2nguFz6kDbW1+tNo5g2o1pPTLQ6yjs5pxDsg4IjMpjkVTluvgYeTX/9Uo4dLPAtpEvIbgsSMoF9g3pXZMRCsi5JBdT9PMdDXMO3CjCMqYgFoWN45FAsba5T0YDlzGvW2Tl4GuujVxcyfZXZOPYeOYwEAKFzEDQEnX/ejMTxSB8N3sGhBB52OtjQuK4zg5AY1tIWGhKi60LPEIRHAhBMyGy9Bfc3pPp+Sufgh/4sXMDIGFtL5Taw31+tS8a4nhsQscjFTka9xYkcvlS+XsVj4oy8To4BvlB1sfI6Gl3AOHNPJ+MBGF1JAAY67Hl1qtxq0SVt0WqQyIoeJhIlxfw6qD+YW3HKisJjV7pxGBJIul/h8XIMSPprS3i3BHRIvu03gLgOjkXAvcFSNx5UfjY17ouhdpAL5hsWUEC/Lna5NZpO6v8A39mhaToQ8Q4diY1WSdUlgS7PkubMdbspG1TR8WwuJCxNEA51RrZctudxypvwribqlsQvgYHW4ZT5ZlJHtUHH+FGZI2wzx6HUNpYeovequaJKLSI8JxVEkOFAZ3RvFYE3G/103oLtcJmeNkw0isDaNxbXe6kA6eVE4fDSwQtK7qX0zlFJNtlHLQDfprUcvG1OUSzl7agJZf5bk6rvruaCdO0gtXqxhhkkKqXgctbU5edZQqdrYVFssht0kW36VlSxkUtFaXsvi5I1k0BcXCkm9j16U87I4RoI2V0yzFzqea6Wseg10q2YBZArO7DKxugtqBbW/vc0LhcfG05iJBktdAdgBvbz1qsuSUlQi44p2Q4/Du6ElPEASDSXHYOPIC8sqtbQgZben+9XDEzhUcuCoHl9KosOL79mLL3wFwLLew5XPXau47OlRaewcUcM+HxAckMCCWJJyupW5N9NSD7V04sVkDWBIPP9R0O+vnVB+ybghkId791GSQhvocxyqQfQn2FdKx8Skm1bOG62Y+er0SjGhv2qrdspm7psoLGx0G+2lN1SxohGNVcbVEVLF2Ifs4xLlZUdStsjDmDmBvb3FW16jgapX1owjiqOnLJ2Rd8wqKecHRlVvUA/rXrGoJaahLBJMLhjvhoD6xJ+1bRSxp/lxRp/Kir+grxxULChig5MnkxznnQzsTvWWrw0TjeIVJxUgYaYf/if/wATWQi1e8RP4Ulv4G/Q0oxwPhHEUaRVhaRmYfxMQNd2vyteuxdmuJ5QFY3G1+n+1ckGIncDECJQoUKQoAN2O9gN6dw42VEbNdWuABppe2unrce1YJTaaaNygmqZ3OOQEUBxzg8WNw8mGmF1YaHmrD4WXzBqv9leKkqVLE7WJ19RVoik1rXCecbRknDCVHzb2i7LzcPd8hzhWyuSMpU/lO+qsDoaMwM0hUd42ZmIY3ANrABbcxz9avv258NYrFKhyrJ+HKbbFfFGfezD2Fc/4Tw4Z7Lmkkt8RORV6Xy/Ebcr/KpSXhl4vyh7h+0RSZ4FcLIoGUnZrqDka+2p35UKk+Hm7xFUwYpLkhtLncg9QevnpRcfZDDTRuAxWddc99cx/i/Y172P4fDJEVxKK8jCxkNs4Owsw1W3Ks08VtGiNlPfEO7xEyxmMMuezn4SbNpbpeul43i0KRqUfIMosiWN/Q7KK5thMdNC5VWiVVYppaxANr5QDoaBxzF8Q5bEIEOuYBrbW8K6dPKmfHfYmZepcLCIJWjkIDqcyGxW4F8y9GB1HypW0P4YeF2IDAAMRZr7mwUWtakXFFSKFfxpCWI8BjyBhzsbny+dNOC4N8XASkgRrnu1N7G2lieXyNBxSVjXuiXFvOI+8+OFdZLA8tOYswHO3StsPxvCTIRiFjZbfmGo9CNjT/hPHoXhVAAsigKY9BtobX0pRxFMH97kkESMbLm2Khje+m2a1r10JfKOkgjB9nME6KwXQi/+Ux+o39aymkRwpAsFAtsCVHyBsKyu9Xyd6fgrMvah5MsEQJe4QDzOguanj4cIbPI4eQk3sbBbcr73qXAYuH75cqgdM+iLYeEEAk89G+tT8AxUL4iWZrHKoFtxmJPi9QBb3rskn0FptdgWHwCzhneRyQxORnOVR+W96JnmVIlih0LblATrfxWsPWtMdxJASAote9hpc629dSfnRfZ2eNEkJ+PbzHOw+dcA6z2AwYhwCNaxkvIb766LfzygfOi3luaMw4tho7f8tf8AxFKXvXoJUjz5O2V3ttxFokBVrHXY2OuxFU/h32pPGbTL3ijmPC37H6etGdu5rB7/ABBr6/w2H0qm9lsJFJO0skeZY7EnS2Y6KCCdTz8relSlNxbZaME0kds4D2ngxGQxuPGLhTo3up1qyhtK41jpe7lWWwJVlyHQBb87nbkK6rwbiSTxLIh0Yai4NiPiU25g6U3DzZonzcWHQZJQ0lEOaHkq5EGeojUz1Ea44jIrZRWV5mpQkqmgu0mPEOEnkP5YnPvY2HubCic1VrtzjV+7SA6qBdum4/Tf2oNhRzns5xsFAHYKBey235Zj1Nv1PWmWJ4pCVy5gzOygX63FJIeBxy4hryHKAPhOhvt8hW3D+HMjSxjDmaItuSM2n8Db3Fr6V58lFuz0YtpUXng2KZZCRoLKbfMEfQ10TDTZgCK5J2P4f3s5/GlKpoUkWzCx0DHS/oRyrrWDjsAK0fp4tIzc8k2IvtehZ+FSZPiDxW93Cn6Ma4bho8XGSGlMXhJBOmY8hccz1rtv2y8R7jhm+rzRKPY5z9ENcg4j2hjlwZiZRcHMp3IPL6/rT8l6BxdAnZziUsbhe8UEhi4YG97XPqf96fYSBYUZ0JAUEk3Zg43OnroLb9Kq7lSI5o7GYtlZbgXYggMLnS9/nVn/AOGcbPEFM0CHfICbG2wY5evqKzcmKd3VmiDbQth4Zh8pzRJGjA+J7s+xtl1GUj+xW/CuFRRS4d8plViRcqWCkaqQAPI625URhuy7tnGMZiy6ZQbAcxltvcWNMe6+7Rp3UhiINkVjmzE2vmHM5QxsCKV8ncbGXH06Ce2c0bRBpY1kAuqXGbxE+Ig77KPpQ+EniAzKFC6EOhHh0F7gdDcUzw2LgkfxgAtuRoCeRYbN73qu4rgMceKMikhCwYok1jpfMBfUhtDbfUihBqqYZp3aE/FsLA2JctLlsbnwEhswDDVWFtz86Gm4XAsbtFiWZhqFER1PIXzHeuiyTQSoQvdlCCBGoBzeq+ltdBVOMU+Gzu2GaOHMSMuU5RyzZCbaczRhPLXQslQpwt8gsJ28wr++y8tqyjMVJi5mMkMrrG2qi59/mbn3ryndfK/34F38P/fkedn+HIoddTJnzMWVSTGQAFB21YNb517jI40dgiIgA8eQC5b8tz0Av86df4QEZihazWuCbnw7WY8rE73oPjGAgSIuRlAGY2NieqnzOovvreoZXstjRWZ+CYlyScqDcENc+WgrThMJ8YklyvnTxHbIdCRyJvT/AIwQqR2tFnGouWyg7X11NvOl/Buz6ySNAyuSNWZ2tHYnRlsL69L1XKlsSlej6E4DIHwcBBv+Eov5gWP1FQyxUl+zGZI4nwgkDmJiy2FrI2pAuTezX1/1CrNiYrGtvHJSimYeSOMmjmHbTEBXbOACLZT1W373rnmB42iSshKhJL59BqRt/wC67h2k4JFPGRLHntqOR9iNa5pxbuVJREWOMEgKFAzEc30115fO9ZuZ4y2rNPD6o68CDjPFxlsr3XQgkDW3Jl2IPOnfZDtm0RLi2TQSwk29GT+E/QjfrVXHBo+9BljdIWuQ4DW8vaguJ4CJWyxG5JstudzYD506p04iyvaZ9E8F7SYfFLmhkDdVvZl/mG/vtR0klcE7jubRwXEgtnlF/AeYU8zyqw8H7YYnxJn7wxkLdlvfTW5HO9VXKiD4WjqZetCa51i+3k8YJMCGwv8AGQbeljQjfaeToITm6A/+qZTT6Yr45LtHSpJaGlxarqSBXMcR29xDNlCZb+5/v3q0cFCsgmdzJ66WPS1dkm6OxaVhfaHtB3MLuo1A8IOl/M+XOudScSeV+8M1ma2hbwDT8o6f3rT/AO/DFNIwy+FiqIxFjb+Ib6735dDrdDxfsernPH+Ed3Q6jXmtjWbk5E3iaeLjaVgs2LZ7ygCIpZWYKLSEmwsQbaWPXenvCOI5bX1qPDdn4mUKXe66C1sot0W1qcdmOwchIMsg7sdBqR68qlFZ6RaU8Oy19mUDhpcti53620H6Vb8DFzofAYAKAqiwAtXnaXjkWAwzzyHRB4RzZj8KjzJrbGNKjDKVuyq9uuLYebErgmMReNQ+WVQylnvprswXX0aq7iezuEgSSV8LGVVSzAajwgnwq2gPpaqF2vxEGID4xZF74yDMgO67A258jpy0ofC8aMgsXcHQhc5yEgjQJsD9KyckHN5JmuDUViyz8Fiy55oYGwqudA0eYADZjcXAPQaCmWJxMmRfHFnLAZlUg76m19RlB062rbh3E5UClwpzDrffkR6e1I24eUxjPHHnVgGszbBviWO508Sk/IVnq7bNC1SQ24m4iXvGmZ8zjMHAsBawy2AsNt71LgO0Kk5fiJ5b39ulK+Jwd5iDE7EYcrmts1ybMh6AWPzrefgmGwhSaJsqP+EwYk2J1Ugk3AuLH1FclHryC3+BLieFTd53yW+7lySoJui7m4t8N+mwp7HjWta0TDobj9RavIcb3Lte3dsSSSdATvtyJ/W2ml63hsFKEd+/CJclEtmIW5sCdLaetU77F6HM0UcbAQQCGVyAzD4coBPI5d7bCjMBiZ4B+LIrK1xmvcfuPTpVR4DxEnO8jlj8IvyHlRGKxjzDuotWJJNzoNCLn50XHezk9aHa8GkF8sxUEkhVS4AJJAFzsL1lR4bimIRFRoQ5UAFgdDbnWUn+8DV/tjjArLjVzl2gjRtChGd2A1PMKup01vSHtVwvQv8AeHfKL2a2tthtVk4YuWGNIZbqq72WzMPjvz3B5+VeTwKxBliXMut1Olxrre2nrSKdS0FxtbOeYnEYnENGoQ8gq7k2P71ZONYKc913zd0igBzG4uo28QtYgG3Wm8vGo1hSVLZ3AEdgLktoPrvSbtFjy34anM1tbC5J5k9KupOVaonildsI4KW4fKmMhmeVVPiW3xKdCCOhGx5EA8q7/wAK4jFi4EnhbNHIoKnp1BHIjYivnfhWHb7s6qwYqCrL0J1Fjc8qf9gONycOQSMWMUnxQ3Fhb8y9H8tuR5EW4+SrUmR5OO6aR2eaO1IeL9nIJ9WjUtyNufn1qwcM4jDiollhYMjC46jyI3Br2TDEbVpdPsy7XRy/tKzRAhoyOW1wfQ7Wqp8K7GxSRfeDmF2zKA1gtjpb3F967rLCDoRf1quce7NF1PcsEJ/Lbwn5bVlfA4r0M0x51J+tHJ2ifvljMgCHNZQoBY2LasOd7Go+HzrC8kPeRwpmDZiLMbjWzEFTta2h0p7x/h0sKBZY1v8AxjXXyOh9jVREaLKrSk93e7J8QNtt+V+VDB+R8l4GPEeMYaNG7o97J/zBc28rnceVI8OQgMjEZibi2tzzFtas+LkicHKlwdhbrWcT7OLHGhVbHL4rC+th9N/pRgrTBN00hjDgo8olhAOYXBH5gdfn59aG4vi2SP8AAcL3rAN5AXuw6Hlf+utVXCviIVCRMTfUpYsLk6kdKe8GwEzHvZo5CwPw5Gtve60i45ReVjOcZLFguL4I0UbTRylWFs2axDeoPrepuDmWRA87jJyRbC/meZHlVrh7KTYwEPG8cZ/i8BOt+etWLgv2Z4eIguXcDZMxCj+pqi43KOycuWMXoV9n+BfeCrm4QH4QLZttzyA8q6PhsIFAAAAFS4bCJGoVQFA2ApX2k7T4fBx55nC/wjmx6KNyatDjUERnNzew/iGOjgjaSRgiKLsxNgAOtfPXb3tvNisRG4VkwyteIEam1wXYbgnWw6e9Z2q7ZScQmIc5MMh8MYO5/ifqfLYfWq5LxQSTWADKFygafSlnO9IaEK2y0DjOFnQCeJW87Df9QfMUhPAM0yPhPEu5Ut8JHIFjc6cjt1oqHgOGSF5Jy48JIym1jyCjY623rbhHF4khS1lI3F+dQWk8TQ1b9RLi8bMk8MTI2YNfKBc2KkXGW9xqfrW0/GQMQg2IBBGxBvcXv61JBxeSWZJBDIwQMA+RuY1sbbXArzjzw4qSJiG7zVWMYuwG4LDoPPrSNLpj2+0Ty8PlxUveRyhPAFswJuQTrv6Ut4th8WJVglCuCLg/l8yfOjFwgwbpIZWaMkAqwIJ9Dpamk3FcLKw7xsttAwAuPfcUm0/lD6Yqk7FuY8y4i7DXKdFPlvceutJIo2e3evlW+qjmPXp51duCQI7H8YyrmsrCyi3LTmR1PTakw4POskkSKjLGfC7MRnvqBYA69TTwlp5MSa36QeXh+EummUFhoDYNp1G+tWXApAgt3aAdVAB+Y1qocY4JiPw5JIVylgCUZiRc2GYaD4juOdqNxHD54kJDhjySxv6X5n2oSin0zoya7Q+xHBwzFo8UVU7Aqpt5X515VRiwuLYZi+S/5SrXH0rKbB/KBn/Y2GAkwqhYJD3jEAg6qzHfQ/qKYcFc4hZu/YSBCq5FBUEndjrcrsNfOq1PxKWeVDCGd73AHTnc8t96Gkw+KgkvHFKGOhGRiCOXLzOvnXOFrfZ2dddFo41wCNQHjuroPD4jkGhsAvIa1Wn4kFitcZm1cjcnp/KNbD3pzgOHYqYB5RkU38NtenizDT0ovA9kI+9RwoyA2IYkgnqBrt8qEJKHuYZRcvair8KnmUnKjWboDTXCcPxEiPdgi5r2be/OwqwdqMI8aExhTaxyi99Og50nlMiAGVGS4ubeK3/bTxlGWxHFx0S8P7Q43CZfu5N1AB8JYED+IDcf3eut8G+0iB3EOJ/Bl01PwMSL6Hl7/OuN4qKd0fuVY3Fi+wAI5HncHl1rXjmLSSOK3hljVVPUZetUjOnROUFLZ9MI6OAVIYHYg3+teNBXzL2e7QYuCTOkkiqRqFJyk9Su3var32f+1bEtIY5IUkyqWJBMbWFuViCdfKr2l2Qxfg6piuFpICHQMDypGewWBuT93XXrc/Q6Umw/2u4O9pFljPmuYf8AxN/pTmL7ReHH/wD0qv8AMGX9RRoWgnDdj8JGbrAoPpTEcKj/AIB8qXR9ucA22KhP/WKim7fYBd8TF7G/6CuqjuxrDwSFTdYUBPMKBRiYYDkBVKxP2qYBfhlZz0SNj+oFJcX9rik5YYHYn+NgvvYXNc2kFRbOpEAb0v4px2DDrmlkVB/qIHy5muJ8Y+0bGuRZlQE2youv/cxJ/Sqr2hxUrJnl1ZtLlixHnc+lJ9RXodcTq2dD7VfbCLmPBpc/819FHmq7n3tVFHDZMdJ3s0zs5/M2tvJRsB5CkkPDyVuwK+ZBo7g/GjFaNhtz/Sp8kpNekpxxin6g3Gdkfu7Kzt3iMQL2tYnYEXt70wxHZpsomiVWCalRva2uXTW1CcV407hEAa2YG5BANtbC9OsHxtl8KKSxG1jb3rLJzdGmMYbKlxHjGd4xYmJd7bX5fL+tT4iHCuBJbKwIuFFri+pFtNvKiuEShyUZBmJIK+dzce1acU7PZH8AvcXMasQfbTrVVJLRNxbVlswsscmUu4WJR4Y/0LHn5AaetKO0XFh3kbxITGoIeQDQ66DTkLE386U4PhIsi5ZAPz5i1r2Og5WvTc8lGgA/9UmGLHyyRpNx+NoiHAZCOdq1w/Aopoc6AhmUG43t5Dn7VvwLhcSRZgi3N9bDrUEGIMT5ADkvdcu69duVC3fpOpV6hnwDFRQxKEtYaHrcb5vO9Ty4qzmSBc4sWkS+osN19uVV3ieCaeVWiUl7+MG6q3m3Q6U0mw2JhVTFCiGxXMGuBmte4Pp0pZRV15Yyb7Np+Pd9C33eN20vfKd97D3FZwrFFow4N5XvfNpktutjt/WpsDiViyx30OmbbUdeVIu0P+aMpyuxA0OjX51yjqgN7ssf+GxHVnu3M5qyq6ODp+Z2J5+I15XV/LOLD2EgVQxVVBO5AAv6074v/luedt6ysofqfuh/T+wr3BpD3cup/wA3r/pFaYyZljjKsQbnUEjm1ZWUH7kN+027Pys5nLksQUsWN7XzXtf0FS9oTp7VlZTfvF/aN+yqj7tHpy/eq72ojUuCQL5jyrKymh9wE/YOI4lWGOwAuutgBSSIWxSEb2b9D+wrKykj7pfkd+1CTtIoE2n8X9RUXEhr7/vWVlbI9IyS7YFgfiNe8TFgLaV7WUz9wq9oRgkGUaDapcIPx1/lb9Kysqcu2Uj4JMIL4rXoaJ4kPxk9qyspGOhhhFBYAgEHcddTvSzsvEpnluo0ew0Gg6CsrKnL2sde5D3tsoEKWHT9aWoxyb8q8rKSHtGl2WCLDor4dgihmgBJAAJNl1J5mvR/nt/Iv6msrKPN7/wdxe38lpxiD7qdB8H/ANa59z9/6CvKytXL1H+jPxdsNiUBWA0AY6Cj+y0amR7gHTmL869rKlx/cKT+2M+IRgObADwjYW60k4257vc/EP1r2sqPL91lOP7Yl4pz/mH617jUBjLEDMGWxtqNeRrKyrwIzICx617WVlI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34" name="AutoShape 14" descr="data:image/jpeg;base64,/9j/4AAQSkZJRgABAQAAAQABAAD/2wCEAAkGBxMSEhUUExQWFRUWFBQYFxcXFxccGhUUFBUWFxQUFxcYHSggGBolHBUUITEhJSkrLi4uFx8zODMsNygtLisBCgoKDg0OGhAQGy0kICQsLCwsLCwsLCwsLCwsLCwsLCwsLCwsLCwsLCwsLCwsLCwsLCwsLCwsLCwsLCwsNywsLP/AABEIAMoA+gMBIgACEQEDEQH/xAAbAAACAwEBAQAAAAAAAAAAAAACAwEEBQYAB//EAEIQAAECAgcEBwYEBQIHAAAAAAEAAgMRBBIhMUFRYQVxgZEGE6GxwdHwFCIyUpLhQmJy8QcVI6LSU4IkM0Njg8Li/8QAGgEAAgMBAQAAAAAAAAAAAAAAAAECAwQFBv/EAC4RAAICAQMCBQMDBQEAAAAAAAABAhEDBBIhMVEFExRBYRUioXGR0SMyUoHwQv/aAAwDAQACEQMRAD8A060/MKQ8jGarwozdytMM7xxXmpcPoeiJDuG5G15zQgDcpiRWsBLiAO3cAq+vAm0uo9sQ6Iq2YCzn7TAubPeULNqDFsuaT0+TrRX5sO5qVtJKJ6KgNpsxBG/vTRToZxCreLIuqJqUX7lqtvXppAjtNxTJg/uoU11GQ86lSZZ9i8d5UHfzT3AQAjg0YvcA2U+wDEk4AXzQOIAmSAnspcJs2iK234zP4j8o/KLN50VsW+vsQnKuhdhtAbUh2tmKzrjEd4NGAxWtsui1iLLkGy6DORsIzBmOeK6KFDbDbM2AXnxK16bFPLPdLhGHNlpbYkgNhtJJkBaScFxG3dqujvsmGC4Z/mOqtbd2qYxk3/lg2fmOZWRUS1esT/p4+iLdNp9v3y6lZ1bAlILnzumr4ZvQyz7gsay/BtSMWn0osM5uAAmtXZtJMRgdaARZOaCNRw4yN2qc5khVBElZkyxlFJLkbjyNDzr2pginMqo0c96YziqGG0siOc0fXnPt+6SwaqWtniFW2Kh1c5nmfNEHnN31HzQth7iiMLQc1De+5FpBdac3fUVIiuzf9RSXQzl2r1Q5Ic33Dah4iO+Z/wBRXutdm/6ikuackMjkn5ku4bUc+2AMDNSxpBxCNrck9r5Azwtt0XRlNkrEujuAMhWIE0BprHAVhbjfeqsabnV5ls/wj5cEMnWW2cFdGCMWWe5j3GCRYZesV40ZhuiS5epKsJi0ykbLsMEqOwS+EeKtjx7lDRddQTg9p3pUShHIHUFVjDcJ38yvMiuA+I8lN37MimOdRCcCM5L3VOFz3BE2kPAnNOZT3YyOk1W93uSt9xMONFH4wUcXazobS57gGjE45SninClHBrSTcPCxcL0w2sY0aoDNjCRYJAu/ERpO5W48EcsqaG8zirssU/pU+I6wADCamh7WJPvWz9SXNMCv0WXAro+nxpUkVQzzk+T6h0T28YBmybmk2snMcMjqul2xt0x/dZZDsvsLjkdAvlOx6ZUI+Wcua7eiOBkb598rFx9Y8mJOK6M2Y4QlJSa5LJJXiTkpqj0V6pu5rjtm1AknXgVBib+SnqznJNZD1CG1VjFw+CaBPJG2HuXgzQKvdfIWKdA9AqBC3pr2aKGt0KNzGQ0JsMajiEsk5pjScCldioNo3KS3Qc0LTuRz0HJQZGqImcghkcjzRcF6tp2qtMCADl2qZHJemMu1eradqsV9gMJ8KZsSqQCBLNeBcMZ71XpscggG+r3n7Lsxi3KirJKokuEksC1Vi/Oeag0iVs9NwzWlQZhstBlpn++SgtxPqSrOpWSF0Q3zz44p7JBZbrWbpWIGsn6wSHRDZPH0E+G5JqkHAfxSCl0DdNRBOicYgyN3haoNtdAsoUuJ1cOJExY2zV7/AHW97jwXAvouK7bpA7/hmf8AcpDj/thQwO95XPBhXT0y2q2QlDeZAgkH1irLGYCxXm0eVirR4Za6zgtO6yHl7QqHEkQHTwku82BSa7A3EehJcDDkRj6Oq6jorSHAhrTbaRzJnP8AD+GzVYtdj3YzRidHZtIIvCMtBUVcTK3xt8UXVBeWk1Z0V0BqEJ0ikiDke1ODXZlKTG2EAfQUjcOSGRz7FPvKtoRIdpyUVhqvVjkgraFFE0HIaKCJ5cENbVMaxK69wJa1H1Q1Q1ETTLFR3CaJLdSoq6leLyMSvT1KW5CoiWpU25ohPNTM5qS/URxraRK4+az9rUr32HSXIq21izNuskGHCtI8V6jFGLmijN/YMNJB5cuKh7wCZaC/cs2FGHCSIPEyJjCdq0+X2MFl5rrThceCY6E0GRM+KyokYAyJ/ZE6PWAkR4Wegm8bsLNZkSf3wCtggrn4kWVt9lpmF5tOtvtGvJVywthZ0MRwAyv8Ul8eQJnh4LFdTK15tQuinOYCjHB3CzR2kC6BRgJGykEi8zdEskNzQspkMWOnK4nUSNm5WXx/6cOc7C8AgTql1qJoBNjgCLgROs7ATNgF9qvi2uC2K4EthTOpnK31Ykx6LP1itKDRSwFrgGlriLCHA6hwJEjoZKtHpAY6RxTjN3wWNJq2ZTYJnOU5ea6jozSKpmyQfYJHIm8k5mqLFSotV8wLpS1XQ9H+j7YwLXGRD2lrgASQLJS3yVWfJFrbIW1R5R0se10yAJgGQwmEnqxitCgbDjOhtLnVTKUjafdswT3bAifM081xn4fqJO1EtjqcSVNmS1uRTg05q47YkUYB24+aTGo0RnxMcOE1Rk0eeHWLLFmg+jFNBzRFx0KARh+6Njgsbi11LCXk4hRwlwRzCYJKsYkhuMlFQJhbcp6kKO4diyxL6sp5hYzQkHAlJNjTALSvAFHWOi85xlcpKxWAHFM970ULXI62imiJwnWdyq7R99hBUmKlviaL1UY07KGzFhUY70baHrjar5o7Sd68IAGC1PIjO8JR6mRtu70Agm3sngMAtEQQUYo4O9LzA8kzjRZyFxFu9LEBwNl+ei2PZTnuU+yBR85B5BlOhWWi0WzQOaVr+yITRQDomsqH5JRo8MvEqxaQ6YIEyLDhMTtA5q4ykB1kxNouOEze0m6ZF4y1Usg1Tocd6RtCmhgaDWMiZXTBIFaZldYLDcle50huO3lj6ZSwLpdklgvj1328xgopVLLwJWCxKhNV+PHtRRKe58Grs6JIj1cvqXRUHqxEaQXC2WYkfd/ZfKKKDNdrsCk1ACTY22WYAtAWDXRXD+TTCLlHg+pUaYa0E2yE95tPaU6e5fN43TZs7nDi3zUwemQJsLuwjsK3LPFKjnvBOz6QF4FcfQemDSZEzGMsN66WgbQZFE2u9ZK2OWMuhVKDj1GRqDDf8TRvFncsqldHzewz0PgVuAqZqrNpMWVfdEsx6icOjOMfRy2xwLTkVMiMSuupFHY8ScJ64hYFO2e6Hbe3PLevPa3wueL7ocx/J0sOrjPh9SkCcwVNcqQ1eXGfHVGy0R1on9ih6wZqSllgUVSJDAUT3apHVBG1gzTdEaCcVHWKBDOa91ZzU41QqPnTiEBaiNiBy9ejKw22I3MySgU1kUi7tuSfBKL7kNhprGS3I2xx8vLzUikCVyrcpFnAQhcVIYlujE3WIWRZGZAcMpnwUabIuaRcEPDHJPGy3uFjHb5eafQdtvuZChsAFpE7PunO2tHJlMDcFZHTNq7M0tVtdUVmbAikCwDK1YXSbYToZD6tsrZWiea6ExnuvceZToILyG3z+IG0SG/O1WxwyhymUvU7uJI+Zso5dbMdmGStQaG6yzt8l0219nQYL5WCYnIi7O0Wcwsh0ajw7Yb56AWzvvlJWvM3wkWQjGrs0dn7IbVm50iF6JCJaWNItF+hSaPtAxsQ1oliABMkTOVlt6s02lw4RLq9dvuyc20GzXlvCyShlu5clsckeiM6j9H/AJnch4qzA2RCabJk4Wy7r0cKltiibCSQbQcAihxJX34pynkfVi2w9gotFItEyd8iNNU/Ze2okBwM8eY1RdcJKrT4AIsxUcU3f3BOKaPr+w9pCkQw9vHxWgvmH8MtpObGdBddbK3L7FfULF1MbbXJypx2ukQvX2ETBXqyGam0RToxNpUHq/eb8Ju00KoF4XVkhwLTcbFzVOophvLTdeDmF5jxXQrG/Mh0f4OvpM+9bX1KxXqiIDNeK8+zeDVEl6oiC8Snu44EFJekoZkiqKMZAfNzDQFtq0jDSzCXsVlRQ4lAsOIU1ToFb6srxhFHmBRUqFEWmSsmCvdXJLeFFMgoQSrERit9H6F1sdowHvHw7Vbj+50U5JKMbNigUCpDExabTvXokK0+S349HsuuWZHZI+K6KikqRynK3ZnuhrW6P0WZccR+6zyL/Xet/orIl43eRQ0FnzrpdHIfEdfNwhjSQM1yXVgzwyGa63pxRyyI9p/1nHhKfiuVEPRUYv7TZJCmtPrS5W2PLoYZk+y3MGyV0kvqxK0m/sQtZlb67Fa6ZBcFzZ7jDiCVhuM5SszXVtFYW4i4gTORkuVjhrHt6p/WH9Nk7LJm/HRdA2kthtaXWmWErLSZTxWHVRdqjRifUTEiVX1cZHcpo8UlvvYG3csmJSHVzmbtBNNgPcBIAyndlNPy/tE5cnT9CWz2kwi4seTykvsFS1fOP4YbMLokSkEWAdUzWUq5HEAc19DdGIwW3GqiYc1OfAfVhMAVURidOaq0naJaQBacdOKnfBWkXqS2Vqo7Wg14dYfE23hiE5tILm26JtGtmMwqs2NZYOL9yeOThNSRyjXKa6bHh1HFuRI8kEl4HLHZJxfsegjJNJkSmvVVABRysVTaGeaZJiW1iYhMVnHOheu9A6CVb6rUqDRxrzXot9EaKfVaKA2xXPZhkvNgBPzUFFIiSXEIWmYPqQSI0NSjkVhRjxogXVfw+ooIiRJfiqjgLe9c1SWruegEMezDVzz2y8F1dLTZz9Y6gakeEsilUe1dHGYs2lwJrec5HOUkW2K9sONUdPCdu7FVaZDM7cE3ZovQwJ/iNsIxoZjwxOQBeBfIXOHC9fKQ4WCUyNO9fcdm7Qqe6/4bt08Doud6Ufw8ZFrRaHJrzfDJ9x0zbVNsjobNyq2l8MlKmfOqLQBEMiamchOXBXhsJoNpnfM2jcgFApFGjBsSG5lsjWFhGBrXFPp1OdDwmJhZsvmKVRNcNjVsFuyQ0zaLhiZqjSnPrhsrrst60qPtmHbMEHGzyVmA9kaxgLzgGiZ0uValNP7lZJqNcM5+jsc5xnYDeQLF0ewtixKTEDIc5XufgwYkyxyGcl0WyOgkWIQ6L/SZl+NwykLG8V3uzqBCo7AyE0NA5k5k3k71qjBypyMs8iXCPbPoDKPCbCh2NaJeJJzJNqOKEwlC65aDLYqJArXEjOXZcqXscj6tWnDiSCipO08kUFldkOSdR715wUQfiSCzD27MRnagHmPsqLHFafSAHrf9o8VQ6s6LxfiMUs818nf07/pR/Qiup6xe6s8F7qzouZxdF3BLXplZLqFMt9TU4qLXUi0cu2OPJHXncltvuRtjSNq7Ul2RPaGDoV4zyKPrF6vooW+wqF25JMYHLtVpz0iM/MKULsTRiU5xGC7z+Hj61FGj3g85+K4TaDhmup/hlSRKLDnc4OG5wl3hdzSHO1q+07h0Oaqx4KvoXsmF0DlnLbSomKz6CZPGE5jyXV0mDMLnNoUQtMx+yYFqJDkn0OO5txMskFFiCIyeIsI8UQaQVXRM1YdOa4VXtmMiAQeBVeJsOhRLXUeET+gDuSoRVtqVhYhnRmgC6iwZ/oC1KOxkMSYxrBk0AdyQEwJpiHdYSoJS5ogmKwkYhTCBgmrTRIKSELZDAUOTSlvcgBMQqKNaULnJsM1WlxwmeSTdcjS5MLa75xXaSHIKuEuI6ZJM5kk81IYF4LVS8zLKXyeghGopBr0ktEAFj2WSGL0kNXFTU1VkIr3EcqYY1RdWEDXA4Hkia85Fd12XWxzWCyxMMNpwShuKaDoVRKwaPOhtySYkIHAJhP6kqI4a8kRtMVGRtGEMkPROnCBSmE2NcajtzrjzkrVOaD83auepTJH8S7OkycGbUY7ifd2mYRtK5joNtz2iBVcf6jBVdmQPhdxC6ZdZOzhSi06BfDmqdJood4rQBUlqbEcnHor4TqzeIwIV2C5sRs234jEb1sxKMCs+Nsy2bfddmFGgsSGJrCpm4fGyerfEIwG4OA3oodjGlGFDYSJsNJILJmjhtJRw4KstapUIGEySMrxKEuTA84pEVyJz1XeZosAobZlVtvUiqwMbe6/9P3uV2bYbS51gAmVzFJpPWOLib7tBkuX4pqvKx7F1Zt0eHfPc+iECtkpBdNGXDNe6wZrydnYs8wFFbooDxmpraqDS7CJE14zy7VLXahEmkhHKAn5u9ME/m32JYByb6xTQCMG8F2GXEj9SYD+YeaFszkjq7lVKhAzOaAz+YJlU5BBU0beknRIrxRMfEFk02inMLdMK22qlR6NPBvBaMWfYyElZzmydpRKLGERlsrxP4mm9q+x7J2nDpEMRGGYPMEXtORXyTaVANpDe1BsHbMWiRKzZlpscw3OExnc7VdvBnUkcvU6a+Ufa5ogsrYm24VKZWYcptNjmHIj0FoyIW1NPocxquGPClID0bXoAaWAqDCacAhrow5AA9Q0YDkjAGQXqyEkIAOtJDWQVwgMVABlyAvSnRlDWkoA8XTTobKom6QxngAoiOZCFZ5AGueQ1WFtDaJjCUpMyz329iyarV49PG317F+DTyyv47g7W2j1rpNMmC78xzVITtuKS+qMuaNhafsV5HU5p5Zb5HdhjjCKSCA3KQDkENmqmzMqhWSCAOTUUtygb17iockWG1ugUiGcghnr3JvHuUlYjimx5X1U+FHbmEPU6EcQoNGtvPMLutRaLi22IMwUwOGMvRWeYThmf9yNkRws7zlwVTxdmFF+zTmUxsMegVQFIPHSsU1lOtkbPWqzTxSvgNo8tHoKZi6xVNobSbDhkiTiMJ96p0LaXWXXY6fZSjgnKDkxcXTL9IgTFgWPTNnk5rba71+yl8CYu71LFqHi4sUo2cpAdFgPD4bnNcLiO4jEaLuNhdPGmTKSKpl8YBqne38J7Fix6DP8AfzCzo+zjge0LrYNan7mPLpVM+uUekMitDmODhm0g9qbUIuXxqimNBdOG97D+XHhcVvUHpvSodkRjYgGJaWulvFhPBb46mLME9FNPg+jFxC91i5Wj9PYJHvwojDoJgLRg9L6G6+JV/U1w8Fb50O5Q8GRdUbPtCjrSs8dJaIf+szmhd0nooufW/S1x8EPLjXuJYZv2ZoVyVIgk3lYsXpfCHwMiOOraveqUbpPHePca2HqQXHtkFTk1mGC5ZdDR5Ze1HWdQ1om4gAXkrKp3SWG2yCK5+afujjjwXLxHviGcR9aWcuwXBPhsAy5Llanxj2xm3FoIx5m7F0uKYrq8UlxtkJ2CeAbgvPDQ2YIHNWDwUFk75LjT1Dm7kzoRqPCOb2hHjFpDAZzAmLLr5K7sZ7yAHA1gJnPVbPVi+xMDBg3iCnPXQcNqiDfNlYF4x7rtyYIx9BOcNDzSyzQ81k8xPqgskRD6COdl4QVNDz+6kN0PNR49gGt3hHI5j1xSg0ZHmiloealFkBX8qPzs5P8AJeGy/wA7P7v8VcPrkELTdw8V7f6Xp/n9zl+qyFU7Lzez+7/FeGyfzs/u8lbx9Zle+/ej6Vg+f3H6vIVH7Jn+NnMj/wBVWPR8H8TeZ8lroTekvDMK6N/uSWsy9zCi9EWOB/qAT/N/8oqF0XEMktiNM77fGS2mefcV4Kf0/HW23X6kfWZLszRsd0/ih8/JGzZbwfjh/UVoNw9YoR4Kp+EYPkfrcnwVBsx3zQ/r+yF2yHHGH9bfFX2eC8/HiheEYF7sPWZPgzHbDcf9P6m+aRF6NnDq/rHmtseIUC8qa8MxLo2L1mT4ME9GH5s4RAoHRt+NU/8Akat93iFA8u8p/Tsfdj9ZP4MRvR1/5PqZ5pzNgPyZ9TPNa7PPvXnefeovwzG//TH6yfwZrNivGDPrb5pw2U8YN4RG+at/fuCki/j2CxVy8Iwvq3/3+g9Zk+Cp/L4gy+tnmp/l75XD6ofmrRx3eCJotHBQ+iYO7/H8B63J8FQbOfkPqZ5qRs5+Q5s81YHl4oRdwCj9Ewd3+P4D1uTshf8AL35N5t81IoETIfUP8lYI7kJ9fUo/QsHd/j+A9ZPshAoMT5f7vuoNAifLxrjzTneuxePgO9H0LB3f4/gPWz7IV7DE+U/UEXsMT5D9QRMvRjBP6Fh/yYern2Qv2GJ8rubUXsMT5Xc2KSb/AFivTR9Dw/5MPVz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36" name="AutoShape 16" descr="data:image/jpeg;base64,/9j/4AAQSkZJRgABAQAAAQABAAD/2wCEAAkGBxMSEhUUExQWFRUWFBQYFxcXFxccGhUUFBUWFxQUFxcYHSggGBolHBUUITEhJSkrLi4uFx8zODMsNygtLisBCgoKDg0OGhAQGy0kICQsLCwsLCwsLCwsLCwsLCwsLCwsLCwsLCwsLCwsLCwsLCwsLCwsLCwsLCwsLCwsNywsLP/AABEIAMoA+gMBIgACEQEDEQH/xAAbAAACAwEBAQAAAAAAAAAAAAACAwEEBQYAB//EAEIQAAECAgcEBwYEBQIHAAAAAAEAAgMRBBIhMUFRYQVxgZEGE6GxwdHwFCIyUpLhQmJy8QcVI6LSU4IkM0Njg8Li/8QAGgEAAgMBAQAAAAAAAAAAAAAAAAECAwQFBv/EAC4RAAICAQMCBQMDBQEAAAAAAAABAhEDBBIhMVEFExRBYRUioXGR0SMyUoHwQv/aAAwDAQACEQMRAD8A060/MKQ8jGarwozdytMM7xxXmpcPoeiJDuG5G15zQgDcpiRWsBLiAO3cAq+vAm0uo9sQ6Iq2YCzn7TAubPeULNqDFsuaT0+TrRX5sO5qVtJKJ6KgNpsxBG/vTRToZxCreLIuqJqUX7lqtvXppAjtNxTJg/uoU11GQ86lSZZ9i8d5UHfzT3AQAjg0YvcA2U+wDEk4AXzQOIAmSAnspcJs2iK234zP4j8o/KLN50VsW+vsQnKuhdhtAbUh2tmKzrjEd4NGAxWtsui1iLLkGy6DORsIzBmOeK6KFDbDbM2AXnxK16bFPLPdLhGHNlpbYkgNhtJJkBaScFxG3dqujvsmGC4Z/mOqtbd2qYxk3/lg2fmOZWRUS1esT/p4+iLdNp9v3y6lZ1bAlILnzumr4ZvQyz7gsay/BtSMWn0osM5uAAmtXZtJMRgdaARZOaCNRw4yN2qc5khVBElZkyxlFJLkbjyNDzr2pginMqo0c96YziqGG0siOc0fXnPt+6SwaqWtniFW2Kh1c5nmfNEHnN31HzQth7iiMLQc1De+5FpBdac3fUVIiuzf9RSXQzl2r1Q5Ic33Dah4iO+Z/wBRXutdm/6ikuackMjkn5ku4bUc+2AMDNSxpBxCNrck9r5Azwtt0XRlNkrEujuAMhWIE0BprHAVhbjfeqsabnV5ls/wj5cEMnWW2cFdGCMWWe5j3GCRYZesV40ZhuiS5epKsJi0ykbLsMEqOwS+EeKtjx7lDRddQTg9p3pUShHIHUFVjDcJ38yvMiuA+I8lN37MimOdRCcCM5L3VOFz3BE2kPAnNOZT3YyOk1W93uSt9xMONFH4wUcXazobS57gGjE45SninClHBrSTcPCxcL0w2sY0aoDNjCRYJAu/ERpO5W48EcsqaG8zirssU/pU+I6wADCamh7WJPvWz9SXNMCv0WXAro+nxpUkVQzzk+T6h0T28YBmybmk2snMcMjqul2xt0x/dZZDsvsLjkdAvlOx6ZUI+Wcua7eiOBkb598rFx9Y8mJOK6M2Y4QlJSa5LJJXiTkpqj0V6pu5rjtm1AknXgVBib+SnqznJNZD1CG1VjFw+CaBPJG2HuXgzQKvdfIWKdA9AqBC3pr2aKGt0KNzGQ0JsMajiEsk5pjScCldioNo3KS3Qc0LTuRz0HJQZGqImcghkcjzRcF6tp2qtMCADl2qZHJemMu1eradqsV9gMJ8KZsSqQCBLNeBcMZ71XpscggG+r3n7Lsxi3KirJKokuEksC1Vi/Oeag0iVs9NwzWlQZhstBlpn++SgtxPqSrOpWSF0Q3zz44p7JBZbrWbpWIGsn6wSHRDZPH0E+G5JqkHAfxSCl0DdNRBOicYgyN3haoNtdAsoUuJ1cOJExY2zV7/AHW97jwXAvouK7bpA7/hmf8AcpDj/thQwO95XPBhXT0y2q2QlDeZAgkH1irLGYCxXm0eVirR4Za6zgtO6yHl7QqHEkQHTwku82BSa7A3EehJcDDkRj6Oq6jorSHAhrTbaRzJnP8AD+GzVYtdj3YzRidHZtIIvCMtBUVcTK3xt8UXVBeWk1Z0V0BqEJ0ikiDke1ODXZlKTG2EAfQUjcOSGRz7FPvKtoRIdpyUVhqvVjkgraFFE0HIaKCJ5cENbVMaxK69wJa1H1Q1Q1ETTLFR3CaJLdSoq6leLyMSvT1KW5CoiWpU25ohPNTM5qS/URxraRK4+az9rUr32HSXIq21izNuskGHCtI8V6jFGLmijN/YMNJB5cuKh7wCZaC/cs2FGHCSIPEyJjCdq0+X2MFl5rrThceCY6E0GRM+KyokYAyJ/ZE6PWAkR4Wegm8bsLNZkSf3wCtggrn4kWVt9lpmF5tOtvtGvJVywthZ0MRwAyv8Ul8eQJnh4LFdTK15tQuinOYCjHB3CzR2kC6BRgJGykEi8zdEskNzQspkMWOnK4nUSNm5WXx/6cOc7C8AgTql1qJoBNjgCLgROs7ATNgF9qvi2uC2K4EthTOpnK31Ykx6LP1itKDRSwFrgGlriLCHA6hwJEjoZKtHpAY6RxTjN3wWNJq2ZTYJnOU5ea6jozSKpmyQfYJHIm8k5mqLFSotV8wLpS1XQ9H+j7YwLXGRD2lrgASQLJS3yVWfJFrbIW1R5R0se10yAJgGQwmEnqxitCgbDjOhtLnVTKUjafdswT3bAifM081xn4fqJO1EtjqcSVNmS1uRTg05q47YkUYB24+aTGo0RnxMcOE1Rk0eeHWLLFmg+jFNBzRFx0KARh+6Njgsbi11LCXk4hRwlwRzCYJKsYkhuMlFQJhbcp6kKO4diyxL6sp5hYzQkHAlJNjTALSvAFHWOi85xlcpKxWAHFM970ULXI62imiJwnWdyq7R99hBUmKlviaL1UY07KGzFhUY70baHrjar5o7Sd68IAGC1PIjO8JR6mRtu70Agm3sngMAtEQQUYo4O9LzA8kzjRZyFxFu9LEBwNl+ei2PZTnuU+yBR85B5BlOhWWi0WzQOaVr+yITRQDomsqH5JRo8MvEqxaQ6YIEyLDhMTtA5q4ykB1kxNouOEze0m6ZF4y1Usg1Tocd6RtCmhgaDWMiZXTBIFaZldYLDcle50huO3lj6ZSwLpdklgvj1328xgopVLLwJWCxKhNV+PHtRRKe58Grs6JIj1cvqXRUHqxEaQXC2WYkfd/ZfKKKDNdrsCk1ACTY22WYAtAWDXRXD+TTCLlHg+pUaYa0E2yE95tPaU6e5fN43TZs7nDi3zUwemQJsLuwjsK3LPFKjnvBOz6QF4FcfQemDSZEzGMsN66WgbQZFE2u9ZK2OWMuhVKDj1GRqDDf8TRvFncsqldHzewz0PgVuAqZqrNpMWVfdEsx6icOjOMfRy2xwLTkVMiMSuupFHY8ScJ64hYFO2e6Hbe3PLevPa3wueL7ocx/J0sOrjPh9SkCcwVNcqQ1eXGfHVGy0R1on9ih6wZqSllgUVSJDAUT3apHVBG1gzTdEaCcVHWKBDOa91ZzU41QqPnTiEBaiNiBy9ejKw22I3MySgU1kUi7tuSfBKL7kNhprGS3I2xx8vLzUikCVyrcpFnAQhcVIYlujE3WIWRZGZAcMpnwUabIuaRcEPDHJPGy3uFjHb5eafQdtvuZChsAFpE7PunO2tHJlMDcFZHTNq7M0tVtdUVmbAikCwDK1YXSbYToZD6tsrZWiea6ExnuvceZToILyG3z+IG0SG/O1WxwyhymUvU7uJI+Zso5dbMdmGStQaG6yzt8l0219nQYL5WCYnIi7O0Wcwsh0ajw7Yb56AWzvvlJWvM3wkWQjGrs0dn7IbVm50iF6JCJaWNItF+hSaPtAxsQ1oliABMkTOVlt6s02lw4RLq9dvuyc20GzXlvCyShlu5clsckeiM6j9H/AJnch4qzA2RCabJk4Wy7r0cKltiibCSQbQcAihxJX34pynkfVi2w9gotFItEyd8iNNU/Ze2okBwM8eY1RdcJKrT4AIsxUcU3f3BOKaPr+w9pCkQw9vHxWgvmH8MtpObGdBddbK3L7FfULF1MbbXJypx2ukQvX2ETBXqyGam0RToxNpUHq/eb8Ju00KoF4XVkhwLTcbFzVOophvLTdeDmF5jxXQrG/Mh0f4OvpM+9bX1KxXqiIDNeK8+zeDVEl6oiC8Snu44EFJekoZkiqKMZAfNzDQFtq0jDSzCXsVlRQ4lAsOIU1ToFb6srxhFHmBRUqFEWmSsmCvdXJLeFFMgoQSrERit9H6F1sdowHvHw7Vbj+50U5JKMbNigUCpDExabTvXokK0+S349HsuuWZHZI+K6KikqRynK3ZnuhrW6P0WZccR+6zyL/Xet/orIl43eRQ0FnzrpdHIfEdfNwhjSQM1yXVgzwyGa63pxRyyI9p/1nHhKfiuVEPRUYv7TZJCmtPrS5W2PLoYZk+y3MGyV0kvqxK0m/sQtZlb67Fa6ZBcFzZ7jDiCVhuM5SszXVtFYW4i4gTORkuVjhrHt6p/WH9Nk7LJm/HRdA2kthtaXWmWErLSZTxWHVRdqjRifUTEiVX1cZHcpo8UlvvYG3csmJSHVzmbtBNNgPcBIAyndlNPy/tE5cnT9CWz2kwi4seTykvsFS1fOP4YbMLokSkEWAdUzWUq5HEAc19DdGIwW3GqiYc1OfAfVhMAVURidOaq0naJaQBacdOKnfBWkXqS2Vqo7Wg14dYfE23hiE5tILm26JtGtmMwqs2NZYOL9yeOThNSRyjXKa6bHh1HFuRI8kEl4HLHZJxfsegjJNJkSmvVVABRysVTaGeaZJiW1iYhMVnHOheu9A6CVb6rUqDRxrzXot9EaKfVaKA2xXPZhkvNgBPzUFFIiSXEIWmYPqQSI0NSjkVhRjxogXVfw+ooIiRJfiqjgLe9c1SWruegEMezDVzz2y8F1dLTZz9Y6gakeEsilUe1dHGYs2lwJrec5HOUkW2K9sONUdPCdu7FVaZDM7cE3ZovQwJ/iNsIxoZjwxOQBeBfIXOHC9fKQ4WCUyNO9fcdm7Qqe6/4bt08Doud6Ufw8ZFrRaHJrzfDJ9x0zbVNsjobNyq2l8MlKmfOqLQBEMiamchOXBXhsJoNpnfM2jcgFApFGjBsSG5lsjWFhGBrXFPp1OdDwmJhZsvmKVRNcNjVsFuyQ0zaLhiZqjSnPrhsrrst60qPtmHbMEHGzyVmA9kaxgLzgGiZ0uValNP7lZJqNcM5+jsc5xnYDeQLF0ewtixKTEDIc5XufgwYkyxyGcl0WyOgkWIQ6L/SZl+NwykLG8V3uzqBCo7AyE0NA5k5k3k71qjBypyMs8iXCPbPoDKPCbCh2NaJeJJzJNqOKEwlC65aDLYqJArXEjOXZcqXscj6tWnDiSCipO08kUFldkOSdR715wUQfiSCzD27MRnagHmPsqLHFafSAHrf9o8VQ6s6LxfiMUs818nf07/pR/Qiup6xe6s8F7qzouZxdF3BLXplZLqFMt9TU4qLXUi0cu2OPJHXncltvuRtjSNq7Ul2RPaGDoV4zyKPrF6vooW+wqF25JMYHLtVpz0iM/MKULsTRiU5xGC7z+Hj61FGj3g85+K4TaDhmup/hlSRKLDnc4OG5wl3hdzSHO1q+07h0Oaqx4KvoXsmF0DlnLbSomKz6CZPGE5jyXV0mDMLnNoUQtMx+yYFqJDkn0OO5txMskFFiCIyeIsI8UQaQVXRM1YdOa4VXtmMiAQeBVeJsOhRLXUeET+gDuSoRVtqVhYhnRmgC6iwZ/oC1KOxkMSYxrBk0AdyQEwJpiHdYSoJS5ogmKwkYhTCBgmrTRIKSELZDAUOTSlvcgBMQqKNaULnJsM1WlxwmeSTdcjS5MLa75xXaSHIKuEuI6ZJM5kk81IYF4LVS8zLKXyeghGopBr0ktEAFj2WSGL0kNXFTU1VkIr3EcqYY1RdWEDXA4Hkia85Fd12XWxzWCyxMMNpwShuKaDoVRKwaPOhtySYkIHAJhP6kqI4a8kRtMVGRtGEMkPROnCBSmE2NcajtzrjzkrVOaD83auepTJH8S7OkycGbUY7ifd2mYRtK5joNtz2iBVcf6jBVdmQPhdxC6ZdZOzhSi06BfDmqdJood4rQBUlqbEcnHor4TqzeIwIV2C5sRs234jEb1sxKMCs+Nsy2bfddmFGgsSGJrCpm4fGyerfEIwG4OA3oodjGlGFDYSJsNJILJmjhtJRw4KstapUIGEySMrxKEuTA84pEVyJz1XeZosAobZlVtvUiqwMbe6/9P3uV2bYbS51gAmVzFJpPWOLib7tBkuX4pqvKx7F1Zt0eHfPc+iECtkpBdNGXDNe6wZrydnYs8wFFbooDxmpraqDS7CJE14zy7VLXahEmkhHKAn5u9ME/m32JYByb6xTQCMG8F2GXEj9SYD+YeaFszkjq7lVKhAzOaAz+YJlU5BBU0beknRIrxRMfEFk02inMLdMK22qlR6NPBvBaMWfYyElZzmydpRKLGERlsrxP4mm9q+x7J2nDpEMRGGYPMEXtORXyTaVANpDe1BsHbMWiRKzZlpscw3OExnc7VdvBnUkcvU6a+Ufa5ogsrYm24VKZWYcptNjmHIj0FoyIW1NPocxquGPClID0bXoAaWAqDCacAhrow5AA9Q0YDkjAGQXqyEkIAOtJDWQVwgMVABlyAvSnRlDWkoA8XTTobKom6QxngAoiOZCFZ5AGueQ1WFtDaJjCUpMyz329iyarV49PG317F+DTyyv47g7W2j1rpNMmC78xzVITtuKS+qMuaNhafsV5HU5p5Zb5HdhjjCKSCA3KQDkENmqmzMqhWSCAOTUUtygb17iockWG1ugUiGcghnr3JvHuUlYjimx5X1U+FHbmEPU6EcQoNGtvPMLutRaLi22IMwUwOGMvRWeYThmf9yNkRws7zlwVTxdmFF+zTmUxsMegVQFIPHSsU1lOtkbPWqzTxSvgNo8tHoKZi6xVNobSbDhkiTiMJ96p0LaXWXXY6fZSjgnKDkxcXTL9IgTFgWPTNnk5rba71+yl8CYu71LFqHi4sUo2cpAdFgPD4bnNcLiO4jEaLuNhdPGmTKSKpl8YBqne38J7Fix6DP8AfzCzo+zjge0LrYNan7mPLpVM+uUekMitDmODhm0g9qbUIuXxqimNBdOG97D+XHhcVvUHpvSodkRjYgGJaWulvFhPBb46mLME9FNPg+jFxC91i5Wj9PYJHvwojDoJgLRg9L6G6+JV/U1w8Fb50O5Q8GRdUbPtCjrSs8dJaIf+szmhd0nooufW/S1x8EPLjXuJYZv2ZoVyVIgk3lYsXpfCHwMiOOraveqUbpPHePca2HqQXHtkFTk1mGC5ZdDR5Ze1HWdQ1om4gAXkrKp3SWG2yCK5+afujjjwXLxHviGcR9aWcuwXBPhsAy5Llanxj2xm3FoIx5m7F0uKYrq8UlxtkJ2CeAbgvPDQ2YIHNWDwUFk75LjT1Dm7kzoRqPCOb2hHjFpDAZzAmLLr5K7sZ7yAHA1gJnPVbPVi+xMDBg3iCnPXQcNqiDfNlYF4x7rtyYIx9BOcNDzSyzQ81k8xPqgskRD6COdl4QVNDz+6kN0PNR49gGt3hHI5j1xSg0ZHmiloealFkBX8qPzs5P8AJeGy/wA7P7v8VcPrkELTdw8V7f6Xp/n9zl+qyFU7Lzez+7/FeGyfzs/u8lbx9Zle+/ej6Vg+f3H6vIVH7Jn+NnMj/wBVWPR8H8TeZ8lroTekvDMK6N/uSWsy9zCi9EWOB/qAT/N/8oqF0XEMktiNM77fGS2mefcV4Kf0/HW23X6kfWZLszRsd0/ih8/JGzZbwfjh/UVoNw9YoR4Kp+EYPkfrcnwVBsx3zQ/r+yF2yHHGH9bfFX2eC8/HiheEYF7sPWZPgzHbDcf9P6m+aRF6NnDq/rHmtseIUC8qa8MxLo2L1mT4ME9GH5s4RAoHRt+NU/8Akat93iFA8u8p/Tsfdj9ZP4MRvR1/5PqZ5pzNgPyZ9TPNa7PPvXnefeovwzG//TH6yfwZrNivGDPrb5pw2U8YN4RG+at/fuCki/j2CxVy8Iwvq3/3+g9Zk+Cp/L4gy+tnmp/l75XD6ofmrRx3eCJotHBQ+iYO7/H8B63J8FQbOfkPqZ5qRs5+Q5s81YHl4oRdwCj9Ewd3+P4D1uTshf8AL35N5t81IoETIfUP8lYI7kJ9fUo/QsHd/j+A9ZPshAoMT5f7vuoNAifLxrjzTneuxePgO9H0LB3f4/gPWz7IV7DE+U/UEXsMT5D9QRMvRjBP6Fh/yYern2Qv2GJ8rubUXsMT5Xc2KSb/AFivTR9Dw/5MPVz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38" name="AutoShape 18" descr="data:image/jpeg;base64,/9j/4AAQSkZJRgABAQAAAQABAAD/2wCEAAkGBxMSEhUUExQWFRUWFBQYFxcXFxccGhUUFBUWFxQUFxcYHSggGBolHBUUITEhJSkrLi4uFx8zODMsNygtLisBCgoKDg0OGhAQGy0kICQsLCwsLCwsLCwsLCwsLCwsLCwsLCwsLCwsLCwsLCwsLCwsLCwsLCwsLCwsLCwsNywsLP/AABEIAMoA+gMBIgACEQEDEQH/xAAbAAACAwEBAQAAAAAAAAAAAAACAwEEBQYAB//EAEIQAAECAgcEBwYEBQIHAAAAAAEAAgMRBBIhMUFRYQVxgZEGE6GxwdHwFCIyUpLhQmJy8QcVI6LSU4IkM0Njg8Li/8QAGgEAAgMBAQAAAAAAAAAAAAAAAAECAwQFBv/EAC4RAAICAQMCBQMDBQEAAAAAAAABAhEDBBIhMVEFExRBYRUioXGR0SMyUoHwQv/aAAwDAQACEQMRAD8A060/MKQ8jGarwozdytMM7xxXmpcPoeiJDuG5G15zQgDcpiRWsBLiAO3cAq+vAm0uo9sQ6Iq2YCzn7TAubPeULNqDFsuaT0+TrRX5sO5qVtJKJ6KgNpsxBG/vTRToZxCreLIuqJqUX7lqtvXppAjtNxTJg/uoU11GQ86lSZZ9i8d5UHfzT3AQAjg0YvcA2U+wDEk4AXzQOIAmSAnspcJs2iK234zP4j8o/KLN50VsW+vsQnKuhdhtAbUh2tmKzrjEd4NGAxWtsui1iLLkGy6DORsIzBmOeK6KFDbDbM2AXnxK16bFPLPdLhGHNlpbYkgNhtJJkBaScFxG3dqujvsmGC4Z/mOqtbd2qYxk3/lg2fmOZWRUS1esT/p4+iLdNp9v3y6lZ1bAlILnzumr4ZvQyz7gsay/BtSMWn0osM5uAAmtXZtJMRgdaARZOaCNRw4yN2qc5khVBElZkyxlFJLkbjyNDzr2pginMqo0c96YziqGG0siOc0fXnPt+6SwaqWtniFW2Kh1c5nmfNEHnN31HzQth7iiMLQc1De+5FpBdac3fUVIiuzf9RSXQzl2r1Q5Ic33Dah4iO+Z/wBRXutdm/6ikuackMjkn5ku4bUc+2AMDNSxpBxCNrck9r5Azwtt0XRlNkrEujuAMhWIE0BprHAVhbjfeqsabnV5ls/wj5cEMnWW2cFdGCMWWe5j3GCRYZesV40ZhuiS5epKsJi0ykbLsMEqOwS+EeKtjx7lDRddQTg9p3pUShHIHUFVjDcJ38yvMiuA+I8lN37MimOdRCcCM5L3VOFz3BE2kPAnNOZT3YyOk1W93uSt9xMONFH4wUcXazobS57gGjE45SninClHBrSTcPCxcL0w2sY0aoDNjCRYJAu/ERpO5W48EcsqaG8zirssU/pU+I6wADCamh7WJPvWz9SXNMCv0WXAro+nxpUkVQzzk+T6h0T28YBmybmk2snMcMjqul2xt0x/dZZDsvsLjkdAvlOx6ZUI+Wcua7eiOBkb598rFx9Y8mJOK6M2Y4QlJSa5LJJXiTkpqj0V6pu5rjtm1AknXgVBib+SnqznJNZD1CG1VjFw+CaBPJG2HuXgzQKvdfIWKdA9AqBC3pr2aKGt0KNzGQ0JsMajiEsk5pjScCldioNo3KS3Qc0LTuRz0HJQZGqImcghkcjzRcF6tp2qtMCADl2qZHJemMu1eradqsV9gMJ8KZsSqQCBLNeBcMZ71XpscggG+r3n7Lsxi3KirJKokuEksC1Vi/Oeag0iVs9NwzWlQZhstBlpn++SgtxPqSrOpWSF0Q3zz44p7JBZbrWbpWIGsn6wSHRDZPH0E+G5JqkHAfxSCl0DdNRBOicYgyN3haoNtdAsoUuJ1cOJExY2zV7/AHW97jwXAvouK7bpA7/hmf8AcpDj/thQwO95XPBhXT0y2q2QlDeZAgkH1irLGYCxXm0eVirR4Za6zgtO6yHl7QqHEkQHTwku82BSa7A3EehJcDDkRj6Oq6jorSHAhrTbaRzJnP8AD+GzVYtdj3YzRidHZtIIvCMtBUVcTK3xt8UXVBeWk1Z0V0BqEJ0ikiDke1ODXZlKTG2EAfQUjcOSGRz7FPvKtoRIdpyUVhqvVjkgraFFE0HIaKCJ5cENbVMaxK69wJa1H1Q1Q1ETTLFR3CaJLdSoq6leLyMSvT1KW5CoiWpU25ohPNTM5qS/URxraRK4+az9rUr32HSXIq21izNuskGHCtI8V6jFGLmijN/YMNJB5cuKh7wCZaC/cs2FGHCSIPEyJjCdq0+X2MFl5rrThceCY6E0GRM+KyokYAyJ/ZE6PWAkR4Wegm8bsLNZkSf3wCtggrn4kWVt9lpmF5tOtvtGvJVywthZ0MRwAyv8Ul8eQJnh4LFdTK15tQuinOYCjHB3CzR2kC6BRgJGykEi8zdEskNzQspkMWOnK4nUSNm5WXx/6cOc7C8AgTql1qJoBNjgCLgROs7ATNgF9qvi2uC2K4EthTOpnK31Ykx6LP1itKDRSwFrgGlriLCHA6hwJEjoZKtHpAY6RxTjN3wWNJq2ZTYJnOU5ea6jozSKpmyQfYJHIm8k5mqLFSotV8wLpS1XQ9H+j7YwLXGRD2lrgASQLJS3yVWfJFrbIW1R5R0se10yAJgGQwmEnqxitCgbDjOhtLnVTKUjafdswT3bAifM081xn4fqJO1EtjqcSVNmS1uRTg05q47YkUYB24+aTGo0RnxMcOE1Rk0eeHWLLFmg+jFNBzRFx0KARh+6Njgsbi11LCXk4hRwlwRzCYJKsYkhuMlFQJhbcp6kKO4diyxL6sp5hYzQkHAlJNjTALSvAFHWOi85xlcpKxWAHFM970ULXI62imiJwnWdyq7R99hBUmKlviaL1UY07KGzFhUY70baHrjar5o7Sd68IAGC1PIjO8JR6mRtu70Agm3sngMAtEQQUYo4O9LzA8kzjRZyFxFu9LEBwNl+ei2PZTnuU+yBR85B5BlOhWWi0WzQOaVr+yITRQDomsqH5JRo8MvEqxaQ6YIEyLDhMTtA5q4ykB1kxNouOEze0m6ZF4y1Usg1Tocd6RtCmhgaDWMiZXTBIFaZldYLDcle50huO3lj6ZSwLpdklgvj1328xgopVLLwJWCxKhNV+PHtRRKe58Grs6JIj1cvqXRUHqxEaQXC2WYkfd/ZfKKKDNdrsCk1ACTY22WYAtAWDXRXD+TTCLlHg+pUaYa0E2yE95tPaU6e5fN43TZs7nDi3zUwemQJsLuwjsK3LPFKjnvBOz6QF4FcfQemDSZEzGMsN66WgbQZFE2u9ZK2OWMuhVKDj1GRqDDf8TRvFncsqldHzewz0PgVuAqZqrNpMWVfdEsx6icOjOMfRy2xwLTkVMiMSuupFHY8ScJ64hYFO2e6Hbe3PLevPa3wueL7ocx/J0sOrjPh9SkCcwVNcqQ1eXGfHVGy0R1on9ih6wZqSllgUVSJDAUT3apHVBG1gzTdEaCcVHWKBDOa91ZzU41QqPnTiEBaiNiBy9ejKw22I3MySgU1kUi7tuSfBKL7kNhprGS3I2xx8vLzUikCVyrcpFnAQhcVIYlujE3WIWRZGZAcMpnwUabIuaRcEPDHJPGy3uFjHb5eafQdtvuZChsAFpE7PunO2tHJlMDcFZHTNq7M0tVtdUVmbAikCwDK1YXSbYToZD6tsrZWiea6ExnuvceZToILyG3z+IG0SG/O1WxwyhymUvU7uJI+Zso5dbMdmGStQaG6yzt8l0219nQYL5WCYnIi7O0Wcwsh0ajw7Yb56AWzvvlJWvM3wkWQjGrs0dn7IbVm50iF6JCJaWNItF+hSaPtAxsQ1oliABMkTOVlt6s02lw4RLq9dvuyc20GzXlvCyShlu5clsckeiM6j9H/AJnch4qzA2RCabJk4Wy7r0cKltiibCSQbQcAihxJX34pynkfVi2w9gotFItEyd8iNNU/Ze2okBwM8eY1RdcJKrT4AIsxUcU3f3BOKaPr+w9pCkQw9vHxWgvmH8MtpObGdBddbK3L7FfULF1MbbXJypx2ukQvX2ETBXqyGam0RToxNpUHq/eb8Ju00KoF4XVkhwLTcbFzVOophvLTdeDmF5jxXQrG/Mh0f4OvpM+9bX1KxXqiIDNeK8+zeDVEl6oiC8Snu44EFJekoZkiqKMZAfNzDQFtq0jDSzCXsVlRQ4lAsOIU1ToFb6srxhFHmBRUqFEWmSsmCvdXJLeFFMgoQSrERit9H6F1sdowHvHw7Vbj+50U5JKMbNigUCpDExabTvXokK0+S349HsuuWZHZI+K6KikqRynK3ZnuhrW6P0WZccR+6zyL/Xet/orIl43eRQ0FnzrpdHIfEdfNwhjSQM1yXVgzwyGa63pxRyyI9p/1nHhKfiuVEPRUYv7TZJCmtPrS5W2PLoYZk+y3MGyV0kvqxK0m/sQtZlb67Fa6ZBcFzZ7jDiCVhuM5SszXVtFYW4i4gTORkuVjhrHt6p/WH9Nk7LJm/HRdA2kthtaXWmWErLSZTxWHVRdqjRifUTEiVX1cZHcpo8UlvvYG3csmJSHVzmbtBNNgPcBIAyndlNPy/tE5cnT9CWz2kwi4seTykvsFS1fOP4YbMLokSkEWAdUzWUq5HEAc19DdGIwW3GqiYc1OfAfVhMAVURidOaq0naJaQBacdOKnfBWkXqS2Vqo7Wg14dYfE23hiE5tILm26JtGtmMwqs2NZYOL9yeOThNSRyjXKa6bHh1HFuRI8kEl4HLHZJxfsegjJNJkSmvVVABRysVTaGeaZJiW1iYhMVnHOheu9A6CVb6rUqDRxrzXot9EaKfVaKA2xXPZhkvNgBPzUFFIiSXEIWmYPqQSI0NSjkVhRjxogXVfw+ooIiRJfiqjgLe9c1SWruegEMezDVzz2y8F1dLTZz9Y6gakeEsilUe1dHGYs2lwJrec5HOUkW2K9sONUdPCdu7FVaZDM7cE3ZovQwJ/iNsIxoZjwxOQBeBfIXOHC9fKQ4WCUyNO9fcdm7Qqe6/4bt08Doud6Ufw8ZFrRaHJrzfDJ9x0zbVNsjobNyq2l8MlKmfOqLQBEMiamchOXBXhsJoNpnfM2jcgFApFGjBsSG5lsjWFhGBrXFPp1OdDwmJhZsvmKVRNcNjVsFuyQ0zaLhiZqjSnPrhsrrst60qPtmHbMEHGzyVmA9kaxgLzgGiZ0uValNP7lZJqNcM5+jsc5xnYDeQLF0ewtixKTEDIc5XufgwYkyxyGcl0WyOgkWIQ6L/SZl+NwykLG8V3uzqBCo7AyE0NA5k5k3k71qjBypyMs8iXCPbPoDKPCbCh2NaJeJJzJNqOKEwlC65aDLYqJArXEjOXZcqXscj6tWnDiSCipO08kUFldkOSdR715wUQfiSCzD27MRnagHmPsqLHFafSAHrf9o8VQ6s6LxfiMUs818nf07/pR/Qiup6xe6s8F7qzouZxdF3BLXplZLqFMt9TU4qLXUi0cu2OPJHXncltvuRtjSNq7Ul2RPaGDoV4zyKPrF6vooW+wqF25JMYHLtVpz0iM/MKULsTRiU5xGC7z+Hj61FGj3g85+K4TaDhmup/hlSRKLDnc4OG5wl3hdzSHO1q+07h0Oaqx4KvoXsmF0DlnLbSomKz6CZPGE5jyXV0mDMLnNoUQtMx+yYFqJDkn0OO5txMskFFiCIyeIsI8UQaQVXRM1YdOa4VXtmMiAQeBVeJsOhRLXUeET+gDuSoRVtqVhYhnRmgC6iwZ/oC1KOxkMSYxrBk0AdyQEwJpiHdYSoJS5ogmKwkYhTCBgmrTRIKSELZDAUOTSlvcgBMQqKNaULnJsM1WlxwmeSTdcjS5MLa75xXaSHIKuEuI6ZJM5kk81IYF4LVS8zLKXyeghGopBr0ktEAFj2WSGL0kNXFTU1VkIr3EcqYY1RdWEDXA4Hkia85Fd12XWxzWCyxMMNpwShuKaDoVRKwaPOhtySYkIHAJhP6kqI4a8kRtMVGRtGEMkPROnCBSmE2NcajtzrjzkrVOaD83auepTJH8S7OkycGbUY7ifd2mYRtK5joNtz2iBVcf6jBVdmQPhdxC6ZdZOzhSi06BfDmqdJood4rQBUlqbEcnHor4TqzeIwIV2C5sRs234jEb1sxKMCs+Nsy2bfddmFGgsSGJrCpm4fGyerfEIwG4OA3oodjGlGFDYSJsNJILJmjhtJRw4KstapUIGEySMrxKEuTA84pEVyJz1XeZosAobZlVtvUiqwMbe6/9P3uV2bYbS51gAmVzFJpPWOLib7tBkuX4pqvKx7F1Zt0eHfPc+iECtkpBdNGXDNe6wZrydnYs8wFFbooDxmpraqDS7CJE14zy7VLXahEmkhHKAn5u9ME/m32JYByb6xTQCMG8F2GXEj9SYD+YeaFszkjq7lVKhAzOaAz+YJlU5BBU0beknRIrxRMfEFk02inMLdMK22qlR6NPBvBaMWfYyElZzmydpRKLGERlsrxP4mm9q+x7J2nDpEMRGGYPMEXtORXyTaVANpDe1BsHbMWiRKzZlpscw3OExnc7VdvBnUkcvU6a+Ufa5ogsrYm24VKZWYcptNjmHIj0FoyIW1NPocxquGPClID0bXoAaWAqDCacAhrow5AA9Q0YDkjAGQXqyEkIAOtJDWQVwgMVABlyAvSnRlDWkoA8XTTobKom6QxngAoiOZCFZ5AGueQ1WFtDaJjCUpMyz329iyarV49PG317F+DTyyv47g7W2j1rpNMmC78xzVITtuKS+qMuaNhafsV5HU5p5Zb5HdhjjCKSCA3KQDkENmqmzMqhWSCAOTUUtygb17iockWG1ugUiGcghnr3JvHuUlYjimx5X1U+FHbmEPU6EcQoNGtvPMLutRaLi22IMwUwOGMvRWeYThmf9yNkRws7zlwVTxdmFF+zTmUxsMegVQFIPHSsU1lOtkbPWqzTxSvgNo8tHoKZi6xVNobSbDhkiTiMJ96p0LaXWXXY6fZSjgnKDkxcXTL9IgTFgWPTNnk5rba71+yl8CYu71LFqHi4sUo2cpAdFgPD4bnNcLiO4jEaLuNhdPGmTKSKpl8YBqne38J7Fix6DP8AfzCzo+zjge0LrYNan7mPLpVM+uUekMitDmODhm0g9qbUIuXxqimNBdOG97D+XHhcVvUHpvSodkRjYgGJaWulvFhPBb46mLME9FNPg+jFxC91i5Wj9PYJHvwojDoJgLRg9L6G6+JV/U1w8Fb50O5Q8GRdUbPtCjrSs8dJaIf+szmhd0nooufW/S1x8EPLjXuJYZv2ZoVyVIgk3lYsXpfCHwMiOOraveqUbpPHePca2HqQXHtkFTk1mGC5ZdDR5Ze1HWdQ1om4gAXkrKp3SWG2yCK5+afujjjwXLxHviGcR9aWcuwXBPhsAy5Llanxj2xm3FoIx5m7F0uKYrq8UlxtkJ2CeAbgvPDQ2YIHNWDwUFk75LjT1Dm7kzoRqPCOb2hHjFpDAZzAmLLr5K7sZ7yAHA1gJnPVbPVi+xMDBg3iCnPXQcNqiDfNlYF4x7rtyYIx9BOcNDzSyzQ81k8xPqgskRD6COdl4QVNDz+6kN0PNR49gGt3hHI5j1xSg0ZHmiloealFkBX8qPzs5P8AJeGy/wA7P7v8VcPrkELTdw8V7f6Xp/n9zl+qyFU7Lzez+7/FeGyfzs/u8lbx9Zle+/ej6Vg+f3H6vIVH7Jn+NnMj/wBVWPR8H8TeZ8lroTekvDMK6N/uSWsy9zCi9EWOB/qAT/N/8oqF0XEMktiNM77fGS2mefcV4Kf0/HW23X6kfWZLszRsd0/ih8/JGzZbwfjh/UVoNw9YoR4Kp+EYPkfrcnwVBsx3zQ/r+yF2yHHGH9bfFX2eC8/HiheEYF7sPWZPgzHbDcf9P6m+aRF6NnDq/rHmtseIUC8qa8MxLo2L1mT4ME9GH5s4RAoHRt+NU/8Akat93iFA8u8p/Tsfdj9ZP4MRvR1/5PqZ5pzNgPyZ9TPNa7PPvXnefeovwzG//TH6yfwZrNivGDPrb5pw2U8YN4RG+at/fuCki/j2CxVy8Iwvq3/3+g9Zk+Cp/L4gy+tnmp/l75XD6ofmrRx3eCJotHBQ+iYO7/H8B63J8FQbOfkPqZ5qRs5+Q5s81YHl4oRdwCj9Ewd3+P4D1uTshf8AL35N5t81IoETIfUP8lYI7kJ9fUo/QsHd/j+A9ZPshAoMT5f7vuoNAifLxrjzTneuxePgO9H0LB3f4/gPWz7IV7DE+U/UEXsMT5D9QRMvRjBP6Fh/yYern2Qv2GJ8rubUXsMT5Xc2KSb/AFivTR9Dw/5MPVz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encrypted-tbn0.gstatic.com/images?q=tbn:ANd9GcQpO83cfDK7pMuzqWujcR_BeoVd4F3nB_quq1M4wAXxjGqIxb6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0"/>
            <a:ext cx="8229600" cy="6858000"/>
          </a:xfrm>
        </p:spPr>
        <p:txBody>
          <a:bodyPr>
            <a:normAutofit lnSpcReduction="10000"/>
          </a:bodyPr>
          <a:lstStyle/>
          <a:p>
            <a:pPr>
              <a:buNone/>
            </a:pPr>
            <a:r>
              <a:rPr lang="el-GR" b="1" dirty="0" smtClean="0">
                <a:solidFill>
                  <a:srgbClr val="FF0000"/>
                </a:solidFill>
              </a:rPr>
              <a:t>    Ένα από τα μυστικά της μακροζωίας ανακάλυψαν επιστήμονες της Ιατρικής Σχολής του Πανεπιστημίου Αθηνών, οι οποίοι μελέτησαν τις ιδιότητες του ελληνικού καφέ σε σχέση με την καρδιαγγειακή υγεία.</a:t>
            </a:r>
          </a:p>
          <a:p>
            <a:pPr>
              <a:buNone/>
            </a:pPr>
            <a:r>
              <a:rPr lang="el-GR" b="1" dirty="0" smtClean="0">
                <a:solidFill>
                  <a:srgbClr val="FF0000"/>
                </a:solidFill>
              </a:rPr>
              <a:t>    Σύμφωνα με τους επιστήμονες, ο καφές λειτουργεί ευεργετικά στην καρδιά επειδή προστατεύει τις αρτηρίες και ενισχύει το ανοσοποιητικό, αλλά και την ενδοθηλιακή λειτουργία, η οποία ρυθμίζει το κυκλοφορικό έτσι ώστε να μην σχηματίζονται θρόμβοι. Όταν το ενδοθήλιο δεν λειτουργεί φυσιολογικά, αυξάνεται η πίεση.</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4.bp.blogspot.com/-aeZ7jU3ime4/TqNDUSPfuvI/AAAAAAAAABg/eE78gRFvEHw/s1600/308361_2218585141823_1163479937_3213769_1064039975_n.jpg"/>
          <p:cNvPicPr>
            <a:picLocks noChangeAspect="1" noChangeArrowheads="1"/>
          </p:cNvPicPr>
          <p:nvPr/>
        </p:nvPicPr>
        <p:blipFill>
          <a:blip r:embed="rId2" cstate="print"/>
          <a:srcRect/>
          <a:stretch>
            <a:fillRect/>
          </a:stretch>
        </p:blipFill>
        <p:spPr bwMode="auto">
          <a:xfrm>
            <a:off x="-5412" y="0"/>
            <a:ext cx="9198638" cy="6858000"/>
          </a:xfrm>
          <a:prstGeom prst="rect">
            <a:avLst/>
          </a:prstGeom>
          <a:noFill/>
        </p:spPr>
      </p:pic>
      <p:sp>
        <p:nvSpPr>
          <p:cNvPr id="2" name="1 - Τίτλος"/>
          <p:cNvSpPr>
            <a:spLocks noGrp="1"/>
          </p:cNvSpPr>
          <p:nvPr>
            <p:ph type="title"/>
          </p:nvPr>
        </p:nvSpPr>
        <p:spPr>
          <a:xfrm>
            <a:off x="914400" y="5214950"/>
            <a:ext cx="8229600" cy="1143000"/>
          </a:xfrm>
        </p:spPr>
        <p:txBody>
          <a:bodyPr>
            <a:noAutofit/>
          </a:bodyPr>
          <a:lstStyle/>
          <a:p>
            <a:pPr algn="r"/>
            <a:r>
              <a:rPr lang="el-GR" sz="8800" b="1" dirty="0" smtClean="0">
                <a:solidFill>
                  <a:srgbClr val="FF0000"/>
                </a:solidFill>
              </a:rPr>
              <a:t>ΚΑΦΕΣ ΚΑΙ ΤΣΙΓΑΡΟ</a:t>
            </a:r>
            <a:endParaRPr lang="el-GR" sz="8800" b="1" dirty="0">
              <a:solidFill>
                <a:srgbClr val="FF0000"/>
              </a:solidFill>
            </a:endParaRPr>
          </a:p>
        </p:txBody>
      </p:sp>
      <p:sp>
        <p:nvSpPr>
          <p:cNvPr id="34818" name="AutoShape 2" descr="data:image/jpeg;base64,/9j/4AAQSkZJRgABAQAAAQABAAD/2wCEAAkGBxQTEhQUEhQUFRUXGBwaGBgXGBoYGhwdFhgYGBgfHBccHSggHBwlHBcXITEhJiorLi4uHB8zODMsNygtLisBCgoKDg0OGhAQGywmHyQsLCwsLCwsLCwsLCwsLCwsLCwsLCwsLCwsLCwsLCwsLCwsLCwsLCwsLCwsLCwsLCwsLP/AABEIALcBFAMBIgACEQEDEQH/xAAcAAABBQEBAQAAAAAAAAAAAAAGAAMEBQcCAQj/xABIEAABAwIEAwYEBAMGAwUJAAABAgMRAAQFEiExBkFREyJhcYGRBzKhsRQjUsFCYtEzU3KSouGC0vAVF0OTwhYkNESDo7Li8f/EABkBAAMBAQEAAAAAAAAAAAAAAAABAgMEBf/EACoRAAICAgIBAwMDBQAAAAAAAAABAhEDIRIxQRNRYQQiMkKR8BRxobHh/9oADAMBAAIRAxEAPwDLEk1JbdIpxLVOhFd5z2cpuJ5U6l2um0inQ2KBHrbqaeL6B51CfXGidTXTNnk77h8aBEpu2UrvL0HSvHbjOcjY9RTIvFvnINE1ctsNsJknWlYiOxZhoS5qetV77anlQkQmpKCu4VrogVPuH0MIhMUgKh5CWU/vVQ0hdw5lTt9K7CXLtyE7degoxw2zQykISJPM9aGyuv7nGF4SlsZRvzNWyLeNqZzdDTvaGs22QOBk172dcpfpxL1IZ6lvwr1TZ6V0lynkKmk2MYS0OldFsdKkAV2E0rAipbFOdiKk5BTtvbZiEpEkmAPOlyAi29kVqCUglR2AogTgDNukOXi//ppP3P8AT3qzu3G8NtysgKcVAnqTyH8orMcUxZy4cUTqOvIeVRHlk66Kf299hdc8attiGUhpHgAPc0LY9xI+VJLClKJH6jH+9Q2cKK1SoT4/0FX1nhaUjbWtOMIE22C7gxB8d9wISdITv46nanbfhuIlbmn85E+OhowSxS7Kj1PYChThcRv6kneuzZGrss1ypmjmKgfcsjTLlmaIFsU0tiqUwoG1WqhXSARuKuXGKjOMVXIRB/CIVqUg+le0+Wj1NKnYAMl0jlTyHp5VH7anPxEDlFaGhIS6PKuCtSu6j3qM2C6YGgqep9LAgQVUCodbaSyJVqqmENLuFdE1d8EcPDEXVB53s4gpTHzdd+lalafDm3RAJUr1j7VjPNGGmNRb6MldCLZOkTUPDrN25XmIVl8ATW7NcDWYMllCldVd771ZIt2G0kJSmEmCEjaeoFYv6peEP035MkThLxRkZYXtvEfeqofDfEX3IWlDaOqlT9AK3hK/0oJgwdI9ddxTZuFTGWFdD/EP5VdfA1n/AFMvCKWNIBMH+GgaQE9p5kDU+9EFnwKwn5syvM/0oiYlYmSkHkRCgadTbaEFSj/14VlLLN+SlBAxinBDKkyz3Fj1B8xQLilg6wrK4gp6HcHyNa7b4eEj5lEzMk6+VNYwWMkXBbCT+sge1VDNJOuxSxp/Bjgd6inEPjpRbjHBUDtLY50b5Zk+h50NOWmXQiCNwRBrqjOMujFxa7OEOU4iufw9edgrrVCH81OoVUFLS6kIYV61LAlwaI+CreXVKI+ROnmrT7TQy22qingl2FuA8wPpP9ayyfiy4fkik+JX5zgaMwBr6nX6CPWh20sEgJTvy11Pr/WjbjbDyHA4BIUI9RP7VUWttzOv7a1WOdQVCkvuFb2uUbVIS3Xaq6SKlsDjJXBFOGuDSA4IrhVOxXCqoQ0RTajpEU+abNMCKtNMLb8Kmmm1Jp2BALVe1KKaVOwMscQlIknXpTLLBWddBStUA95dJ28nuoHlXSUOXN0EDKinsKs8xzO7V7h+Gj5nPaliF8B3Ub7UC+EXC8TDJT2RhSdQRyitd+H3GybxAQ7CXgPRXiPHwrEMIsiPzHPY1a4VfJQFKb7qkEkEaRGorLLiU1QRfF6PoVNgiZ1PezCVEwTvHQeG1PJSgSRlE7nShPgjjNF1LKzDyN/5hpqPcVNxTglh9wrUVpn5kpVAJ6+Fee406kb3atBAbhA3Un3FcLeB+RSCeWoNB+NJwnC0pVcJSFKnICkuLVETA16jUwNaGr3412rYi1s3FdCsoaH0zH6U/TcvxHb8moC3dOvaR4DUDw8akssRPeUZ61gWIfGu/XPZN27I/wAKnFe6jH+mhm/48xJ757x8A8mz2Q/+2BWi+nk+wtH09ep01dDY66A+5qna4fs1kqJ7ZXNRWXP3NfLi7la1ha1rcUDMrUVH3JNbl8M+K0LayKGVQOoPPx8R405YZQjaZLavYeWeIWrSuxQoNqGuUhSR6EiPavcXwBq4hRMKHNPMePWngUL10PjTK1hHywPKsL3obqtg27wuEHvKNMOYMkbT50R9rJOYk+tRVvA6Qd4itFORm4opE4QkHUmKkW1i3m6iiFnBwr5u74bmpSMHaHI+9J5BrGC+LWSUJC0DbenuHlarI5AfUmiN3DEEZdY96hYZgXYlcKlKhppB0M0uacaY+DTJWZDyChf/AF5UNX+GKZOuqeSv+tjVpiTvZgkaRUbC+KGnBkc0nTXY0RurQSp6ZRpMmnFGiC5wNCu8yoCeU6ehqlurNbZ76SPHl71opJkOLRGUa4NJSqaW8KuiRyuSaYXdJG5HvUZWJNjdafcVXFiJpNeEiq1WMs/3ifcV5/2s1yWn3FPiwJyjXBqML1B2UPcV12njToDpR8aVNmlQBjy3iowKsrC3CBmMT9qj2oDY13pq4vCswNK6S3vRJu8QJ7qedTcLw8J/Mc35A0zZWQQMytTyFM32IGgXwidimIDQnYchT1jbIczKbOh+9DltbreXA18eQFELqm7RtIzErJ1A+5pWDVaOsKu1W96w9JACkhXKUq7ivSCTW84dxMEZ0XBgIBOfUkgeAEk+W9fOGLXoWBHQj66Vq4ve2tmXhu4ykmP1AQr/AFA1jmgpUCbWy5+JmHpxK2ShBCHW1Z28w1JykFCiPlBB8dQnpFVPBPw5tVWqTdtlbqxKgSRk8BB3HWuLLiBns0r7RMKGknWekbzRFhmIpCUrQrQ/MCRoTzB6bVg+UY0iudvYKv8AwaR+IOV4ptyJAIlYP6Z2jxpy0+ESGbpCi4XbaDmSRC5HyiRoUn0o7TcTrP1qQxfdohKgRChIPXxqPWye5WinxP4d4e+EFLKGlJIIU2MsgGSFR8wO2tXN3gzLiEoKQjIO4pEAp/wn9tq6dd7NJKtuQ6k04woqSCUlJPLmPOOdZuUvcegZt7hxh3sXVJIPyLBjN5jkfDarpIUvRJ1PPcDzqeGUA5ilM9SNaSL5B0H2olK9pCUaIZsVB1vvEgoUDy7wIO3lNWNnZJSc25rkPAxJgg6exql4x4oTZW5X8ziu62nqoj7DeklKTSRWlsncR8WW9mB2qu8flQnVR9OniaGTxZiD+tvaZEHYuHU/YfU01wpgyEH8VerSu7chUL17MHVICeRj2ombuQtQCO8fDWtajHxf+ibbBt/EsZQM3YtrA3CdT9FE/Solr8WQg5bphaDsSk5vPQwa0q2tjHe08KzH4scLSrt0J0V88fq/V/WqxuE3UkDTirs4vuMW7vOlknL1Ij6VTPqOQedCWBoLTix4gUXPJ7iT1/qa6lBR0jCTtnNrxG9bnuuTrtyopw34kIPdfT+4rPrxnvGqh9PnQ8MJeBqTRtodsbofluBCjzSR9jQtjnAd+qVW1026nkk9w++o+1Zip8gyCQeoqZacW3TPyOq9TNSsMo/i/wBy7vtEq84NxUKhVu8fEEKHuFVItfhpiK9VISj/ABuD7CasbD4uXSIzpSse1Wp+M6dM1vPXWPaiUsq8IeitY+EFyfmuGk+QUr+lS0fB1fO7Ho2f+aiew+KVg4BmUps8wQdKtmONLBfy3CPUxWLyZl4/wOogQn4QqH/ziv8Ay/8A9qeR8MX0/LfH1Qf+aj5rHrVWz7f+YU8jEWTs62f+IVHrZf4gqIDN8DXQEfi0nxKD/WvaOvxbf94j3FeUvWyfxBxifK61lRgVNZZ7PU/NXaW0tayCr7U1Oc90KX5aD3r0CbG7m8JO9c2Nmt9cICldSATHnFTmmUpMuLabjkgdqv6yAfUVNaxVgaZHnzy7VcJ/8sSPrSY7roscPwlxvRCUpHVa0JJ8YKpqyRwO4+FFRbk7EZ1R6pQRVfa8UuoEMIZZH8iB/wCoqqS3xPcrmX3J8AE//iBSfN9EfI7a/Cp7Zx9HhlbdUZ9Uii/CMD/DWqLdanHFNqUQpLDmyjmiNdiTWXX/ABPfIcg3T8b6OKTofWj3ga8dftS4p59aw5BKnnTII0GXNlBBBG2uhrKalW2W+jzAcJbs3y+4i4WkJUEgWrukqmZgzppVljPHFsWy2lbjClmFKWypKkpPzZQoDvRp61a4Fcp/CoVdOpDhKplRB0VA0Gu0UHcacQtpJFtcdooQFNOMJU2Qd4dIS4Pc+lQlzltCDfCOKrFSQ2l1QKUAkvJU2tQ2zSoDMJ6VbPNo+dSw2n9SiEiPMmsJtMQVdQgpS1kIUEtCEaqCScqiSSSU8+fSqPiKfxDmbXXSTMA6wJ2A6U39Ovcd7o+hV8WYeFBJvLcqGghWf0GWQPeuMU40trdBWpS1DlAAk9BJJ+lYZY4EoKSHUFZIP5SV5FmRKY67g6H+teYxhJbWWlqcbUgkBDwIEHUZVbZT1MftQvp4hZpJ+Iq3z3ENoHLMSs/cD6VOtsSdXu4fSE/RMVijzbrR70joRqD5EU/b448jZZrT0oeBNNm82jqW++dY3PPXT96C8Rvfx2LsoVPZIWhIHLUjMfWIoNRxrcBJSYIIgzvU3Cb7Jdh5J0zJWKIYqt+RO0XXD3CN/i1y7cvOOMMKcVK5IJAMZWkTsAAnMdBHOtvwDAWLNsNsIgc1ElS1HqpR1JrrAsSQ+0laI21A5VYVxZJuWjoil2e1y42FCFAEHkdRXVKsxmR/EPhkIdQ4w0EoOisg0B5GPaq9bH5DM7lP71qnElrnaXG5SftpQJjo7rao1JB08RP3rqxZG0kzmyRpgje25AkyeQ0kRVE8ii/EXgoGQAQZH7j1qnv7SRmQZT05iuqMiAXfRUJ9NWtwiq64TWhaIKhTahT6xTShUstDZryujXJpDFNdB1Q2J965rykA526v1K9zSpulQFE1ppM6CT1O3tzru5e/hBPpoPYfvXjaioawAPDka8KgTz8qskjFHOpOHskmY0/r4VJ7IGAR6afepKlJCYEhQiI29aKE2OJt0iAACamWiKrW3TPOpVs+Qd6ZDI+O2JV3k6kbjqK74R4hetu0Q2YCoWAeS092YO+ijoeg6VfN3CVDoeU7+1UuI2CM4WHAFTCu6qIMidBuNDUNJ9jUtUy1wh8ltSlnMouKJJO+dKTPuDQ5xC8O2V0IB+lWGDtkJeRm1SUqHiNU6HpqKp8cHfB8I9j/AL0+hxX3DNldlCwpG4285BH1Aqxu7YrUlxakyVJBBkE/LJgj7xVRbsZp7yRHX9tKu1sKKAHHBAACYJUUhMgATEDU/wDQoRT7HOKHwQykqJISSTInUIAJH6oTr/hFRbfECSkOrzpACZOqkp6CdwN4PvTbjbCfmKlnxV+wE/WnG8YS2Pyk5esDU9ZJMxtR0IlqaCdWCFI5tq/s1eKZ1QSOW/nTCbZlclCIWN21E+uWDBHl7UV/Dv8ADX/aWz8N3BOZoiAFpA7wTP8A4qe8Y2UNwcshjFOF127im1kEk/krSSATqQY3CSAoEciCOUmVJXQNNFbhPw5vXrhltbKm2XVSXklK2wjckOJJE5RpO5IrRPiLwCG0ofsmwEtpCVtpGuVIACh10Gvv1qP8NOI3GCWnp7IqAUD/AOEpRgKA/SToR1/1bFFc2TJOEzRJSRhPCPEqrdYE6dP2rZsJxVD6ApB8x0oV4r4AbeJct4Q4dSnZJPh+k/SgFty8sHdlII5EaEfYjy0olGObceyE3Ds3gGlQFgXxGaWAm4HZq67pP7iipGP25Eh5B9f2rmljlF7Rqpplg+iQaAuKEALaA5rTEdKsse4oZiErM+BiaDnMUDq+6flIPXY1pihK7M8kk9HeOWyM2o1jlt7UNXdstAJHynmNv9qMcRhYSscxB8xVcwiDHI10QlSMWA1xbbE1U3Sa0m/w1laYKVNq6pMpJ8Unb60K3+BqElMKHhW8ZpjWgScRUdSat7m1KdwRUBxurLTIZTXMU8pNcEVLRSY3XldxXlIo5pV1FKkBb5gO6kCOp6+XWuWWo2+1eJI8vCnWyTsRFaGQ4Ep8frXQbSf4dfP9ppAgaHXyNSlLhIyIWok8klUzpAAHkPagQwi19PcfepDeHgjST5GrTBcMurleVKEtkCVIV3XEgmEnIrXUg8uVEdlwsnMlly7h1QzlgBeeIkZhlGTxJHMdazlkivIUwKOHLTqM6R4/1rxGFrVEHMeWtbLhmF2NotvtAMypCVOgq72/zRlBI2kTpoTQP8Yr9t122FpBdVKZbgZkLAjvdJAg+Z5VnHPydJD4/IM2uGLbzlekoUBrzBCyCP8AhJ9D1q/w34YP3zSXS6hhJ1RmSVqUDzKZGUHkZM9KHuEMOvHbhKgFlpC8r7isgCUqUkvhRc+aBMxJ0kHQV9Bv3aW9ZAAH0H+1RmytaRUY07Z8x8S8PuWL5ZfkqAkKSISoHmMwnwII38IJqnFJ5BXqR/SvprFcKtcQbSLtoOQcySMzZBIjRQVm2gEaAxtVZa/DTC1KITakxoSXXiASJ/vImCD6ikvqFW0XR866dPrSkdPrW73PwaaSSWHRzhLieu3eHTyqku/h1dND+xS5HNEK/wBPzfStY5YPyS7XgyplZbUlxJUkpIUCkwoEGZSeordeI8PeCEdotJeSAtLiRAURELA2BOgUkaE5VAAaDOL3AIJS4yUHoUlB9tK1jBEKusMZCj+dbwmevZEDf+duPU1OV1TJvkjOrrE0IuGblJADgKXEHUkSMwUOY7x1jUprUML4oUlrOhJfYRGYp+dKVDMk5ZMpAkde7WLYqlClpQT8pOY7QkEx6ma0j4RNFt5xP8LjKTEmAW1ZDp4nMfWjNFcbFB7D/DuIGLlMsuJJ5gmCPMcqduLELELSFJPJQCh7HSh/iLglDhLtv+U7vpoD/Sh+04kubZfZv5gRoZ++tcqxqW4M0cmvyQR3/A9q7qEqbPVJkex/YiqS4+Gyh/ZOg+eZJ/8AVRZhuPF1Et5Fqj5SrIfeCPtVReccdirLdW67T+dyS1vA/OSCj03pxlkXQNQYJ3fAl0nZCl+IUk/vNQE8OXTSswt35HRBIPnAo1b4tdU7+U7bute0/wDGlRA9jRE1jAWnUBB/xAj0Oh9wK0eaaW0SoRfTAp+1LaW1EKSlwAwoQpKo1CgdiDPpXDloSJAouxBlLiSlQ8qFQpTDmRzbkrkR/WpjOyZKmcdhmT41W3Vn4UUATqNQaZebQeRFUpioBbyz9qo7rC0/prQ7m1QeZ9qp72zHIzW8chPRn7+FDkSKguYcRsQaM7izPID3qrfs1/pFbJ2NSYMLs1eFNqtldKvXrVzoPpUR+zWNVFI9RRRakVXYnpSqQpr+YUqKHZaKw4pyzllYlOZSUyPU/erTh/hl556H0qQyB/CUnMSYEEBQ6n0FVfHrBRdq0gKAKdOUAftVbaXzjf8AZPKGkkact4kmahttaFWg+xHB7bDloU8h1bZzw7MyYlCSgDurMbnSlg79zdXKXLfKxbtKBT2yChC1EQUwiA5Gpif4p1kVDssZZeWUXNyt5sxKXUpSgBOoleYcp1g8hpOl7x/jzQS2bR1sqWEmULkqCRp3BokAAx11rPd0+w6J2IYE+6ta1Yk6y2Sk9nboLYGQZUwrPsB4Rz3rnB8OtLEqc/E3KypICi4tJ0TJAkJBiSdJiha444ASnuyojWeu1CWMY84+TmMJ/SNBp4UljfTYK2FfGnGDbrammHHld9K0KVByKQoHurEGNNBrBoKLrji0qB78gAA6zoJ30kn79KteDsHS8+hT5SLZGZbxKtcjY1GUHN3lEJ08elP2OFov8QcRYIyoJK20HZKUxqdSUpzaxrEgRyq1UdFJBB8N8JS9fuNXraHE9nmShWrchSBmTBynL3kkidSeZ12W6wjuJTbJaTEDKQQjKkgZQE6p0kA6gdDWIWfCOLMPl5louLGhUh1tyJJOVXf3kfaiThnj91l0MXTTpfypQhpIJKyolSlETEnumdoJMxWGWDk7ix9dmrKsFAd0JBjrp9RXGDNutpUl1IBznKQoHMCAqd9DOYR4VGcxO5QEqXbKymJyKStSQQdSkbwYHdneayL4icZvKvfy1mLdUJaGbs1ylKpWkKGZQkggjy2k4QxuWh2kbwFnoaauH1JBOUnShLgbjlu5tW1OHK7ssa6qG5H8p3A1jblRSnEUK2WmT4ifY1Di4umiuSfkwVXF9y7dKZcKVpK9JAMRqTO+1XuF8SmxdccVJYeQQUDUIcSCUKT/ACq1B8Y6058RMVtXsQbaWAksAqLoyhZIBAbHdJWrNBAPOIjU1RYXZJu8rK32m21uFUqJSTCSZQVQIOh6E613rjKO1Rg9PRT4Pau/2ykpICpUFAkKME6iRpy0Nap8O1kuvOZYSlHdjoSNPKQd6GkYW8hpJW2UIObLMHMAYnTSSKOeEkC3YaKxlL6iMp3jWP296nNO4hH8ggbxxuYMiucTtLe6TlcynodlDyNVWLYQtJzNjMnw3HpTKVnJJB2rkS8pmjk+mUuIcMv2pzsEuIGum/qKn4Rxn/A+mRsZ39etMG4UPlWR5Eiqe8QlR7+/6q3S5fkZ3XQTXfA+F3oKm2w0o7qt1dkqTzKB3SfNJoHxbgC9tifwV6XEzoh0lKvfVKj6JqTbKW2sFtyR4GDVm5iDpQXFKAA5EiSdNhvzppTj09fI3NPwZ49jeKWejvatjxEo99Ue1dr+Ijq05bhpKx+pHdV7bE+UUW3HEcAggGg3FlMOEns0oP8AKAB/l2+lbxV9onki0wfj5KTlKjl6kbeY/cUYW3EaHACClQ8DWLXdujWPSNPpz+lR7e6W0ZQop8v6USxplcfY3J3Ek9Krrm6R0rNbfip0fNBqanigHcUljSJcWEl3cI6VTXl6OX3qvexkGq56+BrVKhKLJF1eE1WuuE71y5cUwpyizRI6NKmiaVKyqNX4wFpcNhtTzSXkDu94BQPQz9qyt1kpkGJBiP36RR5xN8PFJJXaqCwdS2o97xyqPzeuvjVDhuCo7Nbl3+IaQlQQnKgKUpZBkZSRGUCZPL0rOLVaJjogWeA3LrZdZaW4gb9nClDzQk5unKm8PwxbiyNU5T3oSSsb7IGpPdP+1SnrgW6z+CuVLTHzZFNq10gpVIJE/N1Old4FirjfaEqdyuDI4pOYkg5lESP4iT1G5qtjZwxgN08820W1hxwd0KEaCZJjYDWSa8xfAV2q8j6kFY3Qhcq1MDYEDn7eRpnErtwOmR2ZCcmQKOiRsgkHYaCNNtpqE2hS1QlJWSSYAKiTudtTtQBpFpgXaltsJFqRk7q0PpddDUFMpDhagEgZiZKuQ5v3909YKcfW66l0iC3+XlKCBmHZnMCtKy3JnVI9QKcDuKF0SlYZcQlSkQGkAnbKc8JjUbmY21iGsPxty1uVOuMtuuAz+Z3sskEkQopkhQHONII5xxfQizwbFm2lBZSoLXHautuONdmYBjIyQVJnqCkCYr3A+IAxcFSHlFBfQnXQBtI7ysmxJkCYGg8SKpcV7IhQYSchUIGmklRAKhvvGuu3jUduxX3S4k5CiREITqrIMy4Gyt9zV8UB9LcM8UMXbWZpYMEpIOhBBjUfX1p3E+HrW5Tkft2FpjukoTImZjSU8tQa+Yz2rCoStTZzSFNqVBgbggCTlI8I36UZcI/ES9aLYeUlxnNBU585AGoCioZiOsHfxFcsvp2ncWWpe4eYj8JGhKrG5et1ckrJdb8tSFAepoTxXCsYtB+Zbi4bH8bBz/6Pn/01oWC8e2z+iHBPQ709jPF2VpXYZM40GckeydzSjPKnTX7ifB7Z8/YS+V3alQEKUSAVqCUtlyUKKgegWeYgwToDVbiLOR1TYMhBKRBBBhRjUEg+58zR3erXd3BLyjmBlRCRroNY21gVCxDCrZ65aaK1NZoDjgTOUBOUQnbkB4eldhCkiLgXETls5bqac7QFJQpDhUptsrMK7hOmkGR9avPiZxeoXNs3bL/+FTKiDKStYSYkbwkD1J6VB4k4ORZtuPM3Db6AQEkHvAAd4lMROYpAg0D3I1jmBqepOp+9TUZfcNH0xwFxm1fsiCA6kAOIO4PUdQaJnbVKtx6ivkbC8Sdt3EusrKFp2I+x6it44E+J7V0EtvkNPba/KryNcmXA1uJon7hdf4AlY8eo0P8AvQfjHDDqNUgqHhofbnWjocB2NdzWUckog8aZiTQKFd6YnX/rrV1c2pIkCQRpWj3eFsufO2gnrGvvTH/s+yBlCSBygnTyrZ50zP0mYpi1mRMA0LXdu5r3T7Vs3E3C60SptUp8RMeZrPMRUpBIUnWurHkUlozacWBLwI3qIuie5Wk7pqpftRyrWi4sqSK8qS6wRUdQqWi0xTSmvKVIYqVKlQAqVKlQBqnD3GgXCXInrRLiNm3dNZSQJ2MA/Qgg+tYjZWLiyrJHdBVJOUadJoy4Hub5KVvoR2luxJelSNAElZ0UQToOVZygu1oycTjFPhtcNtuPBaFNoBVsEE9YBMCB4+lB34pWXs0EhGfOE880ZQdOcUR8RcRXmJrKUoWW06hpsEgAc1RufOqNq/7NSVobShxEQqJgg6KynQK03+lVG62WN2eTvZwsq3BTyPPMDy6xrqaIrC2HZLcK7VeZJQUKBC0iITlOgSQMuiYO00NIfX2naRmWVFRJEySSSSCIOpopsMN7dhBTbspMnOuVpUY5QDEGREeMAb1YpEXH193KkhxZyqdUlOs5QUgLkglA0MAD6xUYgXHFdotITnBy5U5EdzQ5QQBpHKTJ6mpNlaJ7YJeLraJ3T3oA1AykzqfHnRZYYKytpJduCQoy4g6nRU6KkwTAmKT0K6Ay1UEpVKQVCCCoa6Ze6kkfNJGkRE+FEPEly8qxtpdbyJ/LytmI0nKs6TBBG2/jMLE27RLiVQClIADaO6khO2cjVRncnXbpUbGeIy+srWlKieoH2oqxWUdlZrdUhtKSozEyYjT2iijFOBfwv5ly832ZKQAiS5GhUQn3Ak+Oh2qbS4fc0bEeOwHrVuxYoSCq5dzLiYB5edNoHJlmjEGpDGB2rq3dO0dWnbzJMDzMUV8N8Bot4u8SdL7+6Wge4knlG61fTwO9QcF4xQhotWTIH+EAkqO3hmMHeqZfHF6Srs2kNwYU4+rvA6+iflO1YOM3pf8ARpoJ8RwEr7V9xabVEEwIKsoHMcqzy5xlD10ytvuZW0tqmADlnXzM0sax64fX2Bc7YrhMNmdVbjbUAg0PtYaSSFHQTPknf7VrCLXYqQR8QXCYlrQmUrA2USqQJ2M76bAUK4i3BSNzGvmSf/7RZZWKn++4FJ/LP4ZtIElWySoaQmAST4UJ4po6obwY9Rv9ZqvgIdkOvQY1GhFI15SNQ94Q+J1xawh6Xmh1+YeR51svDfG9rdpHZuDN+lWivavl2u2nCkykkEcwYNZTwxkLa6PsRKgdjSmvnHh34n3dsAlZDyByV83+atQ4d+Klo/AWrsldF7eitq5Z4Jx+SuXuHyyCIIkUJcR8HoeBKBr05+lElvetuCUKBB5gzT5bO41rOMnF6G0pGEYtwstsn9xVC/hCvCvoq8s0OCFpB+/vQpi3BKVSWlQehrrh9Sv1GLg10YhcYaoVVPskbitTxThh9uczZUOqdftQtf2aTIUmPpXTGSl0TyaAsivKuLvCv0mq1xhSeVDRopJjNKvTXlIoVKlSoAN7DCLJ60B/Edk8nVWY6HTaPPnQ84640lbbbpyLkKCVEBU6GRz0rnC8LcfMMico7xOgFWH/AGU+2fzLcrA5j/amjPoqLW+dans1KRmEHKYkGmwD0J96kvWjpOjC0+SVGurVi5QoKQ07IIOiTy9KCjT+C8MTZWbl1d2rb4WEKQkDO4ATEZVJgHUHQ1ffCjDHB+IuXGEtodWVNoUDnQMyiAARAEED0FZ5ccU4s8kIU2op30bg6ba0U8MY/ixZcQbdZIEJVAG+m5O4rnnGTT62JPYE8TWF09dPOrYLSXHFKCSQAkE6c6mWHCDhaC3bplpHnJ/ao3E1jcpX/wC9rU2VapzGRrOmh3qguUuoSpLqY23MxI6T610LrTJ7Lm9wu0RJ/EKdIPKAK5s22cwhGm0nXx/aqG0ZcUFuJjI1ClSQNzAA6nwo2ssPzdmu6dZb7REpCAjMo/w6QQPbrTuhNUVVui4uELNu13EfMvYc9upgbCqzDkLdUlRSpcqCUTGUkakEcxHiBvRBgtjlcXboukKzgaNrOQKzZSHCRJAB/h1q2wrDW27q4C1tkhP5SpUllKgO8Mp1PnrzqeQENmzQpoC47FhtnN+Q05C3DKVZlKnXUkaVQcRYMSsONpaaZUBlAckDfqSoqyxMCNavFYs0pLgcYDj3cQHVlIRDZB7ggAAkTO5B1oexK+KnVHurcJJIGqU6/KPKiKfkE2EeDYmbO1KUNoZBMOXCZLjvggq205DbWqXD21PuqygoQRoDuE+JHXmOdRy68+UF1ZWECEzGRIHJI0BPjVoxLahGiQJ0Mz1JNUo0DNK4fLVpZ3V06QVBGULVvASYCR08B4VggOZRO0yrX3q94n4jXcQ2kkMpgATvGp08SJ9BVBsD1On9azjFptsuPRwDTi2uY2pqprKZq0U3RCpVIdtyNhUegLFSpUqQyww3Gn2DLLq0eAOnttRphHxcu24DqUujr8p+mlZ3SqXGL7QqN3wr4xWy4DqVtnxEj3FFmH8aWb3yPNnwkA+xr5cpVk/p4Poez66Rctq2UPQ1Gu8JYd+dCFeYH3r5ZtsSeb/s3XE+SiPpNXFpxxft7XCj/iAP7VH9M10wv3Nuvvh3aL+VJR/hUfsZqgvPhIk/2b6h/iAP2ige3+Kt8nfs1eaY/ep7PxhuR8zSD5Eimo5l5JpexNu/g/cfwutHzBH9arXvhHejbsj/AMR/5ano+MrnNj2X/tTo+Mp/uFf5hVXm+AKP/umv/wBLf+f/AGr2rv8A75D/AHCv8wpU+WX2QGaW+JuNiGzlHhTwx+4/vFV7SrYdIea4nuB/HNSG+MbgHce1e0qYuKHUcbP9R7URWXxSdbYywCsbaR70qVS4xfaFxQFcQY87du9o6dRsBsKhLvVKBCjmkySd523pUqaKpFhw5atuuht5SkpVpKevLSDpVli2GC0WG+0DxJBBKTAGumtKlT/UZy7C/hm7sbVntUMkulJlatz+rrA8KFsR4lCiQgFZMwD3QmT9aVKkopOxLY0suNqafuFDOgpU22lIglBkFUaVCusd7W5XcPNIWVqKigd1JJ6xqaVKqGtovbbiJKsoLKEDfKnQaft4VQ49jxeJSgAJnUgRm9OQ8K9pUmhxiimQma5WqT4cqVKgslYXbZ3Eg7Vc4lgmSFI+WJNKlTRnJuymUmm1pmlSplIYUiK5pUqksVKlSpAKlSpUAKlSpUAKlSpUAKlSpUAKlSp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4820" name="AutoShape 4" descr="data:image/jpeg;base64,/9j/4AAQSkZJRgABAQAAAQABAAD/2wCEAAkGBxQTEhQUEhQUFRUXGBwaGBgXGBoYGhwdFhgYGBgfHBccHSggHBwlHBcXITEhJiorLi4uHB8zODMsNygtLisBCgoKDg0OGhAQGywmHyQsLCwsLCwsLCwsLCwsLCwsLCwsLCwsLCwsLCwsLCwsLCwsLCwsLCwsLCwsLCwsLCwsLP/AABEIALcBFAMBIgACEQEDEQH/xAAcAAABBQEBAQAAAAAAAAAAAAAGAAMEBQcCAQj/xABIEAABAwIEAwYEBAMGAwUJAAABAgMRAAQFEiExBkFREyJhcYGRBzKhsRQjUsFCYtEzU3KSouGC0vAVF0OTwhYkNESDo7Li8f/EABkBAAMBAQEAAAAAAAAAAAAAAAABAgMEBf/EACoRAAICAgIBAwMDBQAAAAAAAAABAhEDIRIxQRNRYQQiMkKR8BRxobHh/9oADAMBAAIRAxEAPwDLEk1JbdIpxLVOhFd5z2cpuJ5U6l2um0inQ2KBHrbqaeL6B51CfXGidTXTNnk77h8aBEpu2UrvL0HSvHbjOcjY9RTIvFvnINE1ctsNsJknWlYiOxZhoS5qetV77anlQkQmpKCu4VrogVPuH0MIhMUgKh5CWU/vVQ0hdw5lTt9K7CXLtyE7degoxw2zQykISJPM9aGyuv7nGF4SlsZRvzNWyLeNqZzdDTvaGs22QOBk172dcpfpxL1IZ6lvwr1TZ6V0lynkKmk2MYS0OldFsdKkAV2E0rAipbFOdiKk5BTtvbZiEpEkmAPOlyAi29kVqCUglR2AogTgDNukOXi//ppP3P8AT3qzu3G8NtysgKcVAnqTyH8orMcUxZy4cUTqOvIeVRHlk66Kf299hdc8attiGUhpHgAPc0LY9xI+VJLClKJH6jH+9Q2cKK1SoT4/0FX1nhaUjbWtOMIE22C7gxB8d9wISdITv46nanbfhuIlbmn85E+OhowSxS7Kj1PYChThcRv6kneuzZGrss1ypmjmKgfcsjTLlmaIFsU0tiqUwoG1WqhXSARuKuXGKjOMVXIRB/CIVqUg+le0+Wj1NKnYAMl0jlTyHp5VH7anPxEDlFaGhIS6PKuCtSu6j3qM2C6YGgqep9LAgQVUCodbaSyJVqqmENLuFdE1d8EcPDEXVB53s4gpTHzdd+lalafDm3RAJUr1j7VjPNGGmNRb6MldCLZOkTUPDrN25XmIVl8ATW7NcDWYMllCldVd771ZIt2G0kJSmEmCEjaeoFYv6peEP035MkThLxRkZYXtvEfeqofDfEX3IWlDaOqlT9AK3hK/0oJgwdI9ddxTZuFTGWFdD/EP5VdfA1n/AFMvCKWNIBMH+GgaQE9p5kDU+9EFnwKwn5syvM/0oiYlYmSkHkRCgadTbaEFSj/14VlLLN+SlBAxinBDKkyz3Fj1B8xQLilg6wrK4gp6HcHyNa7b4eEj5lEzMk6+VNYwWMkXBbCT+sge1VDNJOuxSxp/Bjgd6inEPjpRbjHBUDtLY50b5Zk+h50NOWmXQiCNwRBrqjOMujFxa7OEOU4iufw9edgrrVCH81OoVUFLS6kIYV61LAlwaI+CreXVKI+ROnmrT7TQy22qingl2FuA8wPpP9ayyfiy4fkik+JX5zgaMwBr6nX6CPWh20sEgJTvy11Pr/WjbjbDyHA4BIUI9RP7VUWttzOv7a1WOdQVCkvuFb2uUbVIS3Xaq6SKlsDjJXBFOGuDSA4IrhVOxXCqoQ0RTajpEU+abNMCKtNMLb8Kmmm1Jp2BALVe1KKaVOwMscQlIknXpTLLBWddBStUA95dJ28nuoHlXSUOXN0EDKinsKs8xzO7V7h+Gj5nPaliF8B3Ub7UC+EXC8TDJT2RhSdQRyitd+H3GybxAQ7CXgPRXiPHwrEMIsiPzHPY1a4VfJQFKb7qkEkEaRGorLLiU1QRfF6PoVNgiZ1PezCVEwTvHQeG1PJSgSRlE7nShPgjjNF1LKzDyN/5hpqPcVNxTglh9wrUVpn5kpVAJ6+Fee406kb3atBAbhA3Un3FcLeB+RSCeWoNB+NJwnC0pVcJSFKnICkuLVETA16jUwNaGr3412rYi1s3FdCsoaH0zH6U/TcvxHb8moC3dOvaR4DUDw8akssRPeUZ61gWIfGu/XPZN27I/wAKnFe6jH+mhm/48xJ757x8A8mz2Q/+2BWi+nk+wtH09ep01dDY66A+5qna4fs1kqJ7ZXNRWXP3NfLi7la1ha1rcUDMrUVH3JNbl8M+K0LayKGVQOoPPx8R405YZQjaZLavYeWeIWrSuxQoNqGuUhSR6EiPavcXwBq4hRMKHNPMePWngUL10PjTK1hHywPKsL3obqtg27wuEHvKNMOYMkbT50R9rJOYk+tRVvA6Qd4itFORm4opE4QkHUmKkW1i3m6iiFnBwr5u74bmpSMHaHI+9J5BrGC+LWSUJC0DbenuHlarI5AfUmiN3DEEZdY96hYZgXYlcKlKhppB0M0uacaY+DTJWZDyChf/AF5UNX+GKZOuqeSv+tjVpiTvZgkaRUbC+KGnBkc0nTXY0RurQSp6ZRpMmnFGiC5wNCu8yoCeU6ehqlurNbZ76SPHl71opJkOLRGUa4NJSqaW8KuiRyuSaYXdJG5HvUZWJNjdafcVXFiJpNeEiq1WMs/3ifcV5/2s1yWn3FPiwJyjXBqML1B2UPcV12njToDpR8aVNmlQBjy3iowKsrC3CBmMT9qj2oDY13pq4vCswNK6S3vRJu8QJ7qedTcLw8J/Mc35A0zZWQQMytTyFM32IGgXwidimIDQnYchT1jbIczKbOh+9DltbreXA18eQFELqm7RtIzErJ1A+5pWDVaOsKu1W96w9JACkhXKUq7ivSCTW84dxMEZ0XBgIBOfUkgeAEk+W9fOGLXoWBHQj66Vq4ve2tmXhu4ykmP1AQr/AFA1jmgpUCbWy5+JmHpxK2ShBCHW1Z28w1JykFCiPlBB8dQnpFVPBPw5tVWqTdtlbqxKgSRk8BB3HWuLLiBns0r7RMKGknWekbzRFhmIpCUrQrQ/MCRoTzB6bVg+UY0iudvYKv8AwaR+IOV4ptyJAIlYP6Z2jxpy0+ESGbpCi4XbaDmSRC5HyiRoUn0o7TcTrP1qQxfdohKgRChIPXxqPWye5WinxP4d4e+EFLKGlJIIU2MsgGSFR8wO2tXN3gzLiEoKQjIO4pEAp/wn9tq6dd7NJKtuQ6k04woqSCUlJPLmPOOdZuUvcegZt7hxh3sXVJIPyLBjN5jkfDarpIUvRJ1PPcDzqeGUA5ilM9SNaSL5B0H2olK9pCUaIZsVB1vvEgoUDy7wIO3lNWNnZJSc25rkPAxJgg6exql4x4oTZW5X8ziu62nqoj7DeklKTSRWlsncR8WW9mB2qu8flQnVR9OniaGTxZiD+tvaZEHYuHU/YfU01wpgyEH8VerSu7chUL17MHVICeRj2ombuQtQCO8fDWtajHxf+ibbBt/EsZQM3YtrA3CdT9FE/Solr8WQg5bphaDsSk5vPQwa0q2tjHe08KzH4scLSrt0J0V88fq/V/WqxuE3UkDTirs4vuMW7vOlknL1Ij6VTPqOQedCWBoLTix4gUXPJ7iT1/qa6lBR0jCTtnNrxG9bnuuTrtyopw34kIPdfT+4rPrxnvGqh9PnQ8MJeBqTRtodsbofluBCjzSR9jQtjnAd+qVW1026nkk9w++o+1Zip8gyCQeoqZacW3TPyOq9TNSsMo/i/wBy7vtEq84NxUKhVu8fEEKHuFVItfhpiK9VISj/ABuD7CasbD4uXSIzpSse1Wp+M6dM1vPXWPaiUsq8IeitY+EFyfmuGk+QUr+lS0fB1fO7Ho2f+aiew+KVg4BmUps8wQdKtmONLBfy3CPUxWLyZl4/wOogQn4QqH/ziv8Ay/8A9qeR8MX0/LfH1Qf+aj5rHrVWz7f+YU8jEWTs62f+IVHrZf4gqIDN8DXQEfi0nxKD/WvaOvxbf94j3FeUvWyfxBxifK61lRgVNZZ7PU/NXaW0tayCr7U1Oc90KX5aD3r0CbG7m8JO9c2Nmt9cICldSATHnFTmmUpMuLabjkgdqv6yAfUVNaxVgaZHnzy7VcJ/8sSPrSY7roscPwlxvRCUpHVa0JJ8YKpqyRwO4+FFRbk7EZ1R6pQRVfa8UuoEMIZZH8iB/wCoqqS3xPcrmX3J8AE//iBSfN9EfI7a/Cp7Zx9HhlbdUZ9Uii/CMD/DWqLdanHFNqUQpLDmyjmiNdiTWXX/ABPfIcg3T8b6OKTofWj3ga8dftS4p59aw5BKnnTII0GXNlBBBG2uhrKalW2W+jzAcJbs3y+4i4WkJUEgWrukqmZgzppVljPHFsWy2lbjClmFKWypKkpPzZQoDvRp61a4Fcp/CoVdOpDhKplRB0VA0Gu0UHcacQtpJFtcdooQFNOMJU2Qd4dIS4Pc+lQlzltCDfCOKrFSQ2l1QKUAkvJU2tQ2zSoDMJ6VbPNo+dSw2n9SiEiPMmsJtMQVdQgpS1kIUEtCEaqCScqiSSSU8+fSqPiKfxDmbXXSTMA6wJ2A6U39Ovcd7o+hV8WYeFBJvLcqGghWf0GWQPeuMU40trdBWpS1DlAAk9BJJ+lYZY4EoKSHUFZIP5SV5FmRKY67g6H+teYxhJbWWlqcbUgkBDwIEHUZVbZT1MftQvp4hZpJ+Iq3z3ENoHLMSs/cD6VOtsSdXu4fSE/RMVijzbrR70joRqD5EU/b448jZZrT0oeBNNm82jqW++dY3PPXT96C8Rvfx2LsoVPZIWhIHLUjMfWIoNRxrcBJSYIIgzvU3Cb7Jdh5J0zJWKIYqt+RO0XXD3CN/i1y7cvOOMMKcVK5IJAMZWkTsAAnMdBHOtvwDAWLNsNsIgc1ElS1HqpR1JrrAsSQ+0laI21A5VYVxZJuWjoil2e1y42FCFAEHkdRXVKsxmR/EPhkIdQ4w0EoOisg0B5GPaq9bH5DM7lP71qnElrnaXG5SftpQJjo7rao1JB08RP3rqxZG0kzmyRpgje25AkyeQ0kRVE8ii/EXgoGQAQZH7j1qnv7SRmQZT05iuqMiAXfRUJ9NWtwiq64TWhaIKhTahT6xTShUstDZryujXJpDFNdB1Q2J965rykA526v1K9zSpulQFE1ppM6CT1O3tzru5e/hBPpoPYfvXjaioawAPDka8KgTz8qskjFHOpOHskmY0/r4VJ7IGAR6afepKlJCYEhQiI29aKE2OJt0iAACamWiKrW3TPOpVs+Qd6ZDI+O2JV3k6kbjqK74R4hetu0Q2YCoWAeS092YO+ijoeg6VfN3CVDoeU7+1UuI2CM4WHAFTCu6qIMidBuNDUNJ9jUtUy1wh8ltSlnMouKJJO+dKTPuDQ5xC8O2V0IB+lWGDtkJeRm1SUqHiNU6HpqKp8cHfB8I9j/AL0+hxX3DNldlCwpG4285BH1Aqxu7YrUlxakyVJBBkE/LJgj7xVRbsZp7yRHX9tKu1sKKAHHBAACYJUUhMgATEDU/wDQoRT7HOKHwQykqJISSTInUIAJH6oTr/hFRbfECSkOrzpACZOqkp6CdwN4PvTbjbCfmKlnxV+wE/WnG8YS2Pyk5esDU9ZJMxtR0IlqaCdWCFI5tq/s1eKZ1QSOW/nTCbZlclCIWN21E+uWDBHl7UV/Dv8ADX/aWz8N3BOZoiAFpA7wTP8A4qe8Y2UNwcshjFOF127im1kEk/krSSATqQY3CSAoEciCOUmVJXQNNFbhPw5vXrhltbKm2XVSXklK2wjckOJJE5RpO5IrRPiLwCG0ofsmwEtpCVtpGuVIACh10Gvv1qP8NOI3GCWnp7IqAUD/AOEpRgKA/SToR1/1bFFc2TJOEzRJSRhPCPEqrdYE6dP2rZsJxVD6ApB8x0oV4r4AbeJct4Q4dSnZJPh+k/SgFty8sHdlII5EaEfYjy0olGObceyE3Ds3gGlQFgXxGaWAm4HZq67pP7iipGP25Eh5B9f2rmljlF7Rqpplg+iQaAuKEALaA5rTEdKsse4oZiErM+BiaDnMUDq+6flIPXY1pihK7M8kk9HeOWyM2o1jlt7UNXdstAJHynmNv9qMcRhYSscxB8xVcwiDHI10QlSMWA1xbbE1U3Sa0m/w1laYKVNq6pMpJ8Unb60K3+BqElMKHhW8ZpjWgScRUdSat7m1KdwRUBxurLTIZTXMU8pNcEVLRSY3XldxXlIo5pV1FKkBb5gO6kCOp6+XWuWWo2+1eJI8vCnWyTsRFaGQ4Ep8frXQbSf4dfP9ppAgaHXyNSlLhIyIWok8klUzpAAHkPagQwi19PcfepDeHgjST5GrTBcMurleVKEtkCVIV3XEgmEnIrXUg8uVEdlwsnMlly7h1QzlgBeeIkZhlGTxJHMdazlkivIUwKOHLTqM6R4/1rxGFrVEHMeWtbLhmF2NotvtAMypCVOgq72/zRlBI2kTpoTQP8Yr9t122FpBdVKZbgZkLAjvdJAg+Z5VnHPydJD4/IM2uGLbzlekoUBrzBCyCP8AhJ9D1q/w34YP3zSXS6hhJ1RmSVqUDzKZGUHkZM9KHuEMOvHbhKgFlpC8r7isgCUqUkvhRc+aBMxJ0kHQV9Bv3aW9ZAAH0H+1RmytaRUY07Z8x8S8PuWL5ZfkqAkKSISoHmMwnwII38IJqnFJ5BXqR/SvprFcKtcQbSLtoOQcySMzZBIjRQVm2gEaAxtVZa/DTC1KITakxoSXXiASJ/vImCD6ikvqFW0XR866dPrSkdPrW73PwaaSSWHRzhLieu3eHTyqku/h1dND+xS5HNEK/wBPzfStY5YPyS7XgyplZbUlxJUkpIUCkwoEGZSeordeI8PeCEdotJeSAtLiRAURELA2BOgUkaE5VAAaDOL3AIJS4yUHoUlB9tK1jBEKusMZCj+dbwmevZEDf+duPU1OV1TJvkjOrrE0IuGblJADgKXEHUkSMwUOY7x1jUprUML4oUlrOhJfYRGYp+dKVDMk5ZMpAkde7WLYqlClpQT8pOY7QkEx6ma0j4RNFt5xP8LjKTEmAW1ZDp4nMfWjNFcbFB7D/DuIGLlMsuJJ5gmCPMcqduLELELSFJPJQCh7HSh/iLglDhLtv+U7vpoD/Sh+04kubZfZv5gRoZ++tcqxqW4M0cmvyQR3/A9q7qEqbPVJkex/YiqS4+Gyh/ZOg+eZJ/8AVRZhuPF1Et5Fqj5SrIfeCPtVReccdirLdW67T+dyS1vA/OSCj03pxlkXQNQYJ3fAl0nZCl+IUk/vNQE8OXTSswt35HRBIPnAo1b4tdU7+U7bute0/wDGlRA9jRE1jAWnUBB/xAj0Oh9wK0eaaW0SoRfTAp+1LaW1EKSlwAwoQpKo1CgdiDPpXDloSJAouxBlLiSlQ8qFQpTDmRzbkrkR/WpjOyZKmcdhmT41W3Vn4UUATqNQaZebQeRFUpioBbyz9qo7rC0/prQ7m1QeZ9qp72zHIzW8chPRn7+FDkSKguYcRsQaM7izPID3qrfs1/pFbJ2NSYMLs1eFNqtldKvXrVzoPpUR+zWNVFI9RRRakVXYnpSqQpr+YUqKHZaKw4pyzllYlOZSUyPU/erTh/hl556H0qQyB/CUnMSYEEBQ6n0FVfHrBRdq0gKAKdOUAftVbaXzjf8AZPKGkkact4kmahttaFWg+xHB7bDloU8h1bZzw7MyYlCSgDurMbnSlg79zdXKXLfKxbtKBT2yChC1EQUwiA5Gpif4p1kVDssZZeWUXNyt5sxKXUpSgBOoleYcp1g8hpOl7x/jzQS2bR1sqWEmULkqCRp3BokAAx11rPd0+w6J2IYE+6ta1Yk6y2Sk9nboLYGQZUwrPsB4Rz3rnB8OtLEqc/E3KypICi4tJ0TJAkJBiSdJiha444ASnuyojWeu1CWMY84+TmMJ/SNBp4UljfTYK2FfGnGDbrammHHld9K0KVByKQoHurEGNNBrBoKLrji0qB78gAA6zoJ30kn79KteDsHS8+hT5SLZGZbxKtcjY1GUHN3lEJ08elP2OFov8QcRYIyoJK20HZKUxqdSUpzaxrEgRyq1UdFJBB8N8JS9fuNXraHE9nmShWrchSBmTBynL3kkidSeZ12W6wjuJTbJaTEDKQQjKkgZQE6p0kA6gdDWIWfCOLMPl5louLGhUh1tyJJOVXf3kfaiThnj91l0MXTTpfypQhpIJKyolSlETEnumdoJMxWGWDk7ix9dmrKsFAd0JBjrp9RXGDNutpUl1IBznKQoHMCAqd9DOYR4VGcxO5QEqXbKymJyKStSQQdSkbwYHdneayL4icZvKvfy1mLdUJaGbs1ylKpWkKGZQkggjy2k4QxuWh2kbwFnoaauH1JBOUnShLgbjlu5tW1OHK7ssa6qG5H8p3A1jblRSnEUK2WmT4ifY1Di4umiuSfkwVXF9y7dKZcKVpK9JAMRqTO+1XuF8SmxdccVJYeQQUDUIcSCUKT/ACq1B8Y6058RMVtXsQbaWAksAqLoyhZIBAbHdJWrNBAPOIjU1RYXZJu8rK32m21uFUqJSTCSZQVQIOh6E613rjKO1Rg9PRT4Pau/2ykpICpUFAkKME6iRpy0Nap8O1kuvOZYSlHdjoSNPKQd6GkYW8hpJW2UIObLMHMAYnTSSKOeEkC3YaKxlL6iMp3jWP296nNO4hH8ggbxxuYMiucTtLe6TlcynodlDyNVWLYQtJzNjMnw3HpTKVnJJB2rkS8pmjk+mUuIcMv2pzsEuIGum/qKn4Rxn/A+mRsZ39etMG4UPlWR5Eiqe8QlR7+/6q3S5fkZ3XQTXfA+F3oKm2w0o7qt1dkqTzKB3SfNJoHxbgC9tifwV6XEzoh0lKvfVKj6JqTbKW2sFtyR4GDVm5iDpQXFKAA5EiSdNhvzppTj09fI3NPwZ49jeKWejvatjxEo99Ue1dr+Ijq05bhpKx+pHdV7bE+UUW3HEcAggGg3FlMOEns0oP8AKAB/l2+lbxV9onki0wfj5KTlKjl6kbeY/cUYW3EaHACClQ8DWLXdujWPSNPpz+lR7e6W0ZQop8v6USxplcfY3J3Ek9Krrm6R0rNbfip0fNBqanigHcUljSJcWEl3cI6VTXl6OX3qvexkGq56+BrVKhKLJF1eE1WuuE71y5cUwpyizRI6NKmiaVKyqNX4wFpcNhtTzSXkDu94BQPQz9qyt1kpkGJBiP36RR5xN8PFJJXaqCwdS2o97xyqPzeuvjVDhuCo7Nbl3+IaQlQQnKgKUpZBkZSRGUCZPL0rOLVaJjogWeA3LrZdZaW4gb9nClDzQk5unKm8PwxbiyNU5T3oSSsb7IGpPdP+1SnrgW6z+CuVLTHzZFNq10gpVIJE/N1Old4FirjfaEqdyuDI4pOYkg5lESP4iT1G5qtjZwxgN08820W1hxwd0KEaCZJjYDWSa8xfAV2q8j6kFY3Qhcq1MDYEDn7eRpnErtwOmR2ZCcmQKOiRsgkHYaCNNtpqE2hS1QlJWSSYAKiTudtTtQBpFpgXaltsJFqRk7q0PpddDUFMpDhagEgZiZKuQ5v3909YKcfW66l0iC3+XlKCBmHZnMCtKy3JnVI9QKcDuKF0SlYZcQlSkQGkAnbKc8JjUbmY21iGsPxty1uVOuMtuuAz+Z3sskEkQopkhQHONII5xxfQizwbFm2lBZSoLXHautuONdmYBjIyQVJnqCkCYr3A+IAxcFSHlFBfQnXQBtI7ysmxJkCYGg8SKpcV7IhQYSchUIGmklRAKhvvGuu3jUduxX3S4k5CiREITqrIMy4Gyt9zV8UB9LcM8UMXbWZpYMEpIOhBBjUfX1p3E+HrW5Tkft2FpjukoTImZjSU8tQa+Yz2rCoStTZzSFNqVBgbggCTlI8I36UZcI/ES9aLYeUlxnNBU585AGoCioZiOsHfxFcsvp2ncWWpe4eYj8JGhKrG5et1ckrJdb8tSFAepoTxXCsYtB+Zbi4bH8bBz/6Pn/01oWC8e2z+iHBPQ709jPF2VpXYZM40GckeydzSjPKnTX7ifB7Z8/YS+V3alQEKUSAVqCUtlyUKKgegWeYgwToDVbiLOR1TYMhBKRBBBhRjUEg+58zR3erXd3BLyjmBlRCRroNY21gVCxDCrZ65aaK1NZoDjgTOUBOUQnbkB4eldhCkiLgXETls5bqac7QFJQpDhUptsrMK7hOmkGR9avPiZxeoXNs3bL/+FTKiDKStYSYkbwkD1J6VB4k4ORZtuPM3Db6AQEkHvAAd4lMROYpAg0D3I1jmBqepOp+9TUZfcNH0xwFxm1fsiCA6kAOIO4PUdQaJnbVKtx6ivkbC8Sdt3EusrKFp2I+x6it44E+J7V0EtvkNPba/KryNcmXA1uJon7hdf4AlY8eo0P8AvQfjHDDqNUgqHhofbnWjocB2NdzWUckog8aZiTQKFd6YnX/rrV1c2pIkCQRpWj3eFsufO2gnrGvvTH/s+yBlCSBygnTyrZ50zP0mYpi1mRMA0LXdu5r3T7Vs3E3C60SptUp8RMeZrPMRUpBIUnWurHkUlozacWBLwI3qIuie5Wk7pqpftRyrWi4sqSK8qS6wRUdQqWi0xTSmvKVIYqVKlQAqVKlQBqnD3GgXCXInrRLiNm3dNZSQJ2MA/Qgg+tYjZWLiyrJHdBVJOUadJoy4Hub5KVvoR2luxJelSNAElZ0UQToOVZygu1oycTjFPhtcNtuPBaFNoBVsEE9YBMCB4+lB34pWXs0EhGfOE880ZQdOcUR8RcRXmJrKUoWW06hpsEgAc1RufOqNq/7NSVobShxEQqJgg6KynQK03+lVG62WN2eTvZwsq3BTyPPMDy6xrqaIrC2HZLcK7VeZJQUKBC0iITlOgSQMuiYO00NIfX2naRmWVFRJEySSSSCIOpopsMN7dhBTbspMnOuVpUY5QDEGREeMAb1YpEXH193KkhxZyqdUlOs5QUgLkglA0MAD6xUYgXHFdotITnBy5U5EdzQ5QQBpHKTJ6mpNlaJ7YJeLraJ3T3oA1AykzqfHnRZYYKytpJduCQoy4g6nRU6KkwTAmKT0K6Ay1UEpVKQVCCCoa6Ze6kkfNJGkRE+FEPEly8qxtpdbyJ/LytmI0nKs6TBBG2/jMLE27RLiVQClIADaO6khO2cjVRncnXbpUbGeIy+srWlKieoH2oqxWUdlZrdUhtKSozEyYjT2iijFOBfwv5ly832ZKQAiS5GhUQn3Ak+Oh2qbS4fc0bEeOwHrVuxYoSCq5dzLiYB5edNoHJlmjEGpDGB2rq3dO0dWnbzJMDzMUV8N8Bot4u8SdL7+6Wge4knlG61fTwO9QcF4xQhotWTIH+EAkqO3hmMHeqZfHF6Srs2kNwYU4+rvA6+iflO1YOM3pf8ARpoJ8RwEr7V9xabVEEwIKsoHMcqzy5xlD10ytvuZW0tqmADlnXzM0sax64fX2Bc7YrhMNmdVbjbUAg0PtYaSSFHQTPknf7VrCLXYqQR8QXCYlrQmUrA2USqQJ2M76bAUK4i3BSNzGvmSf/7RZZWKn++4FJ/LP4ZtIElWySoaQmAST4UJ4po6obwY9Rv9ZqvgIdkOvQY1GhFI15SNQ94Q+J1xawh6Xmh1+YeR51svDfG9rdpHZuDN+lWivavl2u2nCkykkEcwYNZTwxkLa6PsRKgdjSmvnHh34n3dsAlZDyByV83+atQ4d+Klo/AWrsldF7eitq5Z4Jx+SuXuHyyCIIkUJcR8HoeBKBr05+lElvetuCUKBB5gzT5bO41rOMnF6G0pGEYtwstsn9xVC/hCvCvoq8s0OCFpB+/vQpi3BKVSWlQehrrh9Sv1GLg10YhcYaoVVPskbitTxThh9uczZUOqdftQtf2aTIUmPpXTGSl0TyaAsivKuLvCv0mq1xhSeVDRopJjNKvTXlIoVKlSoAN7DCLJ60B/Edk8nVWY6HTaPPnQ84640lbbbpyLkKCVEBU6GRz0rnC8LcfMMico7xOgFWH/AGU+2fzLcrA5j/amjPoqLW+dans1KRmEHKYkGmwD0J96kvWjpOjC0+SVGurVi5QoKQ07IIOiTy9KCjT+C8MTZWbl1d2rb4WEKQkDO4ATEZVJgHUHQ1ffCjDHB+IuXGEtodWVNoUDnQMyiAARAEED0FZ5ccU4s8kIU2op30bg6ba0U8MY/ixZcQbdZIEJVAG+m5O4rnnGTT62JPYE8TWF09dPOrYLSXHFKCSQAkE6c6mWHCDhaC3bplpHnJ/ao3E1jcpX/wC9rU2VapzGRrOmh3qguUuoSpLqY23MxI6T610LrTJ7Lm9wu0RJ/EKdIPKAK5s22cwhGm0nXx/aqG0ZcUFuJjI1ClSQNzAA6nwo2ssPzdmu6dZb7REpCAjMo/w6QQPbrTuhNUVVui4uELNu13EfMvYc9upgbCqzDkLdUlRSpcqCUTGUkakEcxHiBvRBgtjlcXboukKzgaNrOQKzZSHCRJAB/h1q2wrDW27q4C1tkhP5SpUllKgO8Mp1PnrzqeQENmzQpoC47FhtnN+Q05C3DKVZlKnXUkaVQcRYMSsONpaaZUBlAckDfqSoqyxMCNavFYs0pLgcYDj3cQHVlIRDZB7ggAAkTO5B1oexK+KnVHurcJJIGqU6/KPKiKfkE2EeDYmbO1KUNoZBMOXCZLjvggq205DbWqXD21PuqygoQRoDuE+JHXmOdRy68+UF1ZWECEzGRIHJI0BPjVoxLahGiQJ0Mz1JNUo0DNK4fLVpZ3V06QVBGULVvASYCR08B4VggOZRO0yrX3q94n4jXcQ2kkMpgATvGp08SJ9BVBsD1On9azjFptsuPRwDTi2uY2pqprKZq0U3RCpVIdtyNhUegLFSpUqQyww3Gn2DLLq0eAOnttRphHxcu24DqUujr8p+mlZ3SqXGL7QqN3wr4xWy4DqVtnxEj3FFmH8aWb3yPNnwkA+xr5cpVk/p4Poez66Rctq2UPQ1Gu8JYd+dCFeYH3r5ZtsSeb/s3XE+SiPpNXFpxxft7XCj/iAP7VH9M10wv3Nuvvh3aL+VJR/hUfsZqgvPhIk/2b6h/iAP2ige3+Kt8nfs1eaY/ep7PxhuR8zSD5Eimo5l5JpexNu/g/cfwutHzBH9arXvhHejbsj/AMR/5ano+MrnNj2X/tTo+Mp/uFf5hVXm+AKP/umv/wBLf+f/AGr2rv8A75D/AHCv8wpU+WX2QGaW+JuNiGzlHhTwx+4/vFV7SrYdIea4nuB/HNSG+MbgHce1e0qYuKHUcbP9R7URWXxSdbYywCsbaR70qVS4xfaFxQFcQY87du9o6dRsBsKhLvVKBCjmkySd523pUqaKpFhw5atuuht5SkpVpKevLSDpVli2GC0WG+0DxJBBKTAGumtKlT/UZy7C/hm7sbVntUMkulJlatz+rrA8KFsR4lCiQgFZMwD3QmT9aVKkopOxLY0suNqafuFDOgpU22lIglBkFUaVCusd7W5XcPNIWVqKigd1JJ6xqaVKqGtovbbiJKsoLKEDfKnQaft4VQ49jxeJSgAJnUgRm9OQ8K9pUmhxiimQma5WqT4cqVKgslYXbZ3Eg7Vc4lgmSFI+WJNKlTRnJuymUmm1pmlSplIYUiK5pUqksVKlSpAKlSpUAKlSpUAKlSpUAKlSpUAKlSp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pirusday.gr/uploads/1/4/5/8/14588886/8047022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0"/>
            <a:ext cx="8229600" cy="6858000"/>
          </a:xfrm>
        </p:spPr>
        <p:txBody>
          <a:bodyPr>
            <a:normAutofit fontScale="92500" lnSpcReduction="10000"/>
          </a:bodyPr>
          <a:lstStyle/>
          <a:p>
            <a:r>
              <a:rPr lang="el-GR" b="1" dirty="0" smtClean="0"/>
              <a:t>Από τις καθημερινές απλές απολαύσεις ενός ανθρώπου είναι ο πρωινός καφές, που συνοδεύεται από ένα τσιγάρο. Είναι μία συνήθεια που εμπεριέχει στοιχεία εθισμού. </a:t>
            </a:r>
          </a:p>
          <a:p>
            <a:r>
              <a:rPr lang="el-GR" b="1" dirty="0" smtClean="0"/>
              <a:t>Και οι δύο βασικές ουσίες που περιέχονται τόσο στον καφέ όσο και στο τσιγάρο, δηλαδή η καφεΐνη και η νικοτίνη ανήκουν στις ουσίες που προκαλούν εξάρτηση. Μία εξάρτηση που όσον αφορά τουλάχιστον τη νικοτίνη είναι αναμφισβήτητα επιβλαβής για τον οργανισμό.</a:t>
            </a:r>
          </a:p>
          <a:p>
            <a:r>
              <a:rPr lang="el-GR" b="1" dirty="0" smtClean="0"/>
              <a:t>Κατά συνέπεια, δεν υπάρχουν περιθώρια να παίζει κάποιος με τη φωτιά, δηλαδή το τσιγάρο.</a:t>
            </a:r>
          </a:p>
          <a:p>
            <a:r>
              <a:rPr lang="el-GR" b="1" dirty="0" smtClean="0"/>
              <a:t>Έτσι και ο καφές μαζί με ένα τσιγάρο αποτελεί ένα απολαυστικό αλλά και επικίνδυνο ταυτόχρονα παιχνίδι</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administrator\Επιφάνεια εργασίας\ΠΑΜΕ ΓΙΑ ΚΑΦΕ\ΕΙΚΟΝΕΣ ΓΙΑ ΚΑΦΕ\φφδση.jpg"/>
          <p:cNvPicPr>
            <a:picLocks noChangeAspect="1" noChangeArrowheads="1"/>
          </p:cNvPicPr>
          <p:nvPr/>
        </p:nvPicPr>
        <p:blipFill>
          <a:blip r:embed="rId2" cstate="print"/>
          <a:srcRect/>
          <a:stretch>
            <a:fillRect/>
          </a:stretch>
        </p:blipFill>
        <p:spPr bwMode="auto">
          <a:xfrm>
            <a:off x="0" y="-21680"/>
            <a:ext cx="9144000" cy="6879680"/>
          </a:xfrm>
          <a:prstGeom prst="rect">
            <a:avLst/>
          </a:prstGeom>
          <a:noFill/>
        </p:spPr>
      </p:pic>
      <p:sp>
        <p:nvSpPr>
          <p:cNvPr id="2" name="1 - Τίτλος"/>
          <p:cNvSpPr>
            <a:spLocks noGrp="1"/>
          </p:cNvSpPr>
          <p:nvPr>
            <p:ph type="title"/>
          </p:nvPr>
        </p:nvSpPr>
        <p:spPr>
          <a:xfrm>
            <a:off x="642910" y="2357430"/>
            <a:ext cx="8229600" cy="1131910"/>
          </a:xfrm>
        </p:spPr>
        <p:txBody>
          <a:bodyPr>
            <a:noAutofit/>
          </a:bodyPr>
          <a:lstStyle/>
          <a:p>
            <a:r>
              <a:rPr lang="el-GR" sz="8800" b="1" dirty="0" smtClean="0"/>
              <a:t>ΚΑΦΕΣ</a:t>
            </a:r>
            <a:br>
              <a:rPr lang="el-GR" sz="8800" b="1" dirty="0" smtClean="0"/>
            </a:br>
            <a:r>
              <a:rPr lang="el-GR" sz="8800" b="1" dirty="0" smtClean="0"/>
              <a:t> ΚΑΙ ΓΑΛΑ</a:t>
            </a:r>
            <a:endParaRPr lang="el-GR" sz="8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istrator\Επιφάνεια εργασίας\ΠΑΜΕ ΓΙΑ ΚΑΦΕ\ΕΙΚΟΝΕΣ ΓΙΑ ΚΑΦΕ\ρεγ.jpg"/>
          <p:cNvPicPr>
            <a:picLocks noChangeAspect="1" noChangeArrowheads="1"/>
          </p:cNvPicPr>
          <p:nvPr/>
        </p:nvPicPr>
        <p:blipFill>
          <a:blip r:embed="rId2" cstate="print"/>
          <a:srcRect/>
          <a:stretch>
            <a:fillRect/>
          </a:stretch>
        </p:blipFill>
        <p:spPr bwMode="auto">
          <a:xfrm>
            <a:off x="0" y="-23837"/>
            <a:ext cx="9144000" cy="6905674"/>
          </a:xfrm>
          <a:prstGeom prst="rect">
            <a:avLst/>
          </a:prstGeom>
          <a:noFill/>
        </p:spPr>
      </p:pic>
      <p:sp>
        <p:nvSpPr>
          <p:cNvPr id="3" name="2 - Θέση περιεχομένου"/>
          <p:cNvSpPr>
            <a:spLocks noGrp="1"/>
          </p:cNvSpPr>
          <p:nvPr>
            <p:ph idx="1"/>
          </p:nvPr>
        </p:nvSpPr>
        <p:spPr>
          <a:xfrm>
            <a:off x="0" y="214290"/>
            <a:ext cx="9144000" cy="6643710"/>
          </a:xfrm>
        </p:spPr>
        <p:txBody>
          <a:bodyPr>
            <a:normAutofit fontScale="92500" lnSpcReduction="20000"/>
          </a:bodyPr>
          <a:lstStyle/>
          <a:p>
            <a:r>
              <a:rPr lang="el-GR" b="1" dirty="0" smtClean="0">
                <a:solidFill>
                  <a:srgbClr val="C00000"/>
                </a:solidFill>
              </a:rPr>
              <a:t>Συνήθως βάζουμε γάλα στον καφέ επειδή θέλουμε να “σπάσουμε” λίγο τη μυρωδιά του και την ένταση του. Νομίζουμε ότι έτσι γίνεται ελαφρύτερος και πιο γευστικός. Αυτή η πράξη μας όμως δημιουργεί αλυσιδωτές αντιδράσεις μέσα στον οργανισμό μας. </a:t>
            </a:r>
          </a:p>
          <a:p>
            <a:r>
              <a:rPr lang="el-GR" b="1" dirty="0" smtClean="0">
                <a:solidFill>
                  <a:srgbClr val="C00000"/>
                </a:solidFill>
              </a:rPr>
              <a:t>Έρευνες έδειξαν πως όταν το γάλα αναμιχθεί με υψηλές ποσότητες καφεΐνης (οι οποίες βρίσκονται στον καφέ φυσικά, ή και στο τσάι), τότε αυξάνεται η απέκκριση ασβεστίου από τα ούρα ενώ μεγάλη ποσότητα από το ιχνοστοιχείο αυτό κατακάθεται στα έντερα. </a:t>
            </a:r>
          </a:p>
          <a:p>
            <a:r>
              <a:rPr lang="el-GR" b="1" dirty="0" smtClean="0">
                <a:solidFill>
                  <a:srgbClr val="C00000"/>
                </a:solidFill>
              </a:rPr>
              <a:t>Η ουσία καζεΐνη που έχει το γάλα, όταν έρθει σε επαφή με την καφεΐνη, τότε πήζει και δημιουργεί μια μάζα που προκαλεί φούσκωμα, συχνά πόνο στο στομάχι ή την κοιλιά και ακόμη συχνότερα κοιλιακές διαταραχές.</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istrator\Επιφάνεια εργασίας\ΠΑΜΕ ΓΙΑ ΚΑΦΕ\ΕΙΚΟΝΕΣ ΓΙΑ ΚΑΦΕ\ητρ.jpg"/>
          <p:cNvPicPr>
            <a:picLocks noChangeAspect="1" noChangeArrowheads="1"/>
          </p:cNvPicPr>
          <p:nvPr/>
        </p:nvPicPr>
        <p:blipFill>
          <a:blip r:embed="rId2" cstate="print"/>
          <a:srcRect/>
          <a:stretch>
            <a:fillRect/>
          </a:stretch>
        </p:blipFill>
        <p:spPr bwMode="auto">
          <a:xfrm>
            <a:off x="0" y="34712"/>
            <a:ext cx="9144000" cy="6823288"/>
          </a:xfrm>
          <a:prstGeom prst="rect">
            <a:avLst/>
          </a:prstGeom>
          <a:noFill/>
        </p:spPr>
      </p:pic>
      <p:sp>
        <p:nvSpPr>
          <p:cNvPr id="2" name="1 - Τίτλος"/>
          <p:cNvSpPr>
            <a:spLocks noGrp="1"/>
          </p:cNvSpPr>
          <p:nvPr>
            <p:ph type="title"/>
          </p:nvPr>
        </p:nvSpPr>
        <p:spPr>
          <a:xfrm>
            <a:off x="0" y="4357694"/>
            <a:ext cx="8229600" cy="1143000"/>
          </a:xfrm>
        </p:spPr>
        <p:txBody>
          <a:bodyPr>
            <a:noAutofit/>
          </a:bodyPr>
          <a:lstStyle/>
          <a:p>
            <a:r>
              <a:rPr lang="en-US" sz="9600" b="1" dirty="0" smtClean="0">
                <a:solidFill>
                  <a:schemeClr val="bg1">
                    <a:lumMod val="95000"/>
                  </a:schemeClr>
                </a:solidFill>
              </a:rPr>
              <a:t>DECAFEINE</a:t>
            </a:r>
            <a:endParaRPr lang="el-GR" sz="96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dministrator\Επιφάνεια εργασίας\ΠΑΜΕ ΓΙΑ ΚΑΦΕ\ΕΙΚΟΝΕΣ ΓΙΑ ΚΑΦΕ\χφφξγ.jpg"/>
          <p:cNvPicPr>
            <a:picLocks noChangeAspect="1" noChangeArrowheads="1"/>
          </p:cNvPicPr>
          <p:nvPr/>
        </p:nvPicPr>
        <p:blipFill>
          <a:blip r:embed="rId2" cstate="print"/>
          <a:srcRect/>
          <a:stretch>
            <a:fillRect/>
          </a:stretch>
        </p:blipFill>
        <p:spPr bwMode="auto">
          <a:xfrm>
            <a:off x="0" y="-23837"/>
            <a:ext cx="9144000" cy="6881837"/>
          </a:xfrm>
          <a:prstGeom prst="rect">
            <a:avLst/>
          </a:prstGeom>
          <a:noFill/>
        </p:spPr>
      </p:pic>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b="1" dirty="0" smtClean="0">
                <a:solidFill>
                  <a:srgbClr val="FF0000"/>
                </a:solidFill>
              </a:rPr>
              <a:t>Ο ντεκαφεϊνέ καφές δημιουργήθηκε ώστε να μπορούν όλοι να απολαμβάνουν τη γεύση και το άρωμα του καφέ ανεξαιρέτως, ακόμα και εκείνοι που για δικούς τους λόγους δεν θέλουν να καταναλώνουν καφεΐνη (όπως για παράδειγμα όσοι ακολουθούν ομοιοπαθητική θεραπεία). Περιέχει καφεΐνη σε ποσότητα 0,3% ή και λιγότερο.</a:t>
            </a:r>
            <a:br>
              <a:rPr lang="el-GR" b="1" dirty="0" smtClean="0">
                <a:solidFill>
                  <a:srgbClr val="FF0000"/>
                </a:solidFill>
              </a:rPr>
            </a:br>
            <a:r>
              <a:rPr lang="el-GR" b="1" dirty="0" smtClean="0">
                <a:solidFill>
                  <a:srgbClr val="FF0000"/>
                </a:solidFill>
              </a:rPr>
              <a:t>Η αποκαφεϊνοποίηση είναι μια διαδικασία κατά την οποία η καφεΐνη αφαιρείται από τους πράσινους κόκκους του καφέ και στη συνέχεια ακολουθείται η ίδια διαδικασία παραγωγής καφέ με αυτή του στιγμιαίου. Με τον τρόπο αυτό ο ντεκαφεϊνέ καφές διατηρεί στο ακέραιο το αντιοξειδωτικό περιεχόμενο του καφέ. </a:t>
            </a:r>
          </a:p>
          <a:p>
            <a:r>
              <a:rPr lang="el-GR" b="1" dirty="0" smtClean="0">
                <a:solidFill>
                  <a:srgbClr val="FF0000"/>
                </a:solidFill>
              </a:rPr>
              <a:t>Όμως όλη αυτή η περαιτέρω επεξεργασία είναι αρκετά βλαβερή για τον οργανισμό του ανθρώπου, καθώς χρησιμοποιούνται διάφοροι χημικοί διαλύτες που έχουν κατακριθεί άσχημα για την πρόκληση κοιλιακών διαταραχών αλλά και καρκινογενέσεων.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s"/>
          <p:cNvPicPr>
            <a:picLocks noChangeAspect="1" noChangeArrowheads="1"/>
          </p:cNvPicPr>
          <p:nvPr/>
        </p:nvPicPr>
        <p:blipFill>
          <a:blip r:embed="rId2" cstate="print"/>
          <a:srcRect/>
          <a:stretch>
            <a:fillRect/>
          </a:stretch>
        </p:blipFill>
        <p:spPr bwMode="auto">
          <a:xfrm>
            <a:off x="0" y="4763"/>
            <a:ext cx="9144000" cy="6848475"/>
          </a:xfrm>
          <a:prstGeom prst="rect">
            <a:avLst/>
          </a:prstGeom>
          <a:noFill/>
        </p:spPr>
      </p:pic>
      <p:sp>
        <p:nvSpPr>
          <p:cNvPr id="3077" name="Rectangle 5"/>
          <p:cNvSpPr>
            <a:spLocks noGrp="1" noChangeArrowheads="1"/>
          </p:cNvSpPr>
          <p:nvPr>
            <p:ph type="body" idx="1"/>
          </p:nvPr>
        </p:nvSpPr>
        <p:spPr>
          <a:xfrm>
            <a:off x="0" y="0"/>
            <a:ext cx="9144000" cy="6858000"/>
          </a:xfrm>
          <a:noFill/>
          <a:ln/>
        </p:spPr>
        <p:txBody>
          <a:bodyPr/>
          <a:lstStyle/>
          <a:p>
            <a:pPr>
              <a:buFontTx/>
              <a:buNone/>
            </a:pPr>
            <a:r>
              <a:rPr lang="en-US">
                <a:solidFill>
                  <a:schemeClr val="bg1"/>
                </a:solidFill>
              </a:rPr>
              <a:t>				</a:t>
            </a:r>
            <a:r>
              <a:rPr lang="el-GR">
                <a:solidFill>
                  <a:schemeClr val="bg1"/>
                </a:solidFill>
              </a:rPr>
              <a:t>ΝΟΤΙΑ ΑΜΕΡΙΚΗ</a:t>
            </a:r>
            <a:br>
              <a:rPr lang="el-GR">
                <a:solidFill>
                  <a:schemeClr val="bg1"/>
                </a:solidFill>
              </a:rPr>
            </a:br>
            <a:r>
              <a:rPr lang="el-GR">
                <a:solidFill>
                  <a:schemeClr val="bg1"/>
                </a:solidFill>
              </a:rPr>
              <a:t>Αργεντινή, Βενεζουέλα, Βολιβία, Βραζιλία, Γαλλική Γουιάνα, Γουιάνα, Εκουαδόρ, Κολομβία, Νησιά Γκαλαπάγκος, Παραγουανή, Περού, Σουρινάμ, </a:t>
            </a:r>
          </a:p>
          <a:p>
            <a:pPr>
              <a:buFontTx/>
              <a:buNone/>
            </a:pPr>
            <a:r>
              <a:rPr lang="en-US">
                <a:solidFill>
                  <a:schemeClr val="bg1"/>
                </a:solidFill>
              </a:rPr>
              <a:t>			</a:t>
            </a:r>
          </a:p>
          <a:p>
            <a:pPr>
              <a:buFontTx/>
              <a:buNone/>
            </a:pPr>
            <a:r>
              <a:rPr lang="en-US">
                <a:solidFill>
                  <a:schemeClr val="bg1"/>
                </a:solidFill>
              </a:rPr>
              <a:t>			</a:t>
            </a:r>
            <a:r>
              <a:rPr lang="el-GR">
                <a:solidFill>
                  <a:schemeClr val="bg1"/>
                </a:solidFill>
              </a:rPr>
              <a:t>ΝΟΤΙΟΣ ΕΙΡΗΝΙΚΟΣ &amp;</a:t>
            </a:r>
            <a:r>
              <a:rPr lang="en-US">
                <a:solidFill>
                  <a:schemeClr val="bg1"/>
                </a:solidFill>
              </a:rPr>
              <a:t> 				       </a:t>
            </a:r>
            <a:r>
              <a:rPr lang="el-GR">
                <a:solidFill>
                  <a:schemeClr val="bg1"/>
                </a:solidFill>
              </a:rPr>
              <a:t>ΝΟΤΙΟΑΝΑΤΟΛΙΚΗ ΑΣΙΑ </a:t>
            </a:r>
            <a:br>
              <a:rPr lang="el-GR">
                <a:solidFill>
                  <a:schemeClr val="bg1"/>
                </a:solidFill>
              </a:rPr>
            </a:br>
            <a:r>
              <a:rPr lang="el-GR">
                <a:solidFill>
                  <a:schemeClr val="bg1"/>
                </a:solidFill>
              </a:rPr>
              <a:t>Αυστραλία, Βανουάτου, Βιετνάμ, Γαλλική Πολυνησία, Ινδίες, Ινδονησία, Σούμαρα, Ιάβα, Καμπότζη, Κίνα, Λαός, Μαλαισία, Νέα Καληδονία, Παπούα Νέα Γουινέα, Σρι-Λάνκα, Ταιβάν, Ταϊλάνδη, Φίτζι, Φιλιππίνες, Χαβάη.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Επιφάνεια εργασίας\ΠΑΜΕ ΓΙΑ ΚΑΦΕ\καφες εικονες\καφες.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1 - Τίτλος"/>
          <p:cNvSpPr>
            <a:spLocks noGrp="1"/>
          </p:cNvSpPr>
          <p:nvPr>
            <p:ph type="ctrTitle"/>
          </p:nvPr>
        </p:nvSpPr>
        <p:spPr>
          <a:xfrm>
            <a:off x="428596" y="2786058"/>
            <a:ext cx="7772400" cy="1470025"/>
          </a:xfrm>
        </p:spPr>
        <p:txBody>
          <a:bodyPr>
            <a:normAutofit fontScale="90000"/>
          </a:bodyPr>
          <a:lstStyle/>
          <a:p>
            <a:r>
              <a:rPr lang="el-GR" sz="10700" b="1" smtClean="0">
                <a:solidFill>
                  <a:schemeClr val="bg1"/>
                </a:solidFill>
              </a:rPr>
              <a:t>28 </a:t>
            </a:r>
            <a:r>
              <a:rPr lang="el-GR" sz="10700" b="1" dirty="0" smtClean="0">
                <a:solidFill>
                  <a:schemeClr val="bg1"/>
                </a:solidFill>
              </a:rPr>
              <a:t>πράγματα που δεν ξέρετε για τον καφέ</a:t>
            </a:r>
            <a:r>
              <a:rPr lang="el-GR" b="1" dirty="0" smtClean="0"/>
              <a:t/>
            </a:r>
            <a:br>
              <a:rPr lang="el-GR" b="1" dirty="0" smtClean="0"/>
            </a:b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Επιφάνεια εργασίας\ΠΑΜΕ ΓΙΑ ΚΑΦΕ\καφες εικονες\κσφες.jpg"/>
          <p:cNvPicPr>
            <a:picLocks noChangeAspect="1" noChangeArrowheads="1"/>
          </p:cNvPicPr>
          <p:nvPr/>
        </p:nvPicPr>
        <p:blipFill>
          <a:blip r:embed="rId2" cstate="print"/>
          <a:srcRect/>
          <a:stretch>
            <a:fillRect/>
          </a:stretch>
        </p:blipFill>
        <p:spPr bwMode="auto">
          <a:xfrm>
            <a:off x="0" y="0"/>
            <a:ext cx="9144000" cy="6858077"/>
          </a:xfrm>
          <a:prstGeom prst="rect">
            <a:avLst/>
          </a:prstGeom>
          <a:noFill/>
        </p:spPr>
      </p:pic>
      <p:sp>
        <p:nvSpPr>
          <p:cNvPr id="3" name="2 - Θέση περιεχομένου"/>
          <p:cNvSpPr>
            <a:spLocks noGrp="1"/>
          </p:cNvSpPr>
          <p:nvPr>
            <p:ph idx="1"/>
          </p:nvPr>
        </p:nvSpPr>
        <p:spPr>
          <a:xfrm>
            <a:off x="428596" y="428604"/>
            <a:ext cx="8229600" cy="6126163"/>
          </a:xfrm>
        </p:spPr>
        <p:txBody>
          <a:bodyPr>
            <a:normAutofit lnSpcReduction="10000"/>
          </a:bodyPr>
          <a:lstStyle/>
          <a:p>
            <a:pPr>
              <a:buNone/>
            </a:pPr>
            <a:r>
              <a:rPr lang="en-US" sz="4800" b="1" dirty="0" smtClean="0">
                <a:solidFill>
                  <a:srgbClr val="FFFF00"/>
                </a:solidFill>
              </a:rPr>
              <a:t>   1. </a:t>
            </a:r>
            <a:r>
              <a:rPr lang="el-GR" sz="4800" b="1" dirty="0" smtClean="0">
                <a:solidFill>
                  <a:srgbClr val="FFFF00"/>
                </a:solidFill>
              </a:rPr>
              <a:t>Ο </a:t>
            </a:r>
            <a:r>
              <a:rPr lang="el-GR" sz="4800" b="1" dirty="0">
                <a:solidFill>
                  <a:srgbClr val="FFFF00"/>
                </a:solidFill>
              </a:rPr>
              <a:t>μύθος λέει πως </a:t>
            </a:r>
            <a:r>
              <a:rPr lang="el-GR" sz="4800" b="1" dirty="0" smtClean="0">
                <a:solidFill>
                  <a:srgbClr val="FFFF00"/>
                </a:solidFill>
              </a:rPr>
              <a:t>κάποιοι</a:t>
            </a:r>
            <a:r>
              <a:rPr lang="en-US" sz="4800" b="1" dirty="0" smtClean="0">
                <a:solidFill>
                  <a:srgbClr val="FFFF00"/>
                </a:solidFill>
              </a:rPr>
              <a:t> </a:t>
            </a:r>
            <a:r>
              <a:rPr lang="el-GR" sz="4800" b="1" dirty="0" smtClean="0">
                <a:solidFill>
                  <a:srgbClr val="FFFF00"/>
                </a:solidFill>
              </a:rPr>
              <a:t>βοσκοί </a:t>
            </a:r>
            <a:r>
              <a:rPr lang="el-GR" sz="4800" b="1" dirty="0">
                <a:solidFill>
                  <a:srgbClr val="FFFF00"/>
                </a:solidFill>
              </a:rPr>
              <a:t>από την Αιθιοπία ήταν οι πρώτοι που κατάλαβαν την επίδραση της καφεΐνης, όταν οι κατσίκες τους ξεκίνησαν να χορεύουν ασταμάτητα και να είναι υπερκινητικές αφού έφαγαν φύλλα καφεόδεντρου.</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Επιφάνεια εργασίας\ΠΑΜΕ ΓΙΑ ΚΑΦΕ\καφες εικονες\κυριες.jpeg"/>
          <p:cNvPicPr>
            <a:picLocks noChangeAspect="1" noChangeArrowheads="1"/>
          </p:cNvPicPr>
          <p:nvPr/>
        </p:nvPicPr>
        <p:blipFill>
          <a:blip r:embed="rId2" cstate="print"/>
          <a:srcRect/>
          <a:stretch>
            <a:fillRect/>
          </a:stretch>
        </p:blipFill>
        <p:spPr bwMode="auto">
          <a:xfrm>
            <a:off x="0" y="-33236"/>
            <a:ext cx="9144000" cy="6924473"/>
          </a:xfrm>
          <a:prstGeom prst="rect">
            <a:avLst/>
          </a:prstGeom>
          <a:noFill/>
        </p:spPr>
      </p:pic>
      <p:sp>
        <p:nvSpPr>
          <p:cNvPr id="3" name="2 - Θέση περιεχομένου"/>
          <p:cNvSpPr>
            <a:spLocks noGrp="1"/>
          </p:cNvSpPr>
          <p:nvPr>
            <p:ph idx="1"/>
          </p:nvPr>
        </p:nvSpPr>
        <p:spPr>
          <a:xfrm>
            <a:off x="457200" y="142852"/>
            <a:ext cx="8229600" cy="5983311"/>
          </a:xfrm>
        </p:spPr>
        <p:txBody>
          <a:bodyPr>
            <a:normAutofit/>
          </a:bodyPr>
          <a:lstStyle/>
          <a:p>
            <a:pPr>
              <a:buNone/>
            </a:pPr>
            <a:r>
              <a:rPr lang="en-US" sz="7200" b="1" dirty="0" smtClean="0">
                <a:solidFill>
                  <a:srgbClr val="C00000"/>
                </a:solidFill>
              </a:rPr>
              <a:t>  </a:t>
            </a:r>
            <a:r>
              <a:rPr lang="en-US" sz="7200" b="1" dirty="0" smtClean="0">
                <a:solidFill>
                  <a:schemeClr val="tx2">
                    <a:lumMod val="40000"/>
                    <a:lumOff val="60000"/>
                  </a:schemeClr>
                </a:solidFill>
              </a:rPr>
              <a:t>2. O </a:t>
            </a:r>
            <a:r>
              <a:rPr lang="el-GR" sz="7200" b="1" dirty="0" smtClean="0">
                <a:solidFill>
                  <a:schemeClr val="tx2">
                    <a:lumMod val="40000"/>
                    <a:lumOff val="60000"/>
                  </a:schemeClr>
                </a:solidFill>
              </a:rPr>
              <a:t>καφές χρησιμοποιείται ως ρόφημα για περισσότερα από 700 χρόνια.</a:t>
            </a:r>
            <a:endParaRPr lang="el-GR" sz="7200"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Επιφάνεια εργασίας\ΠΑΜΕ ΓΙΑ ΚΑΦΕ\καφες εικονες\αφρικανοι.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2 - Θέση περιεχομένου"/>
          <p:cNvSpPr>
            <a:spLocks noGrp="1"/>
          </p:cNvSpPr>
          <p:nvPr>
            <p:ph idx="1"/>
          </p:nvPr>
        </p:nvSpPr>
        <p:spPr>
          <a:xfrm>
            <a:off x="457200" y="214290"/>
            <a:ext cx="8229600" cy="5911873"/>
          </a:xfrm>
        </p:spPr>
        <p:txBody>
          <a:bodyPr>
            <a:normAutofit lnSpcReduction="10000"/>
          </a:bodyPr>
          <a:lstStyle/>
          <a:p>
            <a:pPr>
              <a:buNone/>
            </a:pPr>
            <a:r>
              <a:rPr lang="en-US" sz="5400" b="1" dirty="0" smtClean="0">
                <a:solidFill>
                  <a:srgbClr val="FFC000"/>
                </a:solidFill>
              </a:rPr>
              <a:t>  </a:t>
            </a:r>
            <a:r>
              <a:rPr lang="en-US" sz="5400" b="1" dirty="0" smtClean="0">
                <a:solidFill>
                  <a:schemeClr val="accent5">
                    <a:lumMod val="20000"/>
                    <a:lumOff val="80000"/>
                  </a:schemeClr>
                </a:solidFill>
              </a:rPr>
              <a:t>3. </a:t>
            </a:r>
            <a:r>
              <a:rPr lang="el-GR" sz="5400" b="1" dirty="0" smtClean="0">
                <a:solidFill>
                  <a:schemeClr val="accent5">
                    <a:lumMod val="20000"/>
                    <a:lumOff val="80000"/>
                  </a:schemeClr>
                </a:solidFill>
              </a:rPr>
              <a:t>Αρχικά </a:t>
            </a:r>
            <a:r>
              <a:rPr lang="el-GR" sz="5400" b="1" dirty="0">
                <a:solidFill>
                  <a:schemeClr val="accent5">
                    <a:lumMod val="20000"/>
                    <a:lumOff val="80000"/>
                  </a:schemeClr>
                </a:solidFill>
              </a:rPr>
              <a:t>ο καφές τρωγόταν και δεν πινόταν. Αφρικανικές φυλές ανακάτευαν τους καρπούς των φυτών με λίπος για να δημιουργήσουν «μπάλες ενέργειας».</a:t>
            </a:r>
            <a:r>
              <a:rPr lang="el-GR" dirty="0">
                <a:solidFill>
                  <a:schemeClr val="accent5">
                    <a:lumMod val="20000"/>
                    <a:lumOff val="80000"/>
                  </a:schemeClr>
                </a:solidFill>
              </a:rPr>
              <a:t/>
            </a:r>
            <a:br>
              <a:rPr lang="el-GR" dirty="0">
                <a:solidFill>
                  <a:schemeClr val="accent5">
                    <a:lumMod val="20000"/>
                    <a:lumOff val="80000"/>
                  </a:schemeClr>
                </a:solidFill>
              </a:rPr>
            </a:br>
            <a:endParaRPr lang="el-GR"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Επιφάνεια εργασίας\ΠΑΜΕ ΓΙΑ ΚΑΦΕ\καφες εικονες\aaaa.jpg"/>
          <p:cNvPicPr>
            <a:picLocks noChangeAspect="1" noChangeArrowheads="1"/>
          </p:cNvPicPr>
          <p:nvPr/>
        </p:nvPicPr>
        <p:blipFill>
          <a:blip r:embed="rId2" cstate="print"/>
          <a:srcRect/>
          <a:stretch>
            <a:fillRect/>
          </a:stretch>
        </p:blipFill>
        <p:spPr bwMode="auto">
          <a:xfrm>
            <a:off x="0" y="-1"/>
            <a:ext cx="9144000" cy="6883263"/>
          </a:xfrm>
          <a:prstGeom prst="rect">
            <a:avLst/>
          </a:prstGeom>
          <a:noFill/>
        </p:spPr>
      </p:pic>
      <p:sp>
        <p:nvSpPr>
          <p:cNvPr id="3" name="2 - Θέση περιεχομένου"/>
          <p:cNvSpPr>
            <a:spLocks noGrp="1"/>
          </p:cNvSpPr>
          <p:nvPr>
            <p:ph idx="1"/>
          </p:nvPr>
        </p:nvSpPr>
        <p:spPr>
          <a:xfrm>
            <a:off x="428596" y="428604"/>
            <a:ext cx="8229600" cy="5983311"/>
          </a:xfrm>
        </p:spPr>
        <p:txBody>
          <a:bodyPr>
            <a:normAutofit lnSpcReduction="10000"/>
          </a:bodyPr>
          <a:lstStyle/>
          <a:p>
            <a:pPr>
              <a:buNone/>
            </a:pPr>
            <a:r>
              <a:rPr lang="en-US" sz="4400" b="1" dirty="0" smtClean="0">
                <a:solidFill>
                  <a:srgbClr val="92D050"/>
                </a:solidFill>
              </a:rPr>
              <a:t>   4. </a:t>
            </a:r>
            <a:r>
              <a:rPr lang="el-GR" sz="4400" b="1" dirty="0" smtClean="0">
                <a:solidFill>
                  <a:srgbClr val="92D050"/>
                </a:solidFill>
              </a:rPr>
              <a:t>Ο </a:t>
            </a:r>
            <a:r>
              <a:rPr lang="el-GR" sz="4400" b="1" dirty="0">
                <a:solidFill>
                  <a:srgbClr val="92D050"/>
                </a:solidFill>
              </a:rPr>
              <a:t>καφές θεωρείται ότι χρησιμοποιήθηκε για πρώτη φορά από τους Άραβες και οι χριστιανοί τον ονόμασαν «ποτό του Σατανά», επειδή είχε εφευρεθεί από τους μουσουλμάνους ως υποκατάστατο για το κρασί, το οποίο απαγορευόταν να πίνουν.</a:t>
            </a: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Επιφάνεια εργασίας\ΠΑΜΕ ΓΙΑ ΚΑΦΕ\καφες εικονες\βραζιλια.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28596" y="714356"/>
            <a:ext cx="8229600" cy="5411807"/>
          </a:xfrm>
        </p:spPr>
        <p:txBody>
          <a:bodyPr>
            <a:noAutofit/>
          </a:bodyPr>
          <a:lstStyle/>
          <a:p>
            <a:pPr>
              <a:buNone/>
            </a:pPr>
            <a:r>
              <a:rPr lang="en-US" sz="3600" b="1" dirty="0" smtClean="0">
                <a:solidFill>
                  <a:schemeClr val="bg1"/>
                </a:solidFill>
              </a:rPr>
              <a:t>   5. </a:t>
            </a:r>
            <a:r>
              <a:rPr lang="el-GR" sz="3600" b="1" dirty="0" smtClean="0">
                <a:solidFill>
                  <a:schemeClr val="bg1"/>
                </a:solidFill>
              </a:rPr>
              <a:t>Όλος </a:t>
            </a:r>
            <a:r>
              <a:rPr lang="el-GR" sz="3600" b="1" dirty="0">
                <a:solidFill>
                  <a:schemeClr val="bg1"/>
                </a:solidFill>
              </a:rPr>
              <a:t>ο καφές του κόσμου παράγεται στη ζώνη ανάμεσα στον Τροπικό του Καρκίνου και στον Τροπικό του Αιγόκερω, με τη Βραζιλία να καταλαμβάνει την πρώτη θέση στην παγκόσμια παραγωγή και την Κολομβία τη δεύτερη. Η μόνη πολιτεία που παράγει καφέ στις Ηνωμένες Πολιτείες είναι η Χαβάη.</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administrator\Επιφάνεια εργασίας\ΠΑΜΕ ΓΙΑ ΚΑΦΕ\καφες εικονες\Coffee-tre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714356"/>
            <a:ext cx="8229600" cy="5411807"/>
          </a:xfrm>
        </p:spPr>
        <p:txBody>
          <a:bodyPr>
            <a:normAutofit fontScale="40000" lnSpcReduction="20000"/>
          </a:bodyPr>
          <a:lstStyle/>
          <a:p>
            <a:pPr>
              <a:buNone/>
            </a:pPr>
            <a:r>
              <a:rPr lang="el-GR" sz="7700" b="1" dirty="0" smtClean="0">
                <a:solidFill>
                  <a:srgbClr val="FFFF00"/>
                </a:solidFill>
              </a:rPr>
              <a:t>    6. Προέρχονται </a:t>
            </a:r>
            <a:r>
              <a:rPr lang="el-GR" sz="7700" b="1" dirty="0">
                <a:solidFill>
                  <a:srgbClr val="FFFF00"/>
                </a:solidFill>
              </a:rPr>
              <a:t>από δύο διαφορετικές ποικιλίες του θάμνου Coffea που μπορεί να φτάσει και τα 3 μέτρα ύψος, αλλά συνήθως κουρεύεται στα 70 εκατοστά για ευκολότερη συγκομιδή. </a:t>
            </a:r>
            <a:r>
              <a:rPr lang="el-GR" sz="7700" b="1" dirty="0" smtClean="0">
                <a:solidFill>
                  <a:srgbClr val="FFFF00"/>
                </a:solidFill>
              </a:rPr>
              <a:t>Οι </a:t>
            </a:r>
            <a:r>
              <a:rPr lang="el-GR" sz="7700" b="1" dirty="0">
                <a:solidFill>
                  <a:srgbClr val="FFFF00"/>
                </a:solidFill>
              </a:rPr>
              <a:t>καρποί του θάμνου του καφέ είναι κοκκινωποί σαν κεράσια (και κάποιες ποικιλίες εμφανίζουν πορτοκαλί ή κίτρινο χρώμα που οφείλεται στο μεγαλύτερο ποσοστό σακχάρων που εμφανίζουν και παράγουν πιο γλυκόπιοτους καφέδες), ενώ ο καθένας περιέχει συνήθως δύο μόνο κόκκους. Το λουλούδι τους είναι λευκό, μυρίζει σαν γιασεμί και έχει αρώματα εσπεριδοειδών.</a:t>
            </a:r>
            <a:r>
              <a:rPr lang="el-GR" sz="7700" b="1" dirty="0">
                <a:solidFill>
                  <a:schemeClr val="bg1"/>
                </a:solidFill>
              </a:rPr>
              <a:t> </a:t>
            </a:r>
            <a:r>
              <a:rPr lang="el-GR" dirty="0">
                <a:solidFill>
                  <a:schemeClr val="bg1"/>
                </a:solidFill>
              </a:rPr>
              <a:t>   </a:t>
            </a:r>
          </a:p>
          <a:p>
            <a:pPr>
              <a:buNone/>
            </a:pP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Επιφάνεια εργασίας\ΠΑΜΕ ΓΙΑ ΚΑΦΕ\καφες εικονες\φγηξε.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500034" y="1000108"/>
            <a:ext cx="8229600" cy="4525963"/>
          </a:xfrm>
        </p:spPr>
        <p:txBody>
          <a:bodyPr>
            <a:normAutofit/>
          </a:bodyPr>
          <a:lstStyle/>
          <a:p>
            <a:pPr>
              <a:buNone/>
            </a:pPr>
            <a:r>
              <a:rPr lang="en-US" sz="7200" dirty="0" smtClean="0">
                <a:solidFill>
                  <a:schemeClr val="bg1"/>
                </a:solidFill>
              </a:rPr>
              <a:t> </a:t>
            </a:r>
            <a:r>
              <a:rPr lang="en-US" sz="7200" b="1" dirty="0" smtClean="0">
                <a:solidFill>
                  <a:schemeClr val="bg1"/>
                </a:solidFill>
              </a:rPr>
              <a:t>7. </a:t>
            </a:r>
            <a:r>
              <a:rPr lang="el-GR" sz="7200" b="1" dirty="0" smtClean="0">
                <a:solidFill>
                  <a:schemeClr val="bg1"/>
                </a:solidFill>
              </a:rPr>
              <a:t>Καθημερινά </a:t>
            </a:r>
            <a:r>
              <a:rPr lang="el-GR" sz="7200" b="1" dirty="0">
                <a:solidFill>
                  <a:schemeClr val="bg1"/>
                </a:solidFill>
              </a:rPr>
              <a:t>παράγονται πάνω από 7 τόνοι καφέ.</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Επιφάνεια εργασίας\ΠΑΜΕ ΓΙΑ ΚΑΦΕ\καφες εικονες\καφεςνερο.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2 - Θέση περιεχομένου"/>
          <p:cNvSpPr>
            <a:spLocks noGrp="1"/>
          </p:cNvSpPr>
          <p:nvPr>
            <p:ph idx="1"/>
          </p:nvPr>
        </p:nvSpPr>
        <p:spPr>
          <a:xfrm>
            <a:off x="571472" y="1285860"/>
            <a:ext cx="8229600" cy="4525963"/>
          </a:xfrm>
        </p:spPr>
        <p:txBody>
          <a:bodyPr>
            <a:normAutofit/>
          </a:bodyPr>
          <a:lstStyle/>
          <a:p>
            <a:pPr>
              <a:buNone/>
            </a:pPr>
            <a:r>
              <a:rPr lang="en-US" sz="5400" b="1" dirty="0" smtClean="0"/>
              <a:t>   </a:t>
            </a:r>
            <a:r>
              <a:rPr lang="en-US" sz="5400" b="1" dirty="0" smtClean="0">
                <a:solidFill>
                  <a:srgbClr val="FFFF00"/>
                </a:solidFill>
              </a:rPr>
              <a:t>8. O </a:t>
            </a:r>
            <a:r>
              <a:rPr lang="el-GR" sz="5400" b="1" dirty="0" smtClean="0">
                <a:solidFill>
                  <a:srgbClr val="FFFF00"/>
                </a:solidFill>
              </a:rPr>
              <a:t>καφές </a:t>
            </a:r>
            <a:r>
              <a:rPr lang="el-GR" sz="5400" b="1" dirty="0">
                <a:solidFill>
                  <a:srgbClr val="FFFF00"/>
                </a:solidFill>
              </a:rPr>
              <a:t>είναι το δεύτερο παγκοσμίως ρόφημα σε κατανάλωση αμέσως μετά το νερό.</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istrator\Επιφάνεια εργασίας\ΠΑΜΕ ΓΙΑ ΚΑΦΕ\καφες εικονες\φραπε.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357158" y="214290"/>
            <a:ext cx="8229600" cy="4525963"/>
          </a:xfrm>
        </p:spPr>
        <p:txBody>
          <a:bodyPr>
            <a:noAutofit/>
          </a:bodyPr>
          <a:lstStyle/>
          <a:p>
            <a:pPr>
              <a:buNone/>
            </a:pPr>
            <a:r>
              <a:rPr lang="en-US" sz="4400" b="1" dirty="0" smtClean="0">
                <a:solidFill>
                  <a:srgbClr val="FFFF00"/>
                </a:solidFill>
              </a:rPr>
              <a:t>   9. </a:t>
            </a:r>
            <a:r>
              <a:rPr lang="el-GR" sz="4400" b="1" dirty="0" smtClean="0">
                <a:solidFill>
                  <a:srgbClr val="FFFF00"/>
                </a:solidFill>
              </a:rPr>
              <a:t>Η </a:t>
            </a:r>
            <a:r>
              <a:rPr lang="el-GR" sz="4400" b="1" dirty="0">
                <a:solidFill>
                  <a:srgbClr val="FFFF00"/>
                </a:solidFill>
              </a:rPr>
              <a:t>χώρα μας βρίσκεται στη 13η θέση στον κόσμο σε κατανάλωση καφέ. Κατά μέσο όρο καθένας από εμάς πίνει 1,6 φλιτζάνια καφέ την ημέρα και η συνολική ποσότητα φτάνει το 0,64% της παγκόσμιας παραγωγής ή τους 23.000 τόνους το χρόνο.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s"/>
          <p:cNvPicPr>
            <a:picLocks noChangeAspect="1" noChangeArrowheads="1"/>
          </p:cNvPicPr>
          <p:nvPr/>
        </p:nvPicPr>
        <p:blipFill>
          <a:blip r:embed="rId2" cstate="print"/>
          <a:srcRect/>
          <a:stretch>
            <a:fillRect/>
          </a:stretch>
        </p:blipFill>
        <p:spPr bwMode="auto">
          <a:xfrm>
            <a:off x="0" y="3175"/>
            <a:ext cx="9144000" cy="6851650"/>
          </a:xfrm>
          <a:prstGeom prst="rect">
            <a:avLst/>
          </a:prstGeom>
          <a:noFill/>
        </p:spPr>
      </p:pic>
      <p:sp>
        <p:nvSpPr>
          <p:cNvPr id="4098" name="Rectangle 2"/>
          <p:cNvSpPr>
            <a:spLocks noGrp="1" noChangeArrowheads="1"/>
          </p:cNvSpPr>
          <p:nvPr>
            <p:ph type="title"/>
          </p:nvPr>
        </p:nvSpPr>
        <p:spPr>
          <a:xfrm>
            <a:off x="468313" y="0"/>
            <a:ext cx="8229600" cy="1228725"/>
          </a:xfrm>
        </p:spPr>
        <p:txBody>
          <a:bodyPr/>
          <a:lstStyle/>
          <a:p>
            <a:r>
              <a:rPr lang="el-GR" b="1">
                <a:solidFill>
                  <a:schemeClr val="bg1"/>
                </a:solidFill>
              </a:rPr>
              <a:t>ΕΙΔΗ ΚΑΦΕ</a:t>
            </a:r>
          </a:p>
        </p:txBody>
      </p:sp>
      <p:sp>
        <p:nvSpPr>
          <p:cNvPr id="4099" name="Rectangle 3"/>
          <p:cNvSpPr>
            <a:spLocks noGrp="1" noChangeArrowheads="1"/>
          </p:cNvSpPr>
          <p:nvPr>
            <p:ph type="body" idx="1"/>
          </p:nvPr>
        </p:nvSpPr>
        <p:spPr>
          <a:xfrm>
            <a:off x="0" y="1125538"/>
            <a:ext cx="9144000" cy="5732462"/>
          </a:xfrm>
        </p:spPr>
        <p:txBody>
          <a:bodyPr/>
          <a:lstStyle/>
          <a:p>
            <a:pPr>
              <a:lnSpc>
                <a:spcPct val="90000"/>
              </a:lnSpc>
              <a:buFontTx/>
              <a:buNone/>
            </a:pPr>
            <a:r>
              <a:rPr lang="en-US" sz="2400" b="1">
                <a:solidFill>
                  <a:schemeClr val="bg1"/>
                </a:solidFill>
              </a:rPr>
              <a:t>	</a:t>
            </a:r>
            <a:r>
              <a:rPr lang="el-GR" sz="2400" b="1">
                <a:solidFill>
                  <a:schemeClr val="bg1"/>
                </a:solidFill>
              </a:rPr>
              <a:t>Καφέα η Αραβική - Arabica</a:t>
            </a:r>
            <a:r>
              <a:rPr lang="el-GR" sz="2400">
                <a:solidFill>
                  <a:schemeClr val="bg1"/>
                </a:solidFill>
              </a:rPr>
              <a:t/>
            </a:r>
            <a:br>
              <a:rPr lang="el-GR" sz="2400">
                <a:solidFill>
                  <a:schemeClr val="bg1"/>
                </a:solidFill>
              </a:rPr>
            </a:br>
            <a:r>
              <a:rPr lang="el-GR" sz="2400">
                <a:solidFill>
                  <a:schemeClr val="bg1"/>
                </a:solidFill>
              </a:rPr>
              <a:t>Ψηλό δένδρο, καλλιεργείται σε ορεινά εδάφη από 1000-2000 μετρά. Με ετησία βροχόπτωση από 150-200 εκ. και με θερμοκρασία από 15-24 βαθμοί Κελσίου.</a:t>
            </a:r>
            <a:br>
              <a:rPr lang="el-GR" sz="2400">
                <a:solidFill>
                  <a:schemeClr val="bg1"/>
                </a:solidFill>
              </a:rPr>
            </a:br>
            <a:r>
              <a:rPr lang="el-GR" sz="2400">
                <a:solidFill>
                  <a:schemeClr val="bg1"/>
                </a:solidFill>
              </a:rPr>
              <a:t>Περίπου το 70% της παγκόσμιας παραγωγής προέρχεται από αυτή την Καφέα την Αραβική. </a:t>
            </a:r>
            <a:br>
              <a:rPr lang="el-GR" sz="2400">
                <a:solidFill>
                  <a:schemeClr val="bg1"/>
                </a:solidFill>
              </a:rPr>
            </a:br>
            <a:r>
              <a:rPr lang="el-GR" sz="2400">
                <a:solidFill>
                  <a:schemeClr val="bg1"/>
                </a:solidFill>
              </a:rPr>
              <a:t>Γνωστές ποικιλίες της Καφέας της Αραβικής είναι η typical και bourbon από τις οποίες προέρχονται αλλά είδη όπως Blue Mountain, Mokka, Kent, Carnica, Tico. </a:t>
            </a:r>
            <a:endParaRPr lang="el-GR" sz="2400" b="1">
              <a:solidFill>
                <a:schemeClr val="bg1"/>
              </a:solidFill>
            </a:endParaRPr>
          </a:p>
          <a:p>
            <a:pPr>
              <a:lnSpc>
                <a:spcPct val="90000"/>
              </a:lnSpc>
              <a:buFontTx/>
              <a:buNone/>
            </a:pPr>
            <a:r>
              <a:rPr lang="en-US" sz="2400" b="1">
                <a:solidFill>
                  <a:schemeClr val="bg1"/>
                </a:solidFill>
              </a:rPr>
              <a:t>	</a:t>
            </a:r>
            <a:r>
              <a:rPr lang="el-GR" sz="2400" b="1">
                <a:solidFill>
                  <a:schemeClr val="bg1"/>
                </a:solidFill>
              </a:rPr>
              <a:t>Καφέα η Εύρωστος η Robusta Canephora</a:t>
            </a:r>
            <a:r>
              <a:rPr lang="el-GR" sz="2400">
                <a:solidFill>
                  <a:schemeClr val="bg1"/>
                </a:solidFill>
              </a:rPr>
              <a:t/>
            </a:r>
            <a:br>
              <a:rPr lang="el-GR" sz="2400">
                <a:solidFill>
                  <a:schemeClr val="bg1"/>
                </a:solidFill>
              </a:rPr>
            </a:br>
            <a:r>
              <a:rPr lang="el-GR" sz="2400">
                <a:solidFill>
                  <a:schemeClr val="bg1"/>
                </a:solidFill>
              </a:rPr>
              <a:t>Καλλιεργείται στην Δυτική και Κεντρική Αφρική, Νότιο Ανατολική Ασία Βραζιλία.</a:t>
            </a:r>
            <a:br>
              <a:rPr lang="el-GR" sz="2400">
                <a:solidFill>
                  <a:schemeClr val="bg1"/>
                </a:solidFill>
              </a:rPr>
            </a:br>
            <a:r>
              <a:rPr lang="el-GR" sz="2400">
                <a:solidFill>
                  <a:schemeClr val="bg1"/>
                </a:solidFill>
              </a:rPr>
              <a:t>Με βροχοπτώσεις μέχρι 300 εκ. σε θερμοκρασία 24-30 βαθμών Κελσίου και σε υψόμετρο μέχρι 700 μέτρων, Οι καρποί χρειάζονται 10-11 μήνες μέχρι να ωριμάσουν.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Επιφάνεια εργασίας\ΠΑΜΕ ΓΙΑ ΚΑΦΕ\καφες εικονες\γηδξηθ.jpeg"/>
          <p:cNvPicPr>
            <a:picLocks noChangeAspect="1" noChangeArrowheads="1"/>
          </p:cNvPicPr>
          <p:nvPr/>
        </p:nvPicPr>
        <p:blipFill>
          <a:blip r:embed="rId2" cstate="print"/>
          <a:srcRect/>
          <a:stretch>
            <a:fillRect/>
          </a:stretch>
        </p:blipFill>
        <p:spPr bwMode="auto">
          <a:xfrm>
            <a:off x="0" y="0"/>
            <a:ext cx="9156946" cy="6858000"/>
          </a:xfrm>
          <a:prstGeom prst="rect">
            <a:avLst/>
          </a:prstGeom>
          <a:noFill/>
        </p:spPr>
      </p:pic>
      <p:sp>
        <p:nvSpPr>
          <p:cNvPr id="3" name="2 - Θέση περιεχομένου"/>
          <p:cNvSpPr>
            <a:spLocks noGrp="1"/>
          </p:cNvSpPr>
          <p:nvPr>
            <p:ph idx="1"/>
          </p:nvPr>
        </p:nvSpPr>
        <p:spPr>
          <a:xfrm>
            <a:off x="357158" y="1000108"/>
            <a:ext cx="8229600" cy="4525963"/>
          </a:xfrm>
        </p:spPr>
        <p:txBody>
          <a:bodyPr>
            <a:noAutofit/>
          </a:bodyPr>
          <a:lstStyle/>
          <a:p>
            <a:pPr>
              <a:buNone/>
            </a:pPr>
            <a:r>
              <a:rPr lang="en-US" sz="5400" b="1" dirty="0" smtClean="0">
                <a:solidFill>
                  <a:srgbClr val="FFFF00"/>
                </a:solidFill>
              </a:rPr>
              <a:t>   10. </a:t>
            </a:r>
            <a:r>
              <a:rPr lang="el-GR" sz="5400" b="1" dirty="0" smtClean="0">
                <a:solidFill>
                  <a:srgbClr val="FFFF00"/>
                </a:solidFill>
              </a:rPr>
              <a:t>Οι </a:t>
            </a:r>
            <a:r>
              <a:rPr lang="el-GR" sz="5400" b="1" dirty="0">
                <a:solidFill>
                  <a:srgbClr val="FFFF00"/>
                </a:solidFill>
              </a:rPr>
              <a:t>χώρες με τους πιο φανατικούς του καφέ βρίσκονται στην Ευρώπη και είναι οι Φινλανδία, Ολλανδία, Νορβηγία, Δανία και Ισλανδία</a:t>
            </a:r>
            <a:r>
              <a:rPr lang="el-GR" sz="5400" b="1" dirty="0">
                <a:solidFill>
                  <a:schemeClr val="bg1"/>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Επιφάνεια εργασίας\ΠΑΜΕ ΓΙΑ ΚΑΦΕ\καφες εικονες\τουρκια.jpg"/>
          <p:cNvPicPr>
            <a:picLocks noChangeAspect="1" noChangeArrowheads="1"/>
          </p:cNvPicPr>
          <p:nvPr/>
        </p:nvPicPr>
        <p:blipFill>
          <a:blip r:embed="rId2" cstate="print"/>
          <a:srcRect/>
          <a:stretch>
            <a:fillRect/>
          </a:stretch>
        </p:blipFill>
        <p:spPr bwMode="auto">
          <a:xfrm>
            <a:off x="0" y="56907"/>
            <a:ext cx="9575687" cy="7158283"/>
          </a:xfrm>
          <a:prstGeom prst="rect">
            <a:avLst/>
          </a:prstGeom>
          <a:noFill/>
        </p:spPr>
      </p:pic>
      <p:sp>
        <p:nvSpPr>
          <p:cNvPr id="3" name="2 - Θέση περιεχομένου"/>
          <p:cNvSpPr>
            <a:spLocks noGrp="1"/>
          </p:cNvSpPr>
          <p:nvPr>
            <p:ph idx="1"/>
          </p:nvPr>
        </p:nvSpPr>
        <p:spPr>
          <a:xfrm>
            <a:off x="357158" y="928670"/>
            <a:ext cx="8229600" cy="4525963"/>
          </a:xfrm>
        </p:spPr>
        <p:txBody>
          <a:bodyPr>
            <a:noAutofit/>
          </a:bodyPr>
          <a:lstStyle/>
          <a:p>
            <a:pPr>
              <a:buNone/>
            </a:pPr>
            <a:r>
              <a:rPr lang="en-US" sz="4000" b="1" dirty="0" smtClean="0">
                <a:solidFill>
                  <a:schemeClr val="bg1"/>
                </a:solidFill>
              </a:rPr>
              <a:t>   11. </a:t>
            </a:r>
            <a:r>
              <a:rPr lang="el-GR" sz="4000" b="1" dirty="0" smtClean="0">
                <a:solidFill>
                  <a:schemeClr val="bg1"/>
                </a:solidFill>
              </a:rPr>
              <a:t>Το </a:t>
            </a:r>
            <a:r>
              <a:rPr lang="el-GR" sz="4000" b="1" dirty="0">
                <a:solidFill>
                  <a:schemeClr val="bg1"/>
                </a:solidFill>
              </a:rPr>
              <a:t>70% του πληθυσμού που καταναλώνει καφέ προτιμάει την ποικιλία «Arabica», που είναι πιο ήπιος και αρωματικός. Το υπόλοιπο 30% προτιμάει την ποικιλία «Robusta» που είναι πιο πικρή αλλά έχει 50% περισσότερη καφεΐνη.</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istrator\Επιφάνεια εργασίας\ΠΑΜΕ ΓΙΑ ΚΑΦΕ\καφες εικονες\βενετια.jpeg"/>
          <p:cNvPicPr>
            <a:picLocks noChangeAspect="1" noChangeArrowheads="1"/>
          </p:cNvPicPr>
          <p:nvPr/>
        </p:nvPicPr>
        <p:blipFill>
          <a:blip r:embed="rId2" cstate="print"/>
          <a:srcRect/>
          <a:stretch>
            <a:fillRect/>
          </a:stretch>
        </p:blipFill>
        <p:spPr bwMode="auto">
          <a:xfrm>
            <a:off x="-1" y="17584"/>
            <a:ext cx="9167567" cy="6840415"/>
          </a:xfrm>
          <a:prstGeom prst="rect">
            <a:avLst/>
          </a:prstGeom>
          <a:noFill/>
        </p:spPr>
      </p:pic>
      <p:sp>
        <p:nvSpPr>
          <p:cNvPr id="3" name="2 - Θέση περιεχομένου"/>
          <p:cNvSpPr>
            <a:spLocks noGrp="1"/>
          </p:cNvSpPr>
          <p:nvPr>
            <p:ph idx="1"/>
          </p:nvPr>
        </p:nvSpPr>
        <p:spPr>
          <a:xfrm>
            <a:off x="357158" y="1285860"/>
            <a:ext cx="8229600" cy="4525963"/>
          </a:xfrm>
        </p:spPr>
        <p:txBody>
          <a:bodyPr>
            <a:normAutofit fontScale="47500" lnSpcReduction="20000"/>
          </a:bodyPr>
          <a:lstStyle/>
          <a:p>
            <a:pPr>
              <a:buNone/>
            </a:pPr>
            <a:r>
              <a:rPr lang="en-US" sz="8000" b="1" dirty="0" smtClean="0">
                <a:solidFill>
                  <a:srgbClr val="C00000"/>
                </a:solidFill>
              </a:rPr>
              <a:t>    </a:t>
            </a:r>
            <a:r>
              <a:rPr lang="el-GR" sz="8000" b="1" dirty="0" smtClean="0">
                <a:solidFill>
                  <a:srgbClr val="C00000"/>
                </a:solidFill>
              </a:rPr>
              <a:t>12</a:t>
            </a:r>
            <a:r>
              <a:rPr lang="el-GR" sz="8000" b="1" dirty="0">
                <a:solidFill>
                  <a:srgbClr val="C00000"/>
                </a:solidFill>
              </a:rPr>
              <a:t>. Το πρώτο καφενείο της Ευρώπης άνοιξε το 1683 στη Βενετία και ήταν τόπος συνάντησης για τους ανθρώπους της ανώτερης τάξης, ενώ ο βασιλιάς της Αγγλίας απαγόρευσε να ανοίξουν καφενεία στη Βρετανία ισχυριζόμενος πως εκεί συγκεντρώνονταν οι άνθρωποι για να συνωμοτήσουν εναντίον του.</a:t>
            </a: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Επιφάνεια εργασίας\ΠΑΜΕ ΓΙΑ ΚΑΦΕ\καφες εικονες\μηλο.jpg"/>
          <p:cNvPicPr>
            <a:picLocks noChangeAspect="1" noChangeArrowheads="1"/>
          </p:cNvPicPr>
          <p:nvPr/>
        </p:nvPicPr>
        <p:blipFill>
          <a:blip r:embed="rId2" cstate="print"/>
          <a:srcRect/>
          <a:stretch>
            <a:fillRect/>
          </a:stretch>
        </p:blipFill>
        <p:spPr bwMode="auto">
          <a:xfrm>
            <a:off x="357157" y="267870"/>
            <a:ext cx="8024867" cy="6018650"/>
          </a:xfrm>
          <a:prstGeom prst="rect">
            <a:avLst/>
          </a:prstGeom>
          <a:noFill/>
        </p:spPr>
      </p:pic>
      <p:sp>
        <p:nvSpPr>
          <p:cNvPr id="4" name="1 - Τίτλος"/>
          <p:cNvSpPr>
            <a:spLocks noGrp="1"/>
          </p:cNvSpPr>
          <p:nvPr>
            <p:ph idx="1"/>
          </p:nvPr>
        </p:nvSpPr>
        <p:spPr>
          <a:xfrm>
            <a:off x="357158" y="428604"/>
            <a:ext cx="8229600" cy="4525963"/>
          </a:xfrm>
        </p:spPr>
        <p:txBody>
          <a:bodyPr>
            <a:noAutofit/>
          </a:bodyPr>
          <a:lstStyle/>
          <a:p>
            <a:pPr>
              <a:buNone/>
            </a:pPr>
            <a:r>
              <a:rPr lang="en-US" sz="6600" b="1" dirty="0" smtClean="0"/>
              <a:t>  </a:t>
            </a:r>
            <a:r>
              <a:rPr lang="el-GR" sz="6600" b="1" dirty="0" smtClean="0">
                <a:solidFill>
                  <a:schemeClr val="tx2">
                    <a:lumMod val="60000"/>
                    <a:lumOff val="40000"/>
                  </a:schemeClr>
                </a:solidFill>
              </a:rPr>
              <a:t>13</a:t>
            </a:r>
            <a:r>
              <a:rPr lang="el-GR" sz="6600" b="1" dirty="0">
                <a:solidFill>
                  <a:schemeClr val="tx2">
                    <a:lumMod val="60000"/>
                    <a:lumOff val="40000"/>
                  </a:schemeClr>
                </a:solidFill>
              </a:rPr>
              <a:t>. Ο καφές κρατάει τον άνθρωπο ξύπνιο πολύ λιγότερο χρόνο από ό,τι συμβαίνει αν καταναλώσει ένα μήλο!</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Επιφάνεια εργασίας\ΠΑΜΕ ΓΙΑ ΚΑΦΕ\καφες εικονες\ηλικιωμενοι.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1 - Τίτλος"/>
          <p:cNvSpPr>
            <a:spLocks noGrp="1"/>
          </p:cNvSpPr>
          <p:nvPr>
            <p:ph idx="1"/>
          </p:nvPr>
        </p:nvSpPr>
        <p:spPr>
          <a:xfrm>
            <a:off x="428596" y="1214422"/>
            <a:ext cx="8229600" cy="4525963"/>
          </a:xfrm>
        </p:spPr>
        <p:txBody>
          <a:bodyPr>
            <a:noAutofit/>
          </a:bodyPr>
          <a:lstStyle/>
          <a:p>
            <a:pPr>
              <a:buNone/>
            </a:pPr>
            <a:r>
              <a:rPr lang="en-US" sz="6000" b="1" dirty="0" smtClean="0"/>
              <a:t>  </a:t>
            </a:r>
            <a:r>
              <a:rPr lang="el-GR" sz="6000" b="1" dirty="0" smtClean="0">
                <a:solidFill>
                  <a:srgbClr val="FF0000"/>
                </a:solidFill>
              </a:rPr>
              <a:t>14</a:t>
            </a:r>
            <a:r>
              <a:rPr lang="el-GR" sz="6000" b="1" dirty="0">
                <a:solidFill>
                  <a:srgbClr val="FF0000"/>
                </a:solidFill>
              </a:rPr>
              <a:t>. Δύο φλιτζάνια καφέ την ημέρα μπορεί να μειώσουν τον κίνδυνο εγκεφαλικού επεισοδίου.</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Επιφάνεια εργασίας\ΠΑΜΕ ΓΙΑ ΚΑΦΕ\καφες εικονες\ηλιο.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2 - Θέση περιεχομένου"/>
          <p:cNvSpPr>
            <a:spLocks noGrp="1"/>
          </p:cNvSpPr>
          <p:nvPr>
            <p:ph idx="1"/>
          </p:nvPr>
        </p:nvSpPr>
        <p:spPr>
          <a:xfrm>
            <a:off x="428596" y="1357298"/>
            <a:ext cx="8229600" cy="4525963"/>
          </a:xfrm>
        </p:spPr>
        <p:txBody>
          <a:bodyPr>
            <a:normAutofit/>
          </a:bodyPr>
          <a:lstStyle/>
          <a:p>
            <a:pPr>
              <a:buNone/>
            </a:pPr>
            <a:r>
              <a:rPr lang="en-US" sz="4800" b="1" dirty="0" smtClean="0"/>
              <a:t> </a:t>
            </a:r>
            <a:r>
              <a:rPr lang="en-US" sz="4800" b="1" dirty="0" smtClean="0">
                <a:solidFill>
                  <a:schemeClr val="bg1"/>
                </a:solidFill>
              </a:rPr>
              <a:t>  </a:t>
            </a:r>
            <a:r>
              <a:rPr lang="el-GR" sz="4800" b="1" dirty="0" smtClean="0">
                <a:solidFill>
                  <a:schemeClr val="bg1"/>
                </a:solidFill>
              </a:rPr>
              <a:t>15</a:t>
            </a:r>
            <a:r>
              <a:rPr lang="el-GR" sz="4800" b="1" dirty="0">
                <a:solidFill>
                  <a:schemeClr val="bg1"/>
                </a:solidFill>
              </a:rPr>
              <a:t>. Ο καφές προστατεύει από τον ήλιο και παράλληλα μειώνει τις βλάβες που προκαλεί στο δέρμα, αποτελώντας ένα από τα καλύτερα… αντηλιακά.</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3.gstatic.com/images?q=tbn:ANd9GcTHEYJA6M7fnxEdYwU3EexWA4wgBAau_gGKEblgYsu3nStsCXVMSg"/>
          <p:cNvPicPr>
            <a:picLocks noChangeAspect="1" noChangeArrowheads="1"/>
          </p:cNvPicPr>
          <p:nvPr/>
        </p:nvPicPr>
        <p:blipFill>
          <a:blip r:embed="rId2" cstate="print"/>
          <a:srcRect/>
          <a:stretch>
            <a:fillRect/>
          </a:stretch>
        </p:blipFill>
        <p:spPr bwMode="auto">
          <a:xfrm>
            <a:off x="0" y="-13631"/>
            <a:ext cx="9144000" cy="6871631"/>
          </a:xfrm>
          <a:prstGeom prst="rect">
            <a:avLst/>
          </a:prstGeom>
          <a:noFill/>
        </p:spPr>
      </p:pic>
      <p:sp>
        <p:nvSpPr>
          <p:cNvPr id="3" name="2 - Θέση περιεχομένου"/>
          <p:cNvSpPr>
            <a:spLocks noGrp="1"/>
          </p:cNvSpPr>
          <p:nvPr>
            <p:ph idx="1"/>
          </p:nvPr>
        </p:nvSpPr>
        <p:spPr/>
        <p:txBody>
          <a:bodyPr>
            <a:normAutofit/>
          </a:bodyPr>
          <a:lstStyle/>
          <a:p>
            <a:pPr>
              <a:buNone/>
            </a:pPr>
            <a:r>
              <a:rPr lang="en-US" sz="4800" b="1" dirty="0" smtClean="0">
                <a:solidFill>
                  <a:srgbClr val="FF0000"/>
                </a:solidFill>
              </a:rPr>
              <a:t>   16</a:t>
            </a:r>
            <a:r>
              <a:rPr lang="el-GR" sz="4800" b="1" dirty="0" smtClean="0">
                <a:solidFill>
                  <a:srgbClr val="FF0000"/>
                </a:solidFill>
              </a:rPr>
              <a:t>. </a:t>
            </a:r>
            <a:r>
              <a:rPr lang="el-GR" sz="4800" b="1" dirty="0">
                <a:solidFill>
                  <a:srgbClr val="FF0000"/>
                </a:solidFill>
              </a:rPr>
              <a:t>Ο καφές είναι γεωργικό προϊόν και άκρως σημαντική αξία στις διεθνείς αγορές, δεύτερη μετά το πετρέλαιο</a:t>
            </a:r>
            <a:r>
              <a:rPr lang="el-GR" sz="4800" b="1" dirty="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istrator\Επιφάνεια εργασίας\ΠΑΜΕ ΓΙΑ ΚΑΦΕ\καφες εικονες\robu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28596" y="1142984"/>
            <a:ext cx="8229600" cy="4525963"/>
          </a:xfrm>
        </p:spPr>
        <p:txBody>
          <a:bodyPr>
            <a:normAutofit fontScale="92500"/>
          </a:bodyPr>
          <a:lstStyle/>
          <a:p>
            <a:pPr>
              <a:buNone/>
            </a:pPr>
            <a:r>
              <a:rPr lang="en-US" dirty="0" smtClean="0">
                <a:solidFill>
                  <a:srgbClr val="FF0000"/>
                </a:solidFill>
              </a:rPr>
              <a:t>   </a:t>
            </a:r>
            <a:r>
              <a:rPr lang="en-US" sz="4800" b="1" dirty="0" smtClean="0">
                <a:solidFill>
                  <a:srgbClr val="FF0000"/>
                </a:solidFill>
              </a:rPr>
              <a:t>17</a:t>
            </a:r>
            <a:r>
              <a:rPr lang="el-GR" sz="4800" b="1" dirty="0" smtClean="0">
                <a:solidFill>
                  <a:srgbClr val="FF0000"/>
                </a:solidFill>
              </a:rPr>
              <a:t>.</a:t>
            </a:r>
            <a:r>
              <a:rPr lang="el-GR" sz="4800" b="1" dirty="0">
                <a:solidFill>
                  <a:srgbClr val="FF0000"/>
                </a:solidFill>
              </a:rPr>
              <a:t> Η ποικιλία Arabica έχει 44 χρωμοσώματα και η Robusta 22. </a:t>
            </a:r>
            <a:r>
              <a:rPr lang="el-GR" sz="4800" b="1" dirty="0" smtClean="0">
                <a:solidFill>
                  <a:srgbClr val="FF0000"/>
                </a:solidFill>
              </a:rPr>
              <a:t>(</a:t>
            </a:r>
            <a:r>
              <a:rPr lang="en-US" sz="4800" b="1" dirty="0" smtClean="0">
                <a:solidFill>
                  <a:srgbClr val="FF0000"/>
                </a:solidFill>
              </a:rPr>
              <a:t> </a:t>
            </a:r>
            <a:r>
              <a:rPr lang="el-GR" sz="4800" b="1" dirty="0" smtClean="0">
                <a:solidFill>
                  <a:srgbClr val="FF0000"/>
                </a:solidFill>
              </a:rPr>
              <a:t>Tα </a:t>
            </a:r>
            <a:r>
              <a:rPr lang="el-GR" sz="4800" b="1" dirty="0">
                <a:solidFill>
                  <a:srgbClr val="FF0000"/>
                </a:solidFill>
              </a:rPr>
              <a:t>ανθρώπινα κύτταρα έχουν 23 ζευγάρια χρωμοσωμάτων, που δίνουν συνολικά 46 χρωμοσώματα </a:t>
            </a:r>
            <a:r>
              <a:rPr lang="el-GR" sz="4800" b="1" dirty="0" smtClean="0">
                <a:solidFill>
                  <a:srgbClr val="FF0000"/>
                </a:solidFill>
              </a:rPr>
              <a:t>ανά </a:t>
            </a:r>
            <a:r>
              <a:rPr lang="el-GR" sz="4800" b="1" dirty="0">
                <a:solidFill>
                  <a:srgbClr val="FF0000"/>
                </a:solidFill>
              </a:rPr>
              <a:t>κύτταρο.)</a:t>
            </a:r>
          </a:p>
          <a:p>
            <a:endParaRPr lang="el-GR"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2.gstatic.com/images?q=tbn:ANd9GcS3PRMH6ch3owOJdReHr7D8A1gIxEoxoHS_oFb14RpBg97202jFsA"/>
          <p:cNvPicPr>
            <a:picLocks noChangeAspect="1" noChangeArrowheads="1"/>
          </p:cNvPicPr>
          <p:nvPr/>
        </p:nvPicPr>
        <p:blipFill>
          <a:blip r:embed="rId2" cstate="print"/>
          <a:srcRect/>
          <a:stretch>
            <a:fillRect/>
          </a:stretch>
        </p:blipFill>
        <p:spPr bwMode="auto">
          <a:xfrm>
            <a:off x="10465" y="0"/>
            <a:ext cx="9133535" cy="6858000"/>
          </a:xfrm>
          <a:prstGeom prst="rect">
            <a:avLst/>
          </a:prstGeom>
          <a:noFill/>
        </p:spPr>
      </p:pic>
      <p:sp>
        <p:nvSpPr>
          <p:cNvPr id="3" name="2 - Θέση περιεχομένου"/>
          <p:cNvSpPr>
            <a:spLocks noGrp="1"/>
          </p:cNvSpPr>
          <p:nvPr>
            <p:ph idx="1"/>
          </p:nvPr>
        </p:nvSpPr>
        <p:spPr>
          <a:xfrm>
            <a:off x="357158" y="1000108"/>
            <a:ext cx="8229600" cy="4525963"/>
          </a:xfrm>
        </p:spPr>
        <p:txBody>
          <a:bodyPr/>
          <a:lstStyle/>
          <a:p>
            <a:pPr>
              <a:buNone/>
            </a:pPr>
            <a:r>
              <a:rPr lang="el-GR" b="1" dirty="0" smtClean="0">
                <a:solidFill>
                  <a:srgbClr val="FFC000"/>
                </a:solidFill>
              </a:rPr>
              <a:t>    18. Οι </a:t>
            </a:r>
            <a:r>
              <a:rPr lang="el-GR" b="1" dirty="0">
                <a:solidFill>
                  <a:srgbClr val="FFC000"/>
                </a:solidFill>
              </a:rPr>
              <a:t>γευσιγνώστες του καφέ ,όπως και οι γευσιγνώστες του κρασιού, ελέγχουν σχολαστικά τον καφέ, ψάχνοντας για γεύση, άρωμα, επίγευση, οξύτητα και σώμα, αναζητώντας «μια γλυκιά καθαρότητα» στην τελική εκτίμηση. Το υψόμετρο και το μικροκλίμα παίζουν, όπως και στο κρασί, και αυτό βασικό ρόλο στη γεύση του καφέ. </a:t>
            </a:r>
            <a:r>
              <a:rPr lang="el-GR" b="1" dirty="0"/>
              <a:t> </a:t>
            </a:r>
            <a:r>
              <a:rPr lang="el-GR" dirty="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3.gstatic.com/images?q=tbn:ANd9GcQPgwZ2mThUMnaVFUoE2qwjmaN15SPSREnOz-VjhV0HgAkHKAXE"/>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2 - Θέση περιεχομένου"/>
          <p:cNvSpPr>
            <a:spLocks noGrp="1"/>
          </p:cNvSpPr>
          <p:nvPr>
            <p:ph idx="1"/>
          </p:nvPr>
        </p:nvSpPr>
        <p:spPr>
          <a:xfrm>
            <a:off x="428596" y="1000108"/>
            <a:ext cx="8229600" cy="4525963"/>
          </a:xfrm>
        </p:spPr>
        <p:txBody>
          <a:bodyPr/>
          <a:lstStyle/>
          <a:p>
            <a:pPr>
              <a:buNone/>
            </a:pPr>
            <a:r>
              <a:rPr lang="el-GR" sz="5400" b="1" dirty="0" smtClean="0">
                <a:solidFill>
                  <a:srgbClr val="FFFF00"/>
                </a:solidFill>
              </a:rPr>
              <a:t>    19. Ο </a:t>
            </a:r>
            <a:r>
              <a:rPr lang="el-GR" sz="5400" b="1" dirty="0">
                <a:solidFill>
                  <a:srgbClr val="FFFF00"/>
                </a:solidFill>
              </a:rPr>
              <a:t>εσπρέσο περιέχει τη λιγότερη καφεΐνη απ’ όλους τους καφέδες και ο καφές φίλτρου την περισσότερη.</a:t>
            </a:r>
            <a:r>
              <a:rPr lang="el-GR" dirty="0">
                <a:solidFill>
                  <a:srgbClr val="FFFF00"/>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p:cNvPicPr>
            <a:picLocks noChangeAspect="1" noChangeArrowheads="1"/>
          </p:cNvPicPr>
          <p:nvPr/>
        </p:nvPicPr>
        <p:blipFill>
          <a:blip r:embed="rId2" cstate="print"/>
          <a:srcRect/>
          <a:stretch>
            <a:fillRect/>
          </a:stretch>
        </p:blipFill>
        <p:spPr bwMode="auto">
          <a:xfrm>
            <a:off x="18386" y="0"/>
            <a:ext cx="9125614" cy="6909306"/>
          </a:xfrm>
          <a:prstGeom prst="rect">
            <a:avLst/>
          </a:prstGeom>
          <a:noFill/>
          <a:ln w="9525">
            <a:noFill/>
            <a:miter lim="800000"/>
            <a:headEnd/>
            <a:tailEnd/>
          </a:ln>
        </p:spPr>
      </p:pic>
      <p:sp>
        <p:nvSpPr>
          <p:cNvPr id="24578" name="Rectangle 2"/>
          <p:cNvSpPr>
            <a:spLocks noGrp="1" noChangeArrowheads="1"/>
          </p:cNvSpPr>
          <p:nvPr>
            <p:ph type="title"/>
          </p:nvPr>
        </p:nvSpPr>
        <p:spPr/>
        <p:txBody>
          <a:bodyPr/>
          <a:lstStyle/>
          <a:p>
            <a:pPr eaLnBrk="1" hangingPunct="1">
              <a:defRPr/>
            </a:pPr>
            <a:r>
              <a:rPr lang="el-GR" sz="4000" u="sng" dirty="0" smtClean="0">
                <a:solidFill>
                  <a:srgbClr val="FF0000"/>
                </a:solidFill>
              </a:rPr>
              <a:t>Η ΣΥΓΚΟΜΙΔΗ ΤΟΥ ΚΑΡΠΟΥ ΤΟΥ ΚΑΦΕ.</a:t>
            </a:r>
          </a:p>
        </p:txBody>
      </p:sp>
      <p:sp>
        <p:nvSpPr>
          <p:cNvPr id="24582" name="Rectangle 6"/>
          <p:cNvSpPr>
            <a:spLocks noGrp="1" noChangeArrowheads="1"/>
          </p:cNvSpPr>
          <p:nvPr>
            <p:ph type="body" idx="1"/>
          </p:nvPr>
        </p:nvSpPr>
        <p:spPr/>
        <p:txBody>
          <a:bodyPr/>
          <a:lstStyle/>
          <a:p>
            <a:pPr eaLnBrk="1" hangingPunct="1">
              <a:defRPr/>
            </a:pPr>
            <a:r>
              <a:rPr lang="el-GR" sz="2800" dirty="0" smtClean="0">
                <a:solidFill>
                  <a:srgbClr val="FF0000"/>
                </a:solidFill>
              </a:rPr>
              <a:t>Οι καρποί του μαζεύονται μόλις ωριμάσουν.</a:t>
            </a:r>
          </a:p>
          <a:p>
            <a:pPr eaLnBrk="1" hangingPunct="1">
              <a:defRPr/>
            </a:pPr>
            <a:r>
              <a:rPr lang="el-GR" sz="2800" dirty="0" smtClean="0">
                <a:solidFill>
                  <a:srgbClr val="FF0000"/>
                </a:solidFill>
              </a:rPr>
              <a:t>Υπάρχουν διαφορετικοί μέθοδοι συγκομιδής των καρπών του </a:t>
            </a:r>
            <a:r>
              <a:rPr lang="el-GR" sz="2800" dirty="0" err="1" smtClean="0">
                <a:solidFill>
                  <a:srgbClr val="FF0000"/>
                </a:solidFill>
              </a:rPr>
              <a:t>καφεόδεντρου,τα</a:t>
            </a:r>
            <a:r>
              <a:rPr lang="el-GR" sz="2800" dirty="0" smtClean="0">
                <a:solidFill>
                  <a:srgbClr val="FF0000"/>
                </a:solidFill>
              </a:rPr>
              <a:t> πλέον συνηθισμένα είναι:</a:t>
            </a:r>
          </a:p>
          <a:p>
            <a:pPr eaLnBrk="1" hangingPunct="1">
              <a:defRPr/>
            </a:pPr>
            <a:r>
              <a:rPr lang="el-GR" sz="2800" dirty="0" smtClean="0">
                <a:solidFill>
                  <a:srgbClr val="FF0000"/>
                </a:solidFill>
              </a:rPr>
              <a:t>1) Συλλογή με το χέρι</a:t>
            </a:r>
          </a:p>
          <a:p>
            <a:pPr eaLnBrk="1" hangingPunct="1">
              <a:defRPr/>
            </a:pPr>
            <a:r>
              <a:rPr lang="el-GR" sz="2800" dirty="0" smtClean="0">
                <a:solidFill>
                  <a:srgbClr val="FF0000"/>
                </a:solidFill>
              </a:rPr>
              <a:t>2) Τίναγμα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ppt_x"/>
                                          </p:val>
                                        </p:tav>
                                        <p:tav tm="100000">
                                          <p:val>
                                            <p:strVal val="#ppt_x"/>
                                          </p:val>
                                        </p:tav>
                                      </p:tavLst>
                                    </p:anim>
                                    <p:anim calcmode="lin" valueType="num">
                                      <p:cBhvr additive="base">
                                        <p:cTn id="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encrypted-tbn3.gstatic.com/images?q=tbn:ANd9GcQfOuUmTh0p4V8k7ydgix2J1fNRbePdhBNtkfA_13VUtH9d6wNf"/>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 Θέση περιεχομένου"/>
          <p:cNvSpPr>
            <a:spLocks noGrp="1"/>
          </p:cNvSpPr>
          <p:nvPr>
            <p:ph idx="1"/>
          </p:nvPr>
        </p:nvSpPr>
        <p:spPr>
          <a:xfrm>
            <a:off x="428596" y="1214422"/>
            <a:ext cx="8229600" cy="4525963"/>
          </a:xfrm>
        </p:spPr>
        <p:txBody>
          <a:bodyPr/>
          <a:lstStyle/>
          <a:p>
            <a:pPr>
              <a:buNone/>
            </a:pPr>
            <a:r>
              <a:rPr lang="el-GR" dirty="0" smtClean="0"/>
              <a:t>    </a:t>
            </a:r>
            <a:r>
              <a:rPr lang="el-GR" sz="3600" b="1" dirty="0" smtClean="0">
                <a:solidFill>
                  <a:srgbClr val="FF0000"/>
                </a:solidFill>
              </a:rPr>
              <a:t>20. </a:t>
            </a:r>
            <a:r>
              <a:rPr lang="el-GR" sz="3600" b="1" dirty="0">
                <a:solidFill>
                  <a:srgbClr val="FF0000"/>
                </a:solidFill>
              </a:rPr>
              <a:t>Ντεκαφεϊνέ θεωρείται ο καφές με καφεΐνη λιγότερη του 0,3% (βάση νόμου). Η καφεΐνη αφαιρείται από τον καρπό του καφέ με έναν ή με συνδυασμό των παρακάτω διαλυτών: νερό, διχλωρομεθάνιο, αιθυλική ακετόλη, διοξείδιο του άνθρακα, συνήθως με χημικές μεθόδους</a:t>
            </a:r>
            <a:r>
              <a:rPr lang="el-GR" sz="3600" b="1" dirty="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Documents and Settings\administrator\Επιφάνεια εργασίας\ΠΑΜΕ ΓΙΑ ΚΑΦΕ\καφες εικονες\images.jpg"/>
          <p:cNvPicPr>
            <a:picLocks noChangeAspect="1" noChangeArrowheads="1"/>
          </p:cNvPicPr>
          <p:nvPr/>
        </p:nvPicPr>
        <p:blipFill>
          <a:blip r:embed="rId2" cstate="print"/>
          <a:srcRect/>
          <a:stretch>
            <a:fillRect/>
          </a:stretch>
        </p:blipFill>
        <p:spPr bwMode="auto">
          <a:xfrm>
            <a:off x="0" y="0"/>
            <a:ext cx="9110100" cy="6858000"/>
          </a:xfrm>
          <a:prstGeom prst="rect">
            <a:avLst/>
          </a:prstGeom>
          <a:noFill/>
        </p:spPr>
      </p:pic>
      <p:sp>
        <p:nvSpPr>
          <p:cNvPr id="3" name="2 - Θέση περιεχομένου"/>
          <p:cNvSpPr>
            <a:spLocks noGrp="1"/>
          </p:cNvSpPr>
          <p:nvPr>
            <p:ph idx="1"/>
          </p:nvPr>
        </p:nvSpPr>
        <p:spPr>
          <a:xfrm>
            <a:off x="500034" y="357142"/>
            <a:ext cx="8229600" cy="6500858"/>
          </a:xfrm>
        </p:spPr>
        <p:txBody>
          <a:bodyPr>
            <a:normAutofit fontScale="92500" lnSpcReduction="20000"/>
          </a:bodyPr>
          <a:lstStyle/>
          <a:p>
            <a:pPr>
              <a:buNone/>
            </a:pPr>
            <a:r>
              <a:rPr lang="el-GR" b="1" dirty="0" smtClean="0">
                <a:solidFill>
                  <a:srgbClr val="FFC000"/>
                </a:solidFill>
              </a:rPr>
              <a:t>     21. Τα </a:t>
            </a:r>
            <a:r>
              <a:rPr lang="el-GR" b="1" dirty="0">
                <a:solidFill>
                  <a:srgbClr val="FFC000"/>
                </a:solidFill>
              </a:rPr>
              <a:t>πρώτα φιλόξενα καφενεία, όπως τα γνωρίζουμε σήμερα, άνοιξαν στη Μέκκα και εξαπλώθηκαν γρήγορα σε όλο τον αραβικό κόσμο για να γίνουν αγαπητά στέκια ψυχαγωγίας, χαλάρωσης, γνωριμιών , εμπορικών αλλά και πολιτικών συναντήσεων και να θεωρηθούν, από τότε μέχρι και σήμερα, κοιτίδες επανάστασης από τα απολυταρχικά καθεστώτα. Ένα τέτοιο αραβικό καφενείο είναι και το Cafe Riche που άνοιξε στο Κάιρο το 1908 και φημολογείται ότι είχε υπόγειες σήραγγες που οδηγούσαν τους αντιφρονούντες κατευθείαν στην πλατεία Tαχρίρ αλλά και σε ένα τυπογραφείο εκτύπωσης φυλλαδίων προπαγάνδας ενάντια στους Βρετανούς κατακτητές.</a:t>
            </a:r>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Επιφάνεια εργασίας\ΠΑΜΕ ΓΙΑ ΚΑΦΕ\καφες εικονες\χασζδφφ.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28596" y="1000108"/>
            <a:ext cx="8229600" cy="4525963"/>
          </a:xfrm>
        </p:spPr>
        <p:txBody>
          <a:bodyPr/>
          <a:lstStyle/>
          <a:p>
            <a:pPr>
              <a:buNone/>
            </a:pPr>
            <a:r>
              <a:rPr lang="el-GR" sz="5400" b="1" dirty="0" smtClean="0">
                <a:solidFill>
                  <a:srgbClr val="FFFF00"/>
                </a:solidFill>
              </a:rPr>
              <a:t>  22. Με </a:t>
            </a:r>
            <a:r>
              <a:rPr lang="el-GR" sz="5400" b="1" dirty="0">
                <a:solidFill>
                  <a:srgbClr val="FFFF00"/>
                </a:solidFill>
              </a:rPr>
              <a:t>το πέρασμα των Οθωμανών από την Ευρώπη έγινε η γνωριμία των Ευρωπαίων με τον καφέ γύρω στα 1500 </a:t>
            </a:r>
            <a:r>
              <a:rPr lang="el-GR" sz="5400" b="1" dirty="0" smtClean="0">
                <a:solidFill>
                  <a:srgbClr val="FFFF00"/>
                </a:solidFill>
              </a:rPr>
              <a:t>μ.Χ</a:t>
            </a:r>
            <a:r>
              <a:rPr lang="el-GR" sz="5400" b="1" dirty="0">
                <a:solidFill>
                  <a:srgbClr val="FFFF00"/>
                </a:solidFill>
              </a:rPr>
              <a:t>. </a:t>
            </a:r>
            <a:r>
              <a:rPr lang="el-GR" dirty="0">
                <a:solidFill>
                  <a:schemeClr val="bg1"/>
                </a:solidFill>
              </a:rPr>
              <a:t> </a:t>
            </a:r>
            <a:r>
              <a:rPr lang="el-GR" dirty="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C:\Documents and Settings\administrator\Επιφάνεια εργασίας\ΠΑΜΕ ΓΙΑ ΚΑΦΕ\καφες εικονες\αρχείο λήψης (1).jpg"/>
          <p:cNvPicPr>
            <a:picLocks noChangeAspect="1" noChangeArrowheads="1"/>
          </p:cNvPicPr>
          <p:nvPr/>
        </p:nvPicPr>
        <p:blipFill>
          <a:blip r:embed="rId2" cstate="print"/>
          <a:srcRect/>
          <a:stretch>
            <a:fillRect/>
          </a:stretch>
        </p:blipFill>
        <p:spPr bwMode="auto">
          <a:xfrm>
            <a:off x="0" y="-24"/>
            <a:ext cx="9144000" cy="6836356"/>
          </a:xfrm>
          <a:prstGeom prst="rect">
            <a:avLst/>
          </a:prstGeom>
          <a:noFill/>
        </p:spPr>
      </p:pic>
      <p:sp>
        <p:nvSpPr>
          <p:cNvPr id="3" name="2 - Θέση περιεχομένου"/>
          <p:cNvSpPr>
            <a:spLocks noGrp="1"/>
          </p:cNvSpPr>
          <p:nvPr>
            <p:ph idx="1"/>
          </p:nvPr>
        </p:nvSpPr>
        <p:spPr>
          <a:xfrm>
            <a:off x="428596" y="1214422"/>
            <a:ext cx="8229600" cy="4525963"/>
          </a:xfrm>
        </p:spPr>
        <p:txBody>
          <a:bodyPr/>
          <a:lstStyle/>
          <a:p>
            <a:pPr>
              <a:buNone/>
            </a:pPr>
            <a:r>
              <a:rPr lang="el-GR" sz="4400" b="1" dirty="0" smtClean="0"/>
              <a:t>   </a:t>
            </a:r>
            <a:r>
              <a:rPr lang="el-GR" sz="4400" b="1" dirty="0" smtClean="0">
                <a:solidFill>
                  <a:srgbClr val="FFFF00"/>
                </a:solidFill>
              </a:rPr>
              <a:t>23. Το </a:t>
            </a:r>
            <a:r>
              <a:rPr lang="el-GR" sz="4400" b="1" dirty="0">
                <a:solidFill>
                  <a:srgbClr val="FFFF00"/>
                </a:solidFill>
              </a:rPr>
              <a:t>80% των Τούρκων πίνει ακόμα τσάι αντί για καφέ, κάτι που συνηθίζεται από τις ανώτερες τάξεις, με την εσπρεσομανία στα καφέ να δείχνει και εκεί ανοδική τάση.    </a:t>
            </a:r>
          </a:p>
          <a:p>
            <a:endParaRPr lang="el-GR" dirty="0"/>
          </a:p>
        </p:txBody>
      </p:sp>
      <p:sp>
        <p:nvSpPr>
          <p:cNvPr id="24578" name="AutoShape 2" descr="data:image/jpeg;base64,/9j/4AAQSkZJRgABAQAAAQABAAD/2wCEAAkGBxQTEhUUEhQUFBQUFBQUFBgYFxUUFRUVFRQXFxQUFRQYHCggGBolHBQUITEhJSkrLi4uFx8zODMsNygtLiwBCgoKDg0OGxAQGiwkHSQsLCwsLCwsLCwsLCwsLCwsLCwsLCwsLCwsLCwsLCwsLCwsLCwsLCwsLCwsLCwsLCwsLP/AABEIAOEA4QMBIgACEQEDEQH/xAAcAAABBQEBAQAAAAAAAAAAAAAEAAIDBQYBBwj/xABEEAABAwIDBAYGBwgBAwUAAAABAAIDBBEFITESQVFxBhMiYYGRBzJSobHwFCNCYsHR4RUzU3KCorLxkghD0iQ0RHOD/8QAGgEAAgMBAQAAAAAAAAAAAAAAAwQAAQIFBv/EACwRAAICAQQBAwIGAwEAAAAAAAABAhEDBBIhMUEFE1EiMhRCcZGhsVJhwSP/2gAMAwEAAhEDEQA/APbl1JJZIJJdSVkEkkVwusoQ6kgpMWiBtthx4Nu93iG3so34m8+pBK7nsxj+439yqyrLEriqTVVZ0gib/NMT7gxMc+u3Mpv+Un5KWSy6uurOyVte3/40Mg+7KWn3tUJ6Wuj/APc0lREN7gOtYP6mqWiWahcVXh3SKmnNo5WF3sk7L/8Ai6xKtA5WWJJIuWb6U9NKejaQbyygfu2ZkcNt2jPFTohpLpL5y6S+lKuqCRG/6Mz2Yj2vGXXyss1B0prmuuKyqv8A/dKfi5Z3Ih9Y3XCvCejfpWqoHtZWAyNNs3jZfY79q2a9pwfFoqmISQuDmkccweB4FWUnYWuXXXJpKpssSS5dcWSzt0rriShDq4km3UIdSXFxWQLSSUNRUNZqeQGZPILRRMh5qprMiczoBmTyAUJD36/Vt4CxefHRqkghaz1Ra+p1J5nerpsy5JEZklfoBGOLs3f8RkPErjcOac5HOkP3jl/wFgirpXV7TG9HY4mtFmtAHcLJ10zaSur2k3j7pXTLru0rom8ekQmBy7dVRpTKnFOjVNOO3GA7c9vZcDxuNfFUUkNbQ9qN5qqcasdm9gHB2vxHcFtLrqqjSaZ5Z0n9KDbGOHahJZtOfI2xvvijsbbWXreXd5JiWMPndYXDb3tfUneTqTzXtfpF6BsqI3SRNs71nNG/77e/iN68QpYRA5wlHaaeyNxB3oTvyX0TU2FdnadkLXzQ9S6Jm8Dv3o3DKWpxGo6ilG0ftOPqRsv6z3cBnYeQXrWC+hShYz/1RkqZT6ztt0bAfuNZY25krSjRXZ4b9LjJte/NbLoF0sdRztNyYnENkb90nUd4uqP0qdDRhtUGR7RhlbtxFxuRY2cwm2dvxCy1HVWyKjV8kPs6KQOaHNNw4Ag8QcwU0rH+iLFjPhsdzd0TnRnkDdvuPuWwesmhqS5dcuoQcuXXLrhKhB11xNSUKHXXEkldkGvqi82i00Lz6o7h7RXYomtz1cdXHMnlwHclt7hkEwvRVD5ASyfBMXJbSgMiaZFugLmEl6aXoYyJdYtUZ3hO2ltobrFwzgalXRN4WHru0quTFGN1chn9IGDS5VUZeaK7ZfXXQVm3dI28F1nSFqm0z+Jh8mk2k4OVJDjbDvVhDVNdoVTiFjni+mHBeLemTokAeuhAaH62Fg1xOd7aDQ+a9jY9VvSvDBUUksds9kub/M3P8LeKFKI3CdlT0CwOmw6lZHG5rnuDXyyZXkeRrf2RfILRDFIvaC8s6HYsXQdW49qE9X37I9U+SvDUFYVtAZ6nY6aM5/1DuY+npnNILmyP09ktz+AXhMRzXpfplxG5hivoHPPjkPgvOKVlzyCtdBoS3R3H0B/08yE0k43CYf4i69TkXh/oeqpYaV7mOAD5SbEXBsLar0uDpRb98wj7ze038whN0+SRnF8WaAlcuoaarZINpjg4Hgnkqwg4lK6Zdc2lZRJdcc6yaXWTb3UIO63uSXLJKEIy9MdKhnyqF0qaRy5ZKCzKmGVBmVDz1obmStdAXkssnTIWpxJrdSFmMQx++TFSy1TnHMlClmSAyzfBqKzpHuaqmfFHu1KrYnqUZpeWpBvfLthHXuKfcpkbVOGIf4kixNiYnrosEi9T8Ul5Newc2VLFWvYcioesUb81qOsXgy8TRq8J6Qh3ZfkVp6eQOHzmF5W48Mlp+iuLkuEbznfL8k3GcciGNNqZQmoyPJcXqXUeISObfYbM5sg+4XEX8Bmt1HUAjavkRe/dxWZ6ZwtOI1TTo4m/jmqWHGHR0Ukbj2oTsbR12Hep+I8EKEqtD2rwuTTj3/wyXTTE/pFU917tHZbyCraZhtlq4gBQ22nZbz7lpuh2HCaoDiOxDZ3cSDkPMK1zwMzksWO/g9N6M0nUU0UW9rbu5k3PxV3E/gqpkiKjkRHFHDjmbdllG3PaaTG/2m6H+ZuhVlR9IS1wZUgNLjZkg9R53C/2T3FVEMiKLWvaWPAcxwsQdEF465idHDqn1I1TX3Ti6yx2G4m6kc2KdxfA82hlOrDuilPwdvvZabrM89dywmdBNPlBIek3Ww8VHHJfTxKJYFZDnUBJPXVKIZ6SVQOmUEsqocWxgNuBqm5NRXJ5yWTkscSxUMGuay9dijnnM5ICepLjcqOMXSGbU30Uk5BLX3RULVBDGjomJCWUNHGPY1EMYmAgJ90tPOMwwkgdZO2rqBPa9LyzthljSJbLoUZeuB6H7hHEmCVkxr04uRY5TEojHtR3R2Imoj7jc+AJ/BBEq86KUzi9zwPVaQOZXR0uZuaSALDumv1PNek1Vt19S4fxHjyJH4LI9IItqMkaggkcQOPJejVXQKq2pH3jc57nOsDnmSbZ81iMSpJIXlkzHNOliNeR3rpR+46uVtKzIQjcM3OyXp3RmhEELW/aNi49/BZbo1g9pDI7MNJDb7+9bFsibxw8s4vqerUmscel2WbJEXFIqhsiMhkRHE5kZlxFIiG1Cpn1NlPTzKtgZajmkXbomSMdHINpjxZw/Ed6j6O1745DRVDrva3agkP/AHYdBnvc3IFdpHKLpNh7pYRJFlUUx66EjUlubmciBZK5Yc2jsaLP+VmyhFlKZRpvVH0exltVTsmZ9tuY9lwNnA8iCj2Gx79Se7gg2dQPz4pITs+0UlZR59jeLBuQKyUk5cbqOpqi4rkQQM+ZtnnIQvsIjzRkEaggYj4mrn5MgzGBNE1TgqEImKEne1vM2Sc5tukNwgkcYpC5SGhcBcFrh9039ygc5Baa7C0OunNQ5nCYapCdm1EMKj2kE6pXOvUVlSQeJE8SKubMpWyraBNBzXq/6ZV5oMOAiOxLKWi+/OxeR4ZKhwuLrJGtGmp5DVUvpJxk1FUIwbsgbs/16n8F2fS48OTN4VVsyrsSmYdsSy7Wt9t178dVrMG6QNxNhoqtretLT1E1gDtgaHv+NliqhyDjqXQyMljNnMcHNPAgrqpchZukXmGFzQ5jxZ8bi1w3gjUe5WDZEZ0mY10kVZELR1kQe77szTaRvw96rA9O43cTzWsxbcjDo3ooTbKrGy2TmS3RBJplg19yrKkcqqAqwpnLdcAE6kX9K9XVG7RZ6iNzxV/SZJaaOzpZ8GYwZ/0LEaikOUMw+lQbgNq220f1bXktxG7aHcsR6To+qFJWAX6mfq5O+ORrj8W28QtTh0ptc78wOA3LntVKj0cJboplnsDgEkzrUlo2eFxjNGRNQsLVYQNXKyzOLCITE1ENKgaVKCkZysZjGgliKhY2aoDXP2WllhlftACyq5KoN35/BV0lbZ1wbcFuD2jOJVyzfQ4YGjJxvv4HvsqvFaF3rNzI1tv8E/BceEze0QHNsDY587cEXI2WSRrIja+Zda7W9548k1OEMi4QXYYypmcNyrpcRK9LxDARI20jo9v2mtIN+P6LBY9g7oXEOF2n1XD1XfqgewodoqUb6Kz9pFTR16rJqa2YULXrftRa4AuMkaOKsui4qhZmKdafopRGZ93fu2WLjuP3UGWDmkV2aKOpFJSund67xZg5+qPxXnJJNycybknvKvuluLdfLst/dx5NtoTvPxWemeu9p8Sx40gsY0qBahCSi4I8UTIUNvTEVwCnLk1vQepFRTT0Tj22g1NNx2mD61g5tBKFhcD4LPdHcRdT1MUzdY3h3MZhw8QSPFafpTTtiqHdXnFLaeI7urlG03yuR4I+N0c3WY91PyCuluUVAVXwuR8BR0c3LGlRYwuR9KCSFW06tqM2REc6dJmnweIAXVuAqCikO5XtG69rpea5OzpsicaQB09o+twyqba+zGJBzjcHfC6oOitc98Mey65cxpeTo3K1h35Bbusg26eZp+1DKPNhXlvo8le+ljAOy1rjc73Z32fKyQzKnZ6DTP8A8zabQ/ifFJM+mj2D5JIe4OeZQBHxlBwolrlxsrOZCIS1dkksCeCg6xRukSzXIxFFfJiDXE2NzvTZopLXDHkcQ0kfBD4sxrt1jxGXmi8A6XTU3Z2WytF7bV9oX3A8MtE9HGmriMRlB8FWzEpYXh8ZLXD5sQdy9A6M+kFsoayTZjkGt7AP7wfw71LhvTfDpyG1cOwTvcLt8wMleHohhNULxtbnndjyLeV0xCPHPAWkFxY5HMNLEG2eV+QG/NQYnhAO1cNMZGYtmDxB7lGOhLo22hm6xoIIbLZ1iDcWcLHXjdWGEumG1FUR2F9oOFyO8h19O7JbT3fTk/cqUOPpPLcbwowuyzabkHu+SqSRoOi9Vx7DxKHBljbhu4G3BeYPwqQymJgJdfThxul3CpUDTvshw6hfNIGM1Op3AbyVs8WrG0sIp4j2iO2d9t55lO7GHw2FnTPF+OfE8AFjKqqLnFzjckknmU5gxfmZlpIc96FmeltqF706uWU+EJ5Q1809z0x4tcnh8UXihR32Cwus9bITfSKFv8SiOyfvU8p7J/oeLcnhYluqvejOI9RO1zs43AxzN9qGTsyjnskkd4C1EzNWEU71YxFQ4nhxgmdFfaDSCx3tscA5jxzaQiKZiPE4+oVMOpQrWlaMroCmYrWlbmmIo4+V2y5olfULdFTUMav6JiBkR19GuCxA+rf/ACP/AMSvF/RpDtU7SXHZa8kN79luZXsuJP2KaZ3swyn+wrxzoFNsUrGMG1ISSBuGguT5rn6g9JpvsN9tJKuvN7TPekk9wwYNhUjXIZj1JtLlTEIoe96HllySleg53qoxthV0CVUtyo4407ZzRMUaavauDUIWDyQhDxVEkLtqJ7mHi0kHy3o+UISVi1jn8jSRtuiXpIczsVV3j2x6/i38VbVPpIcZWtgjvHbtlztkknQDLQe9eUyQKw6P9Hp6l1oyWsB7TzoOXEo1Luy2uD1ahmjkkLmgtkeLGxDgRwIB71FjVdDSAus10zhbgXW0J4AKqkniw+Lq2HblIzvnnxd+SwuI17pXFzyST82RMWn/ADMHJkuJYi6V5e83J+bDgEBtphcuXTZVEu0uMYXKBz0fhZuURLyBm7dEcdNYqDFja3vR8+TlXYqeyOapPkqS+krmC5RlNqhYG3VhSxXt83R0hTK0kbGhjFRSAZ9dSDxfTFxP9jneAd3LtLGoMDqHRPa+PNzdQfVcDkWkbwRcHmr+tw9o+tiB6h+nGJ2+N3fwO8JiCo4mplvVrtf18g0DArSlAuENQQOe7YY0vcdAB7/1K9AwDou1gDpgC/XZBOyO48T7kWeWONciem0OXUz+lcfLKihcNAQr+jYstFUF9RKTlaV7baaGw05LV0BQZO1Z1NKkm18P+gDp9U9VhtU7jFsDm8ho+K896HQfUNYy7TsguksMjf1c+5ab0z1WzRRQjWadoP8AKxrnH37Kq8PhkbsN2hFGwtAzF3nn36eJ4LmZ3bPRYVUEE/RoPb/uCStf6PeEktQWzydrk8vULCukrmNCKHPchZVK4qN6uPDCLoZCxElqihKItdSV2M4lwDvUIjLiA0Ek6AZklaXCuik0xBd9W3i4drwatVBS0tC3IB8lszkXeLvshGxY5S6QRtIzWB9CS76yp7DRns3AP9R3KwxnpJHCzqqYAAC20BbwaPxVZj/SN8pIvZu4DQfmsrPLfeujjwKPL5ZhzbFV1JcSSbkoNxT3KMoxVDSmOeuPcoHOWoozOVD9pH4TJZyq7q0wWO5J4C5Ra4FG+SeR1yUBihzaPFEVEuzc+Xeg2RlxudT825LEItuzeSaSFCzxVnSQ5j596iggzFhl87lvujnQh0jGSSPEbHAOGyNp7gfc33pniKtnPluyPbHsqaCAmzWhxcdLAkkcl6F0V6Oys7U1mMcLOiIDtsbtvOw45Zq5wXBooB9Wyx3uObzzcc1cRtQ8moclUeDen9NjGW/I7f8AA/D6GOJuzE0MG8W15nf4oqN1jbuv4KNgJOQU5p7g31IIvvF+HDVA7OqkoxqK4PKsJqNuSVw+1LI7zcSt5hDDsglYTotRFkzo3atcWnvINrr0UObFG57smxtc93JouU3N0jz2gg5Sb/2eXelCrEmIwwm5bBGHEDPtSZ527reZRYiP7wgvkAYWx3B6ski5yOYv82WcweqfU1VRP/3ZCS0kXa1twGg8MgAtxhOHiO5zc53rOOp/JcybtnpEq4G9dV/w2eY/8kla7Y9oeYSUos8ObIndatbH6O5N7z4NA+JRUHQBo9cuPNwHwCSenm/AioSMMXqemopJPUYXeGXmvR6XorBHuHx97kWZIoxZtvj+iJHRTYWMK7MXhfQ2VxvIQ0cBmfPRaikw2npxcC7uOp8zooa3FidPf+SppasuOZTMNHBcy5CXXRbYhjpsQ3Id356rJV9UXalGVL1T1BTNJKkRc9gczroZwU71A8rBsich5Hp80iDe9WkU5Uce5R3SJTbokULyZ26Kp6tzQQ022tUK0I2jpC86G29FirATkkrZyNjnm5uVY09PwuioaYDdlyRscIy/BMwxHOzam+huG0LnyNjF7ucG8bXNtAvbaCkEbGsGjGtYOTRb8FkPRxhwdK6TUxsOzp6zhbTfkSvRaeiO9Lar7lEc9Ni5ReT54I4moyngJUkdO0Zn9ENWY1BHk+RoPAdo+QuUCMW+joSnCCuTr9SyYyycs4/pM137pjnd57I/NTU2Iyu12fAHy1RfZl5ALX4ZOou/0AocJ2auWTc4hw8Rn7wVR+lbFzHTtpmH6ypOybewLX872W2dMGML3mwaC5xO4DVeK1WK/S619Q8EgHZhYNbA9nLdx8UPLPii9NgjFuS88/uXWC0bKeEbRADR2ieJz+O5aCnp3S2JIbCbG2j3G5sL7hcNIIP61UUHZZJODth3ZYwki5vZrtx+0OHNW4iJ7VSCSTZkbTfW18hqR46XvwVodCv2NB/Dd/d/5JKy6kcD8+KS1RDMftl53jyQs+IvOrigXxEG6Y5X7rsmxBTpidSgpyn3XOrRFKzNFfNGbKKKKytTHlog6h9hZbRkrazRU1QUfWTKlqalUydDJXICeVKaW6Ee5UkU5HHuULk4lMK2kBlI4UmtT2MurrDcGLrOcCG695RseNy4QvlzRgrbA8Pw8vPAcVpaalDQAG9/NFQQCwaBYAaDPPvRjafhnz1tx710MeFROHqdZvf+gWKnF947v0KMhpu4cL8RxB4ohsdjx5hFRMHzmjKKObkzsnwKQxTxuvYB4ve4Fjkb+C32OdK2RHYiAkfvN7NbzO/kF5+2Ph+llNEPu/Ee8IU9PCclJm8PqeXBjlCHn+Aitrp5zeWQ23NF2tHID8URR0QG4eFrcyE6ngz0I32OnmremjHD3qpOMFUTGOOTUS3ZHZLSw2FlcYfDnfgg6dij6R4+yipzI7N5uI273Ozz5CyRy5KXJ6PRYLaSM96T+kB7NDBnJLbrbfZbf1cuPwVJheHNp7NY3rJ3AkEjK2f2uAsLgX1vYoXB8ImkvUSPAklN3OPrNZa5twJyHJaPDIDI0siBbFc7T3kuuD62zfS++3F2iRdvs7ipcIloI3MdstJfM/X+G065nIOcBu1sFoqIEXYHbbxci4uGZA7LnDvvwy94tDED2IDZgze+972yyJ36i/PTK9nTw2GzFYNOr753vY3PHJRRosb9Fl9oeRSUn0Qfxv8AH8kldFnndXXvYbSMuOI0Qn7Yj4WVnUOvkRceapa3C2OzHZPu8k09Kn0eej6y4OpkrsWj3Fc/bDALkqhqsIkGna5a+SrJ4JG6hw8CsezKPgeh6jiyLho0VXj43Klq8ZJVY+6geCptYX34vyPqKslBPepHNTOqJ3FXsZTzR+Qd5URVgzDnu0afIo+m6POPrEN4jU+QW44ZPwBnq4R7ZnwxHUeFvf6oWmpsHY29wCRmL6HwVpFCBfK1wDkLeIKahpv8jnZvUkl9JTUGDtZmRtHv08AraNpHxtp4X4KdkN8uW7X3qRkN8sxu/wB8U3FKKpHLy6hzdyY2OPO2mvgimNty0vr/AKTmQ8j87lNHHl8graEZ5LGNHA5KcDlddA7h89yeGZ6a9+/wVi7kcDeaMp4t536FNZAbjP35+CsYI8stOSFOYfDgcnyEUrePmrKGHLJCwRqwZMyJrnvIaxou4nIJLLOuT0Olw3SoVVVMgidLKdljASTxtuHevOYGS4lU/SZQRCw2iZ3DL/aE6S9IH4jMI4w7qGnssbm6TvIWtwqU08EbJGgybPZYzf2gAAOPabfxKQcnN2egxYlijS7LempUTJR6bRDYwLkC7TfnfTfuzCEweOZzuslIbcEBgvaxt61/tAg5jUEcFfRhQKkDQAvtlsRi2WhcN27Tu5ImKmObWjq2A7tSePL9E51PdwcTkNG7r8UUCqNWRfRR3pKVJQqzzGQIaViPlaoHR8F0YM8Pmx2AuHNMcLol8XBQEJhM58ouLBn0jDq0eQQ8mGxewO9WFk0t/JapGo5Zryyudh0e5jfeutpGjINHMBHbO7581zY1V7Ub96flgvV5W7t2/guCPzHvCL2PzTjHysVdFe6Cuivra+7ipBHuy3HP50REcYsb65WyyPHPdku9Xz+eKsy8hE1m/IcvyUgZbX9E9jU9o0VgnM5s58Bp+RTtj50zT2xfPcVPHCeGeiq6KUWyIM96Lhhyz0Om75KdBFu7/k9yOZFb8f8ASHPINYdPfLGQReaOgYmxRIionjgjMkztloF+93IJTJlSXJ2dLpZSdJE92taXvIaxozJXm3SDG5MRm6mHabTNIDiB/c7uvZQ9IcdfXOzcIaVptzO4AbyVd4PhjZImCMOiiN9vdI6x7NyNAc7892qSk3kdvo9DhwxxKl2NwKOGKRsUDGySDq+uN+zGWiznA2vtEOJtv81qcOwZrX9Y675L32juy2RYbrNOz57ySpaGijhZ2QGtaAMhnYaDv3oyF59ZwDWbgcy7gTwUYZEwkz2YxcjfuH57lPTNs42u4m20b5DlwUcLbj2GcN5RcTLgbOTd+oJ8Vk0ENCkDU2waOATrKEFspJnUN4JKEPO5PyQ7tEkk9E8dl7I6jRDv1PNJJMROdl7IpPxUb9EkkQX8nDuXN58V1JbLJDu+eKazTy+KSShkc7XyUrdPFJJWimN3eP4KSHVJJWZYS3dyCJh+1yH+QSSQpDOIIjRSSSBM6WHoLp9VkfSt6reSSSR1PR6D077zPYNp/wDpD/g5ejUOg5u+JSSWI/adCX3FjF+8P8g/yVjPp88VxJUzaHyeozmPgURLu5/kkkoiCq9B4IgLqSogkkkl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0" name="AutoShape 4" descr="data:image/jpeg;base64,/9j/4AAQSkZJRgABAQAAAQABAAD/2wCEAAkGBxQTEhUUEhQUFBQUFBQUFBgYFxUUFRUVFRQXFxQUFRQYHCggGBolHBQUITEhJSkrLi4uFx8zODMsNygtLiwBCgoKDg0OGxAQGiwkHSQsLCwsLCwsLCwsLCwsLCwsLCwsLCwsLCwsLCwsLCwsLCwsLCwsLCwsLCwsLCwsLCwsLP/AABEIAOEA4QMBIgACEQEDEQH/xAAcAAABBQEBAQAAAAAAAAAAAAAEAAIDBQYBBwj/xABEEAABAwIDBAYGBwgBAwUAAAABAAIDBBEFITESQVFxBhMiYYGRBzJSobHwFCNCYsHR4RUzU3KCorLxkghD0iQ0RHOD/8QAGgEAAgMBAQAAAAAAAAAAAAAAAwQAAQIFBv/EACwRAAICAQQBAwIGAwEAAAAAAAABAhEDBBIhMUEFE1EiMhRCcZGhsVJhwSP/2gAMAwEAAhEDEQA/APbl1JJZIJJdSVkEkkVwusoQ6kgpMWiBtthx4Nu93iG3so34m8+pBK7nsxj+439yqyrLEriqTVVZ0gib/NMT7gxMc+u3Mpv+Un5KWSy6uurOyVte3/40Mg+7KWn3tUJ6Wuj/APc0lREN7gOtYP6mqWiWahcVXh3SKmnNo5WF3sk7L/8Ai6xKtA5WWJJIuWb6U9NKejaQbyygfu2ZkcNt2jPFTohpLpL5y6S+lKuqCRG/6Mz2Yj2vGXXyss1B0prmuuKyqv8A/dKfi5Z3Ih9Y3XCvCejfpWqoHtZWAyNNs3jZfY79q2a9pwfFoqmISQuDmkccweB4FWUnYWuXXXJpKpssSS5dcWSzt0rriShDq4km3UIdSXFxWQLSSUNRUNZqeQGZPILRRMh5qprMiczoBmTyAUJD36/Vt4CxefHRqkghaz1Ra+p1J5nerpsy5JEZklfoBGOLs3f8RkPErjcOac5HOkP3jl/wFgirpXV7TG9HY4mtFmtAHcLJ10zaSur2k3j7pXTLru0rom8ekQmBy7dVRpTKnFOjVNOO3GA7c9vZcDxuNfFUUkNbQ9qN5qqcasdm9gHB2vxHcFtLrqqjSaZ5Z0n9KDbGOHahJZtOfI2xvvijsbbWXreXd5JiWMPndYXDb3tfUneTqTzXtfpF6BsqI3SRNs71nNG/77e/iN68QpYRA5wlHaaeyNxB3oTvyX0TU2FdnadkLXzQ9S6Jm8Dv3o3DKWpxGo6ilG0ftOPqRsv6z3cBnYeQXrWC+hShYz/1RkqZT6ztt0bAfuNZY25krSjRXZ4b9LjJte/NbLoF0sdRztNyYnENkb90nUd4uqP0qdDRhtUGR7RhlbtxFxuRY2cwm2dvxCy1HVWyKjV8kPs6KQOaHNNw4Ag8QcwU0rH+iLFjPhsdzd0TnRnkDdvuPuWwesmhqS5dcuoQcuXXLrhKhB11xNSUKHXXEkldkGvqi82i00Lz6o7h7RXYomtz1cdXHMnlwHclt7hkEwvRVD5ASyfBMXJbSgMiaZFugLmEl6aXoYyJdYtUZ3hO2ltobrFwzgalXRN4WHru0quTFGN1chn9IGDS5VUZeaK7ZfXXQVm3dI28F1nSFqm0z+Jh8mk2k4OVJDjbDvVhDVNdoVTiFjni+mHBeLemTokAeuhAaH62Fg1xOd7aDQ+a9jY9VvSvDBUUksds9kub/M3P8LeKFKI3CdlT0CwOmw6lZHG5rnuDXyyZXkeRrf2RfILRDFIvaC8s6HYsXQdW49qE9X37I9U+SvDUFYVtAZ6nY6aM5/1DuY+npnNILmyP09ktz+AXhMRzXpfplxG5hivoHPPjkPgvOKVlzyCtdBoS3R3H0B/08yE0k43CYf4i69TkXh/oeqpYaV7mOAD5SbEXBsLar0uDpRb98wj7ze038whN0+SRnF8WaAlcuoaarZINpjg4Hgnkqwg4lK6Zdc2lZRJdcc6yaXWTb3UIO63uSXLJKEIy9MdKhnyqF0qaRy5ZKCzKmGVBmVDz1obmStdAXkssnTIWpxJrdSFmMQx++TFSy1TnHMlClmSAyzfBqKzpHuaqmfFHu1KrYnqUZpeWpBvfLthHXuKfcpkbVOGIf4kixNiYnrosEi9T8Ul5Newc2VLFWvYcioesUb81qOsXgy8TRq8J6Qh3ZfkVp6eQOHzmF5W48Mlp+iuLkuEbznfL8k3GcciGNNqZQmoyPJcXqXUeISObfYbM5sg+4XEX8Bmt1HUAjavkRe/dxWZ6ZwtOI1TTo4m/jmqWHGHR0Ukbj2oTsbR12Hep+I8EKEqtD2rwuTTj3/wyXTTE/pFU917tHZbyCraZhtlq4gBQ22nZbz7lpuh2HCaoDiOxDZ3cSDkPMK1zwMzksWO/g9N6M0nUU0UW9rbu5k3PxV3E/gqpkiKjkRHFHDjmbdllG3PaaTG/2m6H+ZuhVlR9IS1wZUgNLjZkg9R53C/2T3FVEMiKLWvaWPAcxwsQdEF465idHDqn1I1TX3Ti6yx2G4m6kc2KdxfA82hlOrDuilPwdvvZabrM89dywmdBNPlBIek3Ww8VHHJfTxKJYFZDnUBJPXVKIZ6SVQOmUEsqocWxgNuBqm5NRXJ5yWTkscSxUMGuay9dijnnM5ICepLjcqOMXSGbU30Uk5BLX3RULVBDGjomJCWUNHGPY1EMYmAgJ90tPOMwwkgdZO2rqBPa9LyzthljSJbLoUZeuB6H7hHEmCVkxr04uRY5TEojHtR3R2Imoj7jc+AJ/BBEq86KUzi9zwPVaQOZXR0uZuaSALDumv1PNek1Vt19S4fxHjyJH4LI9IItqMkaggkcQOPJejVXQKq2pH3jc57nOsDnmSbZ81iMSpJIXlkzHNOliNeR3rpR+46uVtKzIQjcM3OyXp3RmhEELW/aNi49/BZbo1g9pDI7MNJDb7+9bFsibxw8s4vqerUmscel2WbJEXFIqhsiMhkRHE5kZlxFIiG1Cpn1NlPTzKtgZajmkXbomSMdHINpjxZw/Ed6j6O1745DRVDrva3agkP/AHYdBnvc3IFdpHKLpNh7pYRJFlUUx66EjUlubmciBZK5Yc2jsaLP+VmyhFlKZRpvVH0exltVTsmZ9tuY9lwNnA8iCj2Gx79Se7gg2dQPz4pITs+0UlZR59jeLBuQKyUk5cbqOpqi4rkQQM+ZtnnIQvsIjzRkEaggYj4mrn5MgzGBNE1TgqEImKEne1vM2Sc5tukNwgkcYpC5SGhcBcFrh9039ygc5Baa7C0OunNQ5nCYapCdm1EMKj2kE6pXOvUVlSQeJE8SKubMpWyraBNBzXq/6ZV5oMOAiOxLKWi+/OxeR4ZKhwuLrJGtGmp5DVUvpJxk1FUIwbsgbs/16n8F2fS48OTN4VVsyrsSmYdsSy7Wt9t178dVrMG6QNxNhoqtretLT1E1gDtgaHv+NliqhyDjqXQyMljNnMcHNPAgrqpchZukXmGFzQ5jxZ8bi1w3gjUe5WDZEZ0mY10kVZELR1kQe77szTaRvw96rA9O43cTzWsxbcjDo3ooTbKrGy2TmS3RBJplg19yrKkcqqAqwpnLdcAE6kX9K9XVG7RZ6iNzxV/SZJaaOzpZ8GYwZ/0LEaikOUMw+lQbgNq220f1bXktxG7aHcsR6To+qFJWAX6mfq5O+ORrj8W28QtTh0ptc78wOA3LntVKj0cJboplnsDgEkzrUlo2eFxjNGRNQsLVYQNXKyzOLCITE1ENKgaVKCkZysZjGgliKhY2aoDXP2WllhlftACyq5KoN35/BV0lbZ1wbcFuD2jOJVyzfQ4YGjJxvv4HvsqvFaF3rNzI1tv8E/BceEze0QHNsDY587cEXI2WSRrIja+Zda7W9548k1OEMi4QXYYypmcNyrpcRK9LxDARI20jo9v2mtIN+P6LBY9g7oXEOF2n1XD1XfqgewodoqUb6Kz9pFTR16rJqa2YULXrftRa4AuMkaOKsui4qhZmKdafopRGZ93fu2WLjuP3UGWDmkV2aKOpFJSund67xZg5+qPxXnJJNycybknvKvuluLdfLst/dx5NtoTvPxWemeu9p8Sx40gsY0qBahCSi4I8UTIUNvTEVwCnLk1vQepFRTT0Tj22g1NNx2mD61g5tBKFhcD4LPdHcRdT1MUzdY3h3MZhw8QSPFafpTTtiqHdXnFLaeI7urlG03yuR4I+N0c3WY91PyCuluUVAVXwuR8BR0c3LGlRYwuR9KCSFW06tqM2REc6dJmnweIAXVuAqCikO5XtG69rpea5OzpsicaQB09o+twyqba+zGJBzjcHfC6oOitc98Mey65cxpeTo3K1h35Bbusg26eZp+1DKPNhXlvo8le+ljAOy1rjc73Z32fKyQzKnZ6DTP8A8zabQ/ifFJM+mj2D5JIe4OeZQBHxlBwolrlxsrOZCIS1dkksCeCg6xRukSzXIxFFfJiDXE2NzvTZopLXDHkcQ0kfBD4sxrt1jxGXmi8A6XTU3Z2WytF7bV9oX3A8MtE9HGmriMRlB8FWzEpYXh8ZLXD5sQdy9A6M+kFsoayTZjkGt7AP7wfw71LhvTfDpyG1cOwTvcLt8wMleHohhNULxtbnndjyLeV0xCPHPAWkFxY5HMNLEG2eV+QG/NQYnhAO1cNMZGYtmDxB7lGOhLo22hm6xoIIbLZ1iDcWcLHXjdWGEumG1FUR2F9oOFyO8h19O7JbT3fTk/cqUOPpPLcbwowuyzabkHu+SqSRoOi9Vx7DxKHBljbhu4G3BeYPwqQymJgJdfThxul3CpUDTvshw6hfNIGM1Op3AbyVs8WrG0sIp4j2iO2d9t55lO7GHw2FnTPF+OfE8AFjKqqLnFzjckknmU5gxfmZlpIc96FmeltqF706uWU+EJ5Q1809z0x4tcnh8UXihR32Cwus9bITfSKFv8SiOyfvU8p7J/oeLcnhYluqvejOI9RO1zs43AxzN9qGTsyjnskkd4C1EzNWEU71YxFQ4nhxgmdFfaDSCx3tscA5jxzaQiKZiPE4+oVMOpQrWlaMroCmYrWlbmmIo4+V2y5olfULdFTUMav6JiBkR19GuCxA+rf/ACP/AMSvF/RpDtU7SXHZa8kN79luZXsuJP2KaZ3swyn+wrxzoFNsUrGMG1ISSBuGguT5rn6g9JpvsN9tJKuvN7TPekk9wwYNhUjXIZj1JtLlTEIoe96HllySleg53qoxthV0CVUtyo4407ZzRMUaavauDUIWDyQhDxVEkLtqJ7mHi0kHy3o+UISVi1jn8jSRtuiXpIczsVV3j2x6/i38VbVPpIcZWtgjvHbtlztkknQDLQe9eUyQKw6P9Hp6l1oyWsB7TzoOXEo1Luy2uD1ahmjkkLmgtkeLGxDgRwIB71FjVdDSAus10zhbgXW0J4AKqkniw+Lq2HblIzvnnxd+SwuI17pXFzyST82RMWn/ADMHJkuJYi6V5e83J+bDgEBtphcuXTZVEu0uMYXKBz0fhZuURLyBm7dEcdNYqDFja3vR8+TlXYqeyOapPkqS+krmC5RlNqhYG3VhSxXt83R0hTK0kbGhjFRSAZ9dSDxfTFxP9jneAd3LtLGoMDqHRPa+PNzdQfVcDkWkbwRcHmr+tw9o+tiB6h+nGJ2+N3fwO8JiCo4mplvVrtf18g0DArSlAuENQQOe7YY0vcdAB7/1K9AwDou1gDpgC/XZBOyO48T7kWeWONciem0OXUz+lcfLKihcNAQr+jYstFUF9RKTlaV7baaGw05LV0BQZO1Z1NKkm18P+gDp9U9VhtU7jFsDm8ho+K896HQfUNYy7TsguksMjf1c+5ab0z1WzRRQjWadoP8AKxrnH37Kq8PhkbsN2hFGwtAzF3nn36eJ4LmZ3bPRYVUEE/RoPb/uCStf6PeEktQWzydrk8vULCukrmNCKHPchZVK4qN6uPDCLoZCxElqihKItdSV2M4lwDvUIjLiA0Ek6AZklaXCuik0xBd9W3i4drwatVBS0tC3IB8lszkXeLvshGxY5S6QRtIzWB9CS76yp7DRns3AP9R3KwxnpJHCzqqYAAC20BbwaPxVZj/SN8pIvZu4DQfmsrPLfeujjwKPL5ZhzbFV1JcSSbkoNxT3KMoxVDSmOeuPcoHOWoozOVD9pH4TJZyq7q0wWO5J4C5Ra4FG+SeR1yUBihzaPFEVEuzc+Xeg2RlxudT825LEItuzeSaSFCzxVnSQ5j596iggzFhl87lvujnQh0jGSSPEbHAOGyNp7gfc33pniKtnPluyPbHsqaCAmzWhxcdLAkkcl6F0V6Oys7U1mMcLOiIDtsbtvOw45Zq5wXBooB9Wyx3uObzzcc1cRtQ8moclUeDen9NjGW/I7f8AA/D6GOJuzE0MG8W15nf4oqN1jbuv4KNgJOQU5p7g31IIvvF+HDVA7OqkoxqK4PKsJqNuSVw+1LI7zcSt5hDDsglYTotRFkzo3atcWnvINrr0UObFG57smxtc93JouU3N0jz2gg5Sb/2eXelCrEmIwwm5bBGHEDPtSZ527reZRYiP7wgvkAYWx3B6ski5yOYv82WcweqfU1VRP/3ZCS0kXa1twGg8MgAtxhOHiO5zc53rOOp/JcybtnpEq4G9dV/w2eY/8kla7Y9oeYSUos8ObIndatbH6O5N7z4NA+JRUHQBo9cuPNwHwCSenm/AioSMMXqemopJPUYXeGXmvR6XorBHuHx97kWZIoxZtvj+iJHRTYWMK7MXhfQ2VxvIQ0cBmfPRaikw2npxcC7uOp8zooa3FidPf+SppasuOZTMNHBcy5CXXRbYhjpsQ3Id356rJV9UXalGVL1T1BTNJKkRc9gczroZwU71A8rBsich5Hp80iDe9WkU5Uce5R3SJTbokULyZ26Kp6tzQQ022tUK0I2jpC86G29FirATkkrZyNjnm5uVY09PwuioaYDdlyRscIy/BMwxHOzam+huG0LnyNjF7ucG8bXNtAvbaCkEbGsGjGtYOTRb8FkPRxhwdK6TUxsOzp6zhbTfkSvRaeiO9Lar7lEc9Ni5ReT54I4moyngJUkdO0Zn9ENWY1BHk+RoPAdo+QuUCMW+joSnCCuTr9SyYyycs4/pM137pjnd57I/NTU2Iyu12fAHy1RfZl5ALX4ZOou/0AocJ2auWTc4hw8Rn7wVR+lbFzHTtpmH6ypOybewLX872W2dMGML3mwaC5xO4DVeK1WK/S619Q8EgHZhYNbA9nLdx8UPLPii9NgjFuS88/uXWC0bKeEbRADR2ieJz+O5aCnp3S2JIbCbG2j3G5sL7hcNIIP61UUHZZJODth3ZYwki5vZrtx+0OHNW4iJ7VSCSTZkbTfW18hqR46XvwVodCv2NB/Dd/d/5JKy6kcD8+KS1RDMftl53jyQs+IvOrigXxEG6Y5X7rsmxBTpidSgpyn3XOrRFKzNFfNGbKKKKytTHlog6h9hZbRkrazRU1QUfWTKlqalUydDJXICeVKaW6Ee5UkU5HHuULk4lMK2kBlI4UmtT2MurrDcGLrOcCG695RseNy4QvlzRgrbA8Pw8vPAcVpaalDQAG9/NFQQCwaBYAaDPPvRjafhnz1tx710MeFROHqdZvf+gWKnF947v0KMhpu4cL8RxB4ohsdjx5hFRMHzmjKKObkzsnwKQxTxuvYB4ve4Fjkb+C32OdK2RHYiAkfvN7NbzO/kF5+2Ph+llNEPu/Ee8IU9PCclJm8PqeXBjlCHn+Aitrp5zeWQ23NF2tHID8URR0QG4eFrcyE6ngz0I32OnmremjHD3qpOMFUTGOOTUS3ZHZLSw2FlcYfDnfgg6dij6R4+yipzI7N5uI273Ozz5CyRy5KXJ6PRYLaSM96T+kB7NDBnJLbrbfZbf1cuPwVJheHNp7NY3rJ3AkEjK2f2uAsLgX1vYoXB8ImkvUSPAklN3OPrNZa5twJyHJaPDIDI0siBbFc7T3kuuD62zfS++3F2iRdvs7ipcIloI3MdstJfM/X+G065nIOcBu1sFoqIEXYHbbxci4uGZA7LnDvvwy94tDED2IDZgze+972yyJ36i/PTK9nTw2GzFYNOr753vY3PHJRRosb9Fl9oeRSUn0Qfxv8AH8kldFnndXXvYbSMuOI0Qn7Yj4WVnUOvkRceapa3C2OzHZPu8k09Kn0eej6y4OpkrsWj3Fc/bDALkqhqsIkGna5a+SrJ4JG6hw8CsezKPgeh6jiyLho0VXj43Klq8ZJVY+6geCptYX34vyPqKslBPepHNTOqJ3FXsZTzR+Qd5URVgzDnu0afIo+m6POPrEN4jU+QW44ZPwBnq4R7ZnwxHUeFvf6oWmpsHY29wCRmL6HwVpFCBfK1wDkLeIKahpv8jnZvUkl9JTUGDtZmRtHv08AraNpHxtp4X4KdkN8uW7X3qRkN8sxu/wB8U3FKKpHLy6hzdyY2OPO2mvgimNty0vr/AKTmQ8j87lNHHl8graEZ5LGNHA5KcDlddA7h89yeGZ6a9+/wVi7kcDeaMp4t536FNZAbjP35+CsYI8stOSFOYfDgcnyEUrePmrKGHLJCwRqwZMyJrnvIaxou4nIJLLOuT0Olw3SoVVVMgidLKdljASTxtuHevOYGS4lU/SZQRCw2iZ3DL/aE6S9IH4jMI4w7qGnssbm6TvIWtwqU08EbJGgybPZYzf2gAAOPabfxKQcnN2egxYlijS7LempUTJR6bRDYwLkC7TfnfTfuzCEweOZzuslIbcEBgvaxt61/tAg5jUEcFfRhQKkDQAvtlsRi2WhcN27Tu5ImKmObWjq2A7tSePL9E51PdwcTkNG7r8UUCqNWRfRR3pKVJQqzzGQIaViPlaoHR8F0YM8Pmx2AuHNMcLol8XBQEJhM58ouLBn0jDq0eQQ8mGxewO9WFk0t/JapGo5Zryyudh0e5jfeutpGjINHMBHbO7581zY1V7Ub96flgvV5W7t2/guCPzHvCL2PzTjHysVdFe6Cuivra+7ipBHuy3HP50REcYsb65WyyPHPdku9Xz+eKsy8hE1m/IcvyUgZbX9E9jU9o0VgnM5s58Bp+RTtj50zT2xfPcVPHCeGeiq6KUWyIM96Lhhyz0Om75KdBFu7/k9yOZFb8f8ASHPINYdPfLGQReaOgYmxRIionjgjMkztloF+93IJTJlSXJ2dLpZSdJE92taXvIaxozJXm3SDG5MRm6mHabTNIDiB/c7uvZQ9IcdfXOzcIaVptzO4AbyVd4PhjZImCMOiiN9vdI6x7NyNAc7892qSk3kdvo9DhwxxKl2NwKOGKRsUDGySDq+uN+zGWiznA2vtEOJtv81qcOwZrX9Y675L32juy2RYbrNOz57ySpaGijhZ2QGtaAMhnYaDv3oyF59ZwDWbgcy7gTwUYZEwkz2YxcjfuH57lPTNs42u4m20b5DlwUcLbj2GcN5RcTLgbOTd+oJ8Vk0ENCkDU2waOATrKEFspJnUN4JKEPO5PyQ7tEkk9E8dl7I6jRDv1PNJJMROdl7IpPxUb9EkkQX8nDuXN58V1JbLJDu+eKazTy+KSShkc7XyUrdPFJJWimN3eP4KSHVJJWZYS3dyCJh+1yH+QSSQpDOIIjRSSSBM6WHoLp9VkfSt6reSSSR1PR6D077zPYNp/wDpD/g5ejUOg5u+JSSWI/adCX3FjF+8P8g/yVjPp88VxJUzaHyeozmPgURLu5/kkkoiCq9B4IgLqSogkkkl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2" name="AutoShape 6" descr="data:image/jpeg;base64,/9j/4AAQSkZJRgABAQAAAQABAAD/2wCEAAkGBxQTEhUUEhQUFBQUFBQUFBgYFxUUFRUVFRQXFxQUFRQYHCggGBolHBQUITEhJSkrLi4uFx8zODMsNygtLiwBCgoKDg0OGxAQGiwkHSQsLCwsLCwsLCwsLCwsLCwsLCwsLCwsLCwsLCwsLCwsLCwsLCwsLCwsLCwsLCwsLCwsLP/AABEIAOEA4QMBIgACEQEDEQH/xAAcAAABBQEBAQAAAAAAAAAAAAAEAAIDBQYBBwj/xABEEAABAwIDBAYGBwgBAwUAAAABAAIDBBEFITESQVFxBhMiYYGRBzJSobHwFCNCYsHR4RUzU3KCorLxkghD0iQ0RHOD/8QAGgEAAgMBAQAAAAAAAAAAAAAAAwQAAQIFBv/EACwRAAICAQQBAwIGAwEAAAAAAAABAhEDBBIhMUEFE1EiMhRCcZGhsVJhwSP/2gAMAwEAAhEDEQA/APbl1JJZIJJdSVkEkkVwusoQ6kgpMWiBtthx4Nu93iG3so34m8+pBK7nsxj+439yqyrLEriqTVVZ0gib/NMT7gxMc+u3Mpv+Un5KWSy6uurOyVte3/40Mg+7KWn3tUJ6Wuj/APc0lREN7gOtYP6mqWiWahcVXh3SKmnNo5WF3sk7L/8Ai6xKtA5WWJJIuWb6U9NKejaQbyygfu2ZkcNt2jPFTohpLpL5y6S+lKuqCRG/6Mz2Yj2vGXXyss1B0prmuuKyqv8A/dKfi5Z3Ih9Y3XCvCejfpWqoHtZWAyNNs3jZfY79q2a9pwfFoqmISQuDmkccweB4FWUnYWuXXXJpKpssSS5dcWSzt0rriShDq4km3UIdSXFxWQLSSUNRUNZqeQGZPILRRMh5qprMiczoBmTyAUJD36/Vt4CxefHRqkghaz1Ra+p1J5nerpsy5JEZklfoBGOLs3f8RkPErjcOac5HOkP3jl/wFgirpXV7TG9HY4mtFmtAHcLJ10zaSur2k3j7pXTLru0rom8ekQmBy7dVRpTKnFOjVNOO3GA7c9vZcDxuNfFUUkNbQ9qN5qqcasdm9gHB2vxHcFtLrqqjSaZ5Z0n9KDbGOHahJZtOfI2xvvijsbbWXreXd5JiWMPndYXDb3tfUneTqTzXtfpF6BsqI3SRNs71nNG/77e/iN68QpYRA5wlHaaeyNxB3oTvyX0TU2FdnadkLXzQ9S6Jm8Dv3o3DKWpxGo6ilG0ftOPqRsv6z3cBnYeQXrWC+hShYz/1RkqZT6ztt0bAfuNZY25krSjRXZ4b9LjJte/NbLoF0sdRztNyYnENkb90nUd4uqP0qdDRhtUGR7RhlbtxFxuRY2cwm2dvxCy1HVWyKjV8kPs6KQOaHNNw4Ag8QcwU0rH+iLFjPhsdzd0TnRnkDdvuPuWwesmhqS5dcuoQcuXXLrhKhB11xNSUKHXXEkldkGvqi82i00Lz6o7h7RXYomtz1cdXHMnlwHclt7hkEwvRVD5ASyfBMXJbSgMiaZFugLmEl6aXoYyJdYtUZ3hO2ltobrFwzgalXRN4WHru0quTFGN1chn9IGDS5VUZeaK7ZfXXQVm3dI28F1nSFqm0z+Jh8mk2k4OVJDjbDvVhDVNdoVTiFjni+mHBeLemTokAeuhAaH62Fg1xOd7aDQ+a9jY9VvSvDBUUksds9kub/M3P8LeKFKI3CdlT0CwOmw6lZHG5rnuDXyyZXkeRrf2RfILRDFIvaC8s6HYsXQdW49qE9X37I9U+SvDUFYVtAZ6nY6aM5/1DuY+npnNILmyP09ktz+AXhMRzXpfplxG5hivoHPPjkPgvOKVlzyCtdBoS3R3H0B/08yE0k43CYf4i69TkXh/oeqpYaV7mOAD5SbEXBsLar0uDpRb98wj7ze038whN0+SRnF8WaAlcuoaarZINpjg4Hgnkqwg4lK6Zdc2lZRJdcc6yaXWTb3UIO63uSXLJKEIy9MdKhnyqF0qaRy5ZKCzKmGVBmVDz1obmStdAXkssnTIWpxJrdSFmMQx++TFSy1TnHMlClmSAyzfBqKzpHuaqmfFHu1KrYnqUZpeWpBvfLthHXuKfcpkbVOGIf4kixNiYnrosEi9T8Ul5Newc2VLFWvYcioesUb81qOsXgy8TRq8J6Qh3ZfkVp6eQOHzmF5W48Mlp+iuLkuEbznfL8k3GcciGNNqZQmoyPJcXqXUeISObfYbM5sg+4XEX8Bmt1HUAjavkRe/dxWZ6ZwtOI1TTo4m/jmqWHGHR0Ukbj2oTsbR12Hep+I8EKEqtD2rwuTTj3/wyXTTE/pFU917tHZbyCraZhtlq4gBQ22nZbz7lpuh2HCaoDiOxDZ3cSDkPMK1zwMzksWO/g9N6M0nUU0UW9rbu5k3PxV3E/gqpkiKjkRHFHDjmbdllG3PaaTG/2m6H+ZuhVlR9IS1wZUgNLjZkg9R53C/2T3FVEMiKLWvaWPAcxwsQdEF465idHDqn1I1TX3Ti6yx2G4m6kc2KdxfA82hlOrDuilPwdvvZabrM89dywmdBNPlBIek3Ww8VHHJfTxKJYFZDnUBJPXVKIZ6SVQOmUEsqocWxgNuBqm5NRXJ5yWTkscSxUMGuay9dijnnM5ICepLjcqOMXSGbU30Uk5BLX3RULVBDGjomJCWUNHGPY1EMYmAgJ90tPOMwwkgdZO2rqBPa9LyzthljSJbLoUZeuB6H7hHEmCVkxr04uRY5TEojHtR3R2Imoj7jc+AJ/BBEq86KUzi9zwPVaQOZXR0uZuaSALDumv1PNek1Vt19S4fxHjyJH4LI9IItqMkaggkcQOPJejVXQKq2pH3jc57nOsDnmSbZ81iMSpJIXlkzHNOliNeR3rpR+46uVtKzIQjcM3OyXp3RmhEELW/aNi49/BZbo1g9pDI7MNJDb7+9bFsibxw8s4vqerUmscel2WbJEXFIqhsiMhkRHE5kZlxFIiG1Cpn1NlPTzKtgZajmkXbomSMdHINpjxZw/Ed6j6O1745DRVDrva3agkP/AHYdBnvc3IFdpHKLpNh7pYRJFlUUx66EjUlubmciBZK5Yc2jsaLP+VmyhFlKZRpvVH0exltVTsmZ9tuY9lwNnA8iCj2Gx79Se7gg2dQPz4pITs+0UlZR59jeLBuQKyUk5cbqOpqi4rkQQM+ZtnnIQvsIjzRkEaggYj4mrn5MgzGBNE1TgqEImKEne1vM2Sc5tukNwgkcYpC5SGhcBcFrh9039ygc5Baa7C0OunNQ5nCYapCdm1EMKj2kE6pXOvUVlSQeJE8SKubMpWyraBNBzXq/6ZV5oMOAiOxLKWi+/OxeR4ZKhwuLrJGtGmp5DVUvpJxk1FUIwbsgbs/16n8F2fS48OTN4VVsyrsSmYdsSy7Wt9t178dVrMG6QNxNhoqtretLT1E1gDtgaHv+NliqhyDjqXQyMljNnMcHNPAgrqpchZukXmGFzQ5jxZ8bi1w3gjUe5WDZEZ0mY10kVZELR1kQe77szTaRvw96rA9O43cTzWsxbcjDo3ooTbKrGy2TmS3RBJplg19yrKkcqqAqwpnLdcAE6kX9K9XVG7RZ6iNzxV/SZJaaOzpZ8GYwZ/0LEaikOUMw+lQbgNq220f1bXktxG7aHcsR6To+qFJWAX6mfq5O+ORrj8W28QtTh0ptc78wOA3LntVKj0cJboplnsDgEkzrUlo2eFxjNGRNQsLVYQNXKyzOLCITE1ENKgaVKCkZysZjGgliKhY2aoDXP2WllhlftACyq5KoN35/BV0lbZ1wbcFuD2jOJVyzfQ4YGjJxvv4HvsqvFaF3rNzI1tv8E/BceEze0QHNsDY587cEXI2WSRrIja+Zda7W9548k1OEMi4QXYYypmcNyrpcRK9LxDARI20jo9v2mtIN+P6LBY9g7oXEOF2n1XD1XfqgewodoqUb6Kz9pFTR16rJqa2YULXrftRa4AuMkaOKsui4qhZmKdafopRGZ93fu2WLjuP3UGWDmkV2aKOpFJSund67xZg5+qPxXnJJNycybknvKvuluLdfLst/dx5NtoTvPxWemeu9p8Sx40gsY0qBahCSi4I8UTIUNvTEVwCnLk1vQepFRTT0Tj22g1NNx2mD61g5tBKFhcD4LPdHcRdT1MUzdY3h3MZhw8QSPFafpTTtiqHdXnFLaeI7urlG03yuR4I+N0c3WY91PyCuluUVAVXwuR8BR0c3LGlRYwuR9KCSFW06tqM2REc6dJmnweIAXVuAqCikO5XtG69rpea5OzpsicaQB09o+twyqba+zGJBzjcHfC6oOitc98Mey65cxpeTo3K1h35Bbusg26eZp+1DKPNhXlvo8le+ljAOy1rjc73Z32fKyQzKnZ6DTP8A8zabQ/ifFJM+mj2D5JIe4OeZQBHxlBwolrlxsrOZCIS1dkksCeCg6xRukSzXIxFFfJiDXE2NzvTZopLXDHkcQ0kfBD4sxrt1jxGXmi8A6XTU3Z2WytF7bV9oX3A8MtE9HGmriMRlB8FWzEpYXh8ZLXD5sQdy9A6M+kFsoayTZjkGt7AP7wfw71LhvTfDpyG1cOwTvcLt8wMleHohhNULxtbnndjyLeV0xCPHPAWkFxY5HMNLEG2eV+QG/NQYnhAO1cNMZGYtmDxB7lGOhLo22hm6xoIIbLZ1iDcWcLHXjdWGEumG1FUR2F9oOFyO8h19O7JbT3fTk/cqUOPpPLcbwowuyzabkHu+SqSRoOi9Vx7DxKHBljbhu4G3BeYPwqQymJgJdfThxul3CpUDTvshw6hfNIGM1Op3AbyVs8WrG0sIp4j2iO2d9t55lO7GHw2FnTPF+OfE8AFjKqqLnFzjckknmU5gxfmZlpIc96FmeltqF706uWU+EJ5Q1809z0x4tcnh8UXihR32Cwus9bITfSKFv8SiOyfvU8p7J/oeLcnhYluqvejOI9RO1zs43AxzN9qGTsyjnskkd4C1EzNWEU71YxFQ4nhxgmdFfaDSCx3tscA5jxzaQiKZiPE4+oVMOpQrWlaMroCmYrWlbmmIo4+V2y5olfULdFTUMav6JiBkR19GuCxA+rf/ACP/AMSvF/RpDtU7SXHZa8kN79luZXsuJP2KaZ3swyn+wrxzoFNsUrGMG1ISSBuGguT5rn6g9JpvsN9tJKuvN7TPekk9wwYNhUjXIZj1JtLlTEIoe96HllySleg53qoxthV0CVUtyo4407ZzRMUaavauDUIWDyQhDxVEkLtqJ7mHi0kHy3o+UISVi1jn8jSRtuiXpIczsVV3j2x6/i38VbVPpIcZWtgjvHbtlztkknQDLQe9eUyQKw6P9Hp6l1oyWsB7TzoOXEo1Luy2uD1ahmjkkLmgtkeLGxDgRwIB71FjVdDSAus10zhbgXW0J4AKqkniw+Lq2HblIzvnnxd+SwuI17pXFzyST82RMWn/ADMHJkuJYi6V5e83J+bDgEBtphcuXTZVEu0uMYXKBz0fhZuURLyBm7dEcdNYqDFja3vR8+TlXYqeyOapPkqS+krmC5RlNqhYG3VhSxXt83R0hTK0kbGhjFRSAZ9dSDxfTFxP9jneAd3LtLGoMDqHRPa+PNzdQfVcDkWkbwRcHmr+tw9o+tiB6h+nGJ2+N3fwO8JiCo4mplvVrtf18g0DArSlAuENQQOe7YY0vcdAB7/1K9AwDou1gDpgC/XZBOyO48T7kWeWONciem0OXUz+lcfLKihcNAQr+jYstFUF9RKTlaV7baaGw05LV0BQZO1Z1NKkm18P+gDp9U9VhtU7jFsDm8ho+K896HQfUNYy7TsguksMjf1c+5ab0z1WzRRQjWadoP8AKxrnH37Kq8PhkbsN2hFGwtAzF3nn36eJ4LmZ3bPRYVUEE/RoPb/uCStf6PeEktQWzydrk8vULCukrmNCKHPchZVK4qN6uPDCLoZCxElqihKItdSV2M4lwDvUIjLiA0Ek6AZklaXCuik0xBd9W3i4drwatVBS0tC3IB8lszkXeLvshGxY5S6QRtIzWB9CS76yp7DRns3AP9R3KwxnpJHCzqqYAAC20BbwaPxVZj/SN8pIvZu4DQfmsrPLfeujjwKPL5ZhzbFV1JcSSbkoNxT3KMoxVDSmOeuPcoHOWoozOVD9pH4TJZyq7q0wWO5J4C5Ra4FG+SeR1yUBihzaPFEVEuzc+Xeg2RlxudT825LEItuzeSaSFCzxVnSQ5j596iggzFhl87lvujnQh0jGSSPEbHAOGyNp7gfc33pniKtnPluyPbHsqaCAmzWhxcdLAkkcl6F0V6Oys7U1mMcLOiIDtsbtvOw45Zq5wXBooB9Wyx3uObzzcc1cRtQ8moclUeDen9NjGW/I7f8AA/D6GOJuzE0MG8W15nf4oqN1jbuv4KNgJOQU5p7g31IIvvF+HDVA7OqkoxqK4PKsJqNuSVw+1LI7zcSt5hDDsglYTotRFkzo3atcWnvINrr0UObFG57smxtc93JouU3N0jz2gg5Sb/2eXelCrEmIwwm5bBGHEDPtSZ527reZRYiP7wgvkAYWx3B6ski5yOYv82WcweqfU1VRP/3ZCS0kXa1twGg8MgAtxhOHiO5zc53rOOp/JcybtnpEq4G9dV/w2eY/8kla7Y9oeYSUos8ObIndatbH6O5N7z4NA+JRUHQBo9cuPNwHwCSenm/AioSMMXqemopJPUYXeGXmvR6XorBHuHx97kWZIoxZtvj+iJHRTYWMK7MXhfQ2VxvIQ0cBmfPRaikw2npxcC7uOp8zooa3FidPf+SppasuOZTMNHBcy5CXXRbYhjpsQ3Id356rJV9UXalGVL1T1BTNJKkRc9gczroZwU71A8rBsich5Hp80iDe9WkU5Uce5R3SJTbokULyZ26Kp6tzQQ022tUK0I2jpC86G29FirATkkrZyNjnm5uVY09PwuioaYDdlyRscIy/BMwxHOzam+huG0LnyNjF7ucG8bXNtAvbaCkEbGsGjGtYOTRb8FkPRxhwdK6TUxsOzp6zhbTfkSvRaeiO9Lar7lEc9Ni5ReT54I4moyngJUkdO0Zn9ENWY1BHk+RoPAdo+QuUCMW+joSnCCuTr9SyYyycs4/pM137pjnd57I/NTU2Iyu12fAHy1RfZl5ALX4ZOou/0AocJ2auWTc4hw8Rn7wVR+lbFzHTtpmH6ypOybewLX872W2dMGML3mwaC5xO4DVeK1WK/S619Q8EgHZhYNbA9nLdx8UPLPii9NgjFuS88/uXWC0bKeEbRADR2ieJz+O5aCnp3S2JIbCbG2j3G5sL7hcNIIP61UUHZZJODth3ZYwki5vZrtx+0OHNW4iJ7VSCSTZkbTfW18hqR46XvwVodCv2NB/Dd/d/5JKy6kcD8+KS1RDMftl53jyQs+IvOrigXxEG6Y5X7rsmxBTpidSgpyn3XOrRFKzNFfNGbKKKKytTHlog6h9hZbRkrazRU1QUfWTKlqalUydDJXICeVKaW6Ee5UkU5HHuULk4lMK2kBlI4UmtT2MurrDcGLrOcCG695RseNy4QvlzRgrbA8Pw8vPAcVpaalDQAG9/NFQQCwaBYAaDPPvRjafhnz1tx710MeFROHqdZvf+gWKnF947v0KMhpu4cL8RxB4ohsdjx5hFRMHzmjKKObkzsnwKQxTxuvYB4ve4Fjkb+C32OdK2RHYiAkfvN7NbzO/kF5+2Ph+llNEPu/Ee8IU9PCclJm8PqeXBjlCHn+Aitrp5zeWQ23NF2tHID8URR0QG4eFrcyE6ngz0I32OnmremjHD3qpOMFUTGOOTUS3ZHZLSw2FlcYfDnfgg6dij6R4+yipzI7N5uI273Ozz5CyRy5KXJ6PRYLaSM96T+kB7NDBnJLbrbfZbf1cuPwVJheHNp7NY3rJ3AkEjK2f2uAsLgX1vYoXB8ImkvUSPAklN3OPrNZa5twJyHJaPDIDI0siBbFc7T3kuuD62zfS++3F2iRdvs7ipcIloI3MdstJfM/X+G065nIOcBu1sFoqIEXYHbbxci4uGZA7LnDvvwy94tDED2IDZgze+972yyJ36i/PTK9nTw2GzFYNOr753vY3PHJRRosb9Fl9oeRSUn0Qfxv8AH8kldFnndXXvYbSMuOI0Qn7Yj4WVnUOvkRceapa3C2OzHZPu8k09Kn0eej6y4OpkrsWj3Fc/bDALkqhqsIkGna5a+SrJ4JG6hw8CsezKPgeh6jiyLho0VXj43Klq8ZJVY+6geCptYX34vyPqKslBPepHNTOqJ3FXsZTzR+Qd5URVgzDnu0afIo+m6POPrEN4jU+QW44ZPwBnq4R7ZnwxHUeFvf6oWmpsHY29wCRmL6HwVpFCBfK1wDkLeIKahpv8jnZvUkl9JTUGDtZmRtHv08AraNpHxtp4X4KdkN8uW7X3qRkN8sxu/wB8U3FKKpHLy6hzdyY2OPO2mvgimNty0vr/AKTmQ8j87lNHHl8graEZ5LGNHA5KcDlddA7h89yeGZ6a9+/wVi7kcDeaMp4t536FNZAbjP35+CsYI8stOSFOYfDgcnyEUrePmrKGHLJCwRqwZMyJrnvIaxou4nIJLLOuT0Olw3SoVVVMgidLKdljASTxtuHevOYGS4lU/SZQRCw2iZ3DL/aE6S9IH4jMI4w7qGnssbm6TvIWtwqU08EbJGgybPZYzf2gAAOPabfxKQcnN2egxYlijS7LempUTJR6bRDYwLkC7TfnfTfuzCEweOZzuslIbcEBgvaxt61/tAg5jUEcFfRhQKkDQAvtlsRi2WhcN27Tu5ImKmObWjq2A7tSePL9E51PdwcTkNG7r8UUCqNWRfRR3pKVJQqzzGQIaViPlaoHR8F0YM8Pmx2AuHNMcLol8XBQEJhM58ouLBn0jDq0eQQ8mGxewO9WFk0t/JapGo5Zryyudh0e5jfeutpGjINHMBHbO7581zY1V7Ub96flgvV5W7t2/guCPzHvCL2PzTjHysVdFe6Cuivra+7ipBHuy3HP50REcYsb65WyyPHPdku9Xz+eKsy8hE1m/IcvyUgZbX9E9jU9o0VgnM5s58Bp+RTtj50zT2xfPcVPHCeGeiq6KUWyIM96Lhhyz0Om75KdBFu7/k9yOZFb8f8ASHPINYdPfLGQReaOgYmxRIionjgjMkztloF+93IJTJlSXJ2dLpZSdJE92taXvIaxozJXm3SDG5MRm6mHabTNIDiB/c7uvZQ9IcdfXOzcIaVptzO4AbyVd4PhjZImCMOiiN9vdI6x7NyNAc7892qSk3kdvo9DhwxxKl2NwKOGKRsUDGySDq+uN+zGWiznA2vtEOJtv81qcOwZrX9Y675L32juy2RYbrNOz57ySpaGijhZ2QGtaAMhnYaDv3oyF59ZwDWbgcy7gTwUYZEwkz2YxcjfuH57lPTNs42u4m20b5DlwUcLbj2GcN5RcTLgbOTd+oJ8Vk0ENCkDU2waOATrKEFspJnUN4JKEPO5PyQ7tEkk9E8dl7I6jRDv1PNJJMROdl7IpPxUb9EkkQX8nDuXN58V1JbLJDu+eKazTy+KSShkc7XyUrdPFJJWimN3eP4KSHVJJWZYS3dyCJh+1yH+QSSQpDOIIjRSSSBM6WHoLp9VkfSt6reSSSR1PR6D077zPYNp/wDpD/g5ejUOg5u+JSSWI/adCX3FjF+8P8g/yVjPp88VxJUzaHyeozmPgURLu5/kkkoiCq9B4IgLqSogkkkl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0.gstatic.com/images?q=tbn:ANd9GcT2qRiun4Uxx3BGKF2baBK3umaMtVIshNMzxP4hSbG-zPEZFxPPDQ"/>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214282" y="1928802"/>
            <a:ext cx="8229600" cy="4525963"/>
          </a:xfrm>
        </p:spPr>
        <p:txBody>
          <a:bodyPr/>
          <a:lstStyle/>
          <a:p>
            <a:pPr>
              <a:buNone/>
            </a:pPr>
            <a:r>
              <a:rPr lang="el-GR" sz="4800" b="1" dirty="0" smtClean="0">
                <a:solidFill>
                  <a:srgbClr val="FF0000"/>
                </a:solidFill>
              </a:rPr>
              <a:t>   24. Ο </a:t>
            </a:r>
            <a:r>
              <a:rPr lang="el-GR" sz="4800" b="1" dirty="0">
                <a:solidFill>
                  <a:srgbClr val="FF0000"/>
                </a:solidFill>
              </a:rPr>
              <a:t>ελληνικός καφές έχει πιο λεπτή άλεση από τον τούρκικο, που είναι πιο χονδροαλεσμένος και πιο καβουρντισμένος. </a:t>
            </a:r>
            <a:r>
              <a:rPr lang="el-GR" dirty="0">
                <a:solidFill>
                  <a:srgbClr val="FF0000"/>
                </a:solidFill>
              </a:rPr>
              <a:t>   </a:t>
            </a:r>
          </a:p>
          <a:p>
            <a:pPr>
              <a:buNone/>
            </a:pPr>
            <a:r>
              <a:rPr lang="el-GR" dirty="0"/>
              <a:t> </a:t>
            </a:r>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2.gstatic.com/images?q=tbn:ANd9GcRKmOgoUGAblSM0iUGOgqs253bqb0fFHHPEBOJmR-1QCb05LPF9kUAop_Ye"/>
          <p:cNvPicPr>
            <a:picLocks noChangeAspect="1" noChangeArrowheads="1"/>
          </p:cNvPicPr>
          <p:nvPr/>
        </p:nvPicPr>
        <p:blipFill>
          <a:blip r:embed="rId2" cstate="print"/>
          <a:srcRect/>
          <a:stretch>
            <a:fillRect/>
          </a:stretch>
        </p:blipFill>
        <p:spPr bwMode="auto">
          <a:xfrm>
            <a:off x="0" y="0"/>
            <a:ext cx="9144000" cy="6880608"/>
          </a:xfrm>
          <a:prstGeom prst="rect">
            <a:avLst/>
          </a:prstGeom>
          <a:noFill/>
        </p:spPr>
      </p:pic>
      <p:sp>
        <p:nvSpPr>
          <p:cNvPr id="3" name="2 - Θέση περιεχομένου"/>
          <p:cNvSpPr>
            <a:spLocks noGrp="1"/>
          </p:cNvSpPr>
          <p:nvPr>
            <p:ph idx="1"/>
          </p:nvPr>
        </p:nvSpPr>
        <p:spPr>
          <a:xfrm>
            <a:off x="357158" y="928670"/>
            <a:ext cx="8229600" cy="4525963"/>
          </a:xfrm>
        </p:spPr>
        <p:txBody>
          <a:bodyPr>
            <a:normAutofit lnSpcReduction="10000"/>
          </a:bodyPr>
          <a:lstStyle/>
          <a:p>
            <a:pPr>
              <a:buNone/>
            </a:pPr>
            <a:r>
              <a:rPr lang="el-GR" b="1" dirty="0" smtClean="0">
                <a:solidFill>
                  <a:srgbClr val="00B050"/>
                </a:solidFill>
              </a:rPr>
              <a:t>    25. Ο </a:t>
            </a:r>
            <a:r>
              <a:rPr lang="el-GR" b="1" dirty="0">
                <a:solidFill>
                  <a:srgbClr val="00B050"/>
                </a:solidFill>
              </a:rPr>
              <a:t>στιγμιαίος καφές δημιουργήθηκε το 1901 (έπειτα από αίτημα του Αμερικανικού Στρατού, για να πίνουν καφέ στη μάχη οι στρατιώτες εύκολα, με τη διάλυση νερού και καφέ σε παγούρι και με αυτόν το τρόπο να έχουν περισσότερη ενέργεια στη μάχη) στα εργαστήρια του Γιαπωνέζου Santori Kato στο Σικάγο και κυκλοφόρησε πολύ αργότερα από την εταιρεία Nestle, με την επωνυμία Nescafé.</a:t>
            </a:r>
          </a:p>
          <a:p>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Documents and Settings\administrator\Επιφάνεια εργασίας\ΠΑΜΕ ΓΙΑ ΚΑΦΕ\καφες εικονες\αρχείο λήψης.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
        <p:nvSpPr>
          <p:cNvPr id="3" name="2 - Θέση περιεχομένου"/>
          <p:cNvSpPr>
            <a:spLocks noGrp="1"/>
          </p:cNvSpPr>
          <p:nvPr>
            <p:ph idx="1"/>
          </p:nvPr>
        </p:nvSpPr>
        <p:spPr>
          <a:xfrm>
            <a:off x="428596" y="1071546"/>
            <a:ext cx="8229600" cy="4525963"/>
          </a:xfrm>
        </p:spPr>
        <p:txBody>
          <a:bodyPr/>
          <a:lstStyle/>
          <a:p>
            <a:pPr>
              <a:buNone/>
            </a:pPr>
            <a:r>
              <a:rPr lang="el-GR" sz="3600" b="1" dirty="0" smtClean="0">
                <a:solidFill>
                  <a:srgbClr val="FFFF00"/>
                </a:solidFill>
              </a:rPr>
              <a:t>    26. Η </a:t>
            </a:r>
            <a:r>
              <a:rPr lang="el-GR" sz="3600" b="1" dirty="0">
                <a:solidFill>
                  <a:srgbClr val="FFFF00"/>
                </a:solidFill>
              </a:rPr>
              <a:t>Γερμανίδα νοικοκυρά Μelitta Bentz το 1908 στράγγιξε με χαρτί αντί για τουλπάνι τους ενοχλητικούς κόκκους του καφέ από το βραστό νερό, ξεκινώντας έτσι την πασίγνωστη εταιρεία κατασκευής χάρτινων φίλτρων καφέ Melitta, που παραμένει μέχρι και σήμερα ιδιωτική.    </a:t>
            </a:r>
          </a:p>
          <a:p>
            <a:endParaRPr lang="el-GR" dirty="0"/>
          </a:p>
        </p:txBody>
      </p:sp>
      <p:sp>
        <p:nvSpPr>
          <p:cNvPr id="21506" name="AutoShape 2" descr="data:image/jpeg;base64,/9j/4AAQSkZJRgABAQAAAQABAAD/2wCEAAkGBhQSEBQSEhQUFBIVEBQUDw8UEBAVFA8PFhAVFRQQFBQXGyYeFxkkGRQUHy8gJCcpLCwsFR4xNTAqNSYrLCkBCQoKDgwOFw8PGikfHRwpKSkpLSkpKSkpKSkpKSwpKSksKSkpLCwsKSkpKSkpKSkpKSwpKSkpKSksKSwsKSksLP/AABEIALcBEwMBIgACEQEDEQH/xAAcAAABBQEBAQAAAAAAAAAAAAAEAAIDBQYBBwj/xABLEAACAQIDBAUHCAYIBQUAAAABAgADEQQSIQUGMVETIkFhcTKBkZKhsdEHFCNCUlNywRUzYoKTohZDRHPC0uHwJDRU4vElg6Oyw//EABkBAAMBAQEAAAAAAAAAAAAAAAECAwAEBf/EACcRAAICAQMEAwACAwAAAAAAAAABAhEDEiExBBNBUSIycZGxQlJh/9oADAMBAAIRAxEAPwAak0LSBKtpLTqzwWigWBJCZFTaSNJjCBky1rQPPEasdM1hzYi8Fq6ximSCGzHFpxwMlB0g1VtZghiGdKiB060l+cRkAVV7SI1rxrvedVI9ik9KleHImWBo9o84m8D3DQaMVCaNWVayem8pF0URYPiZA+KjFS8euGgbMztKsSZYUjBEo2kjVgASSAANSToBzMvjJSVBvzi0a2Mnh29m+tavWYIxWkGIpqDxANsx5ky+3Bx9XI7s+amLZqZbUgm11HdLziktwxWrY9MONnHxXfKSpiNLjh2HukXz+cluzBmO2ow4TLbV2izd0ssRiryqxVO4lYysziU5r6yenWkFXD6yajSlHQI8jqlSMDSV6c4qxGUoSGPDazkZ2yYGg5ak5IhORKRi0DCdVZBTWEIJysQKoLJHGkipNJHaIMC1EkcLkFYSiYoleSLUguaSK0JrDlkNVZwVYjUmGIiLTgaPaQgxgD80kStIXMahhSAEmpOI2siJiDQhLClVk6PAqQhtCnNQbCqTwqk8DCW7Y6lV1jqh7LFzBagBupFwQQQe0HQiWuB2Y1QBm6qngbdZh3Dl3mWdLY9FeKZjzck+zh7J1YscuSU2fOW29w8VSeoy081JSxVw6fqxcglSbjTs8YdsfdXEdHqjIWKkFioGQ2N7XvPRd692GqVHy7Uo4emx/wCWenQRVUixS4cEjvIjtgbt3dTU2rRxBDL1F+bsGRRbIVZjpYAacpWcJSVBg64A8gRFQcFUAeAFr/nK3FMRwnq1bdXD1NOiyn7SZl9xt7JlN4twalIF6JNVBxW30ijmANG82vdOd4JR35BqMMcQbzprXkxoCRNSipjIZkjgsadIwvGGoeySM05KjR8RyAyAUo4UdYQIotjHAkU7miigsnovCGaCUqcOSncTlZNEaVpMHvB61KcpNNRgsCRVZMryKsYpgV51GnGjA0qgBKmJjIVqxPUhCdNaM6SQE6zoMagBWbSOpyBHj+khRgsU7yRaUHp149sVaFhsJVrGEJiJTtWnRiIAWWdXF98tt3cKjZ69U2oUVzVCeBIF7HuA19A7Zl1q3IGmpA1IAFz2k8Jb7cxNNMAmHFWkajVTUqqtUMp+wpZbhuA04aSuKO9vwG7B8X8rBWoappsaIzCnQQgvUOUm7G2nC55ATzzeT5Q8VjGOeoUpHhhqRK0wOwEg3c95JmowVF6NJqnSIrOGQurKWFFh1hTsLgkAAkW0J5zAbUwS52KNTUX6ozEC3hadeOUmtwuNbgiYomw04jUi9teMn+cWbVFYg2B0F1vyI7YMMEft0/XPwk9HZzsbBku37XEceXdKOzI0O7O+uKwbBqNWqBY/RVHz0KhFuqEbhx7CPGfQG5e+NPaFDOoC1F0q0s18p7GU9qmxse4ifOOD2OxUr1TcLYB6hysG0qWCWJ8oa856HupsfE4WomKUrSuB09Wq1Y06iEnOSOjFr9U2/Z74NbsdwTRpvlE3eFJhiaYsrtlqqOC1DqHHIG2vf4zEkz1DefELiMMTTr4c0hTcYhjVXKHKg0nBF7WdRx7GM8vrqUZkYjMpscrBhfuI0InPmik7RJWuRjpIDTkvSThaS1FLEiyOtUtONWgtatMlYrZMmIkorysWpHitGcAWHdPFAulig0msvg8Lw9SVqNCKbTikghlbhA2kpqyOBAZ1as6asYwjGjUKJ3kbG840lpRuDIgLERdJCqlOA1RaFbmJljmEHRpLnjNBEpjmjVM6zRkAelSJqkiVpMlK8LCNDXjgkmTCGT06Ey3NQ3C7PZzlUEk9kr9vbBak9m6pXrldRbN+Eg/nNhgsclOnZGZWIANkF+GoDg3AJ49ss6eCWoozKDdb8AdNI9ItBUeStRDKbBTfXy6lx4XMzm0sOo4jhpfPee7jYVO2lNRysgF++DYrYtJdejBBaxsgaxtx7oylTKPdHhmGC36vGx7eyW+CpubWyacMxFx6Z6litk0wrdVc2QkdUWHeTawjE2TRIplkXNTIYG1rMV7bcdCDY+MMpt7GjsjJbP2HisRUyqqM2mbrBTbsuZpts7t4qioVhTNMLlphzckE3IsDa9yZeYfCLe+UceQFz5vCGHBqeKqxt5Wh7dBcm8j8iupeDzmtsGogHSZUpspLKtrZVHGxa8rDivN3Dsno28GHUYaqQFBFJzoBwsZ5WxlYK+TkyvfYslrRPVgVJ5JUmommdepeQu0Zm1jwLx+DDAImEJp0Y2qkFh0kGaKdyxQgLmi0IBgdMQumZwMJIEMdlnUePdopiLNFInqRCpGSEE6yIMRJ40UrxkEkSpeRVkkvRWkFWpCEjWJjIAxJk7YZrXj0A6hnTIabSYGEyOosssMsCpiH4WneBuhguwtIKtSWNPZ1xBMTswwKQWDivJsHt6sUfrKqU6lNWtTH6o3zefQQc4AxU936rUayBbir0f1gLqH6w7u2ZyY+Lks/6RYkLo9PN0xp2NEaH6ut9QdPbMXtv5ScaoQs1E5i1/8Ah1NrHQjXumh2RhXqVawRcxXEqzAEXAynS5Osy23twsa4W2HN14dejrcm9+tpbT0ymJq1Z0T4dEND5QMZWJD1FsUJNqYGmns1hNHeqqlQ2YBDnZgq2zG/O55QDB7m4umcz0GCimcxzU9Op3NJ8LuxWYghDlyWFinHU6698tKrJpui+wu+tamzAJ0vVpsAAL9dGYknkMsuNp7w41aKVVp0wrKGDKSxKA+WVzaa30gGwNlVadSo709GpUlsQpsyi7EG+mtvHzy527g1TC5z0nSLSABBCog619ANdWvfv8ZzSdPYsuCiwG82JrrVFTIy5GXL0aAqeTkg9XX2GZ3E7QouKTIDd1PSDQCmQT1sqILXF9NeyaChsOtQw1SqqoVq4c5KoYgmm1i1Qi97hL2HG7cZlcRhFIAQKgDEggEnW9hq3ZeVxybJZFFPc5tLH9AKZKBg6ZxaodFJIB1XuII7LeEgpbz020ZWTvBDj0WBkON2W1QgmpwFgMmlvTK3E7GdBcWYduW9x5jxnSlF8nM2r2NKAGAdSGU8GBuL8uYPcbQiikyWy9pNQbMuqHSpTJ0deXceR7DNeag0Km6Moam32kPPvBBB7wZOaoNVuELIKpi6aNzyKVBsbkijrxRrFC7x61o4U4uhnLaMPpVIRngqLJlEV0AWWS06UaAYRhzBqNRImGlhh9nxlCWmHeKpqxqI/wBCgyt2hsG3CaWjiRwkOPIIl00BmESjlqWMuejFvNBMfh7m8HOKKjWOjEWKpgNpGBone5vG31hAEI0sMDW1lahh2zqd2iNBNxsrD5gJY1tkgjhINhiwF5fdKLTUMZV9kdaJkyB/2QfZrL5wLyg2liU+nXMuYK4K5lvcjlBLYpiVsyHydVScTiDfyjTY+JXjPRMQoPbz5Tzz5OsPbE1HJsCvDmRlA9xnoWKp34D3zJps6N6KbHICrLzU+6DUNmhQB3D3SwxmFIVtDop7I58HmAIBIKLzt5Iv7ZTyJT0sgp0xoote4uZT7718lBrW8m2vAksF4eF5oqWDK8h5wPPMnv7TvSZQQxAzGxvZVNyTa9gOfCLJDQTJMBXz7KHbbC1F5WyhgNDPP0E2Wx8VSXZ7oHAulfKha7G6sddB3zGoI+NqtiHUJqQxpydcRgnQjmKXaeGC1NNA4JtyYHW3slpsStmw2U/1dYgfgqLmt6ysf3jBNtqcqHk9vWU/CP3bf9cO5GHmcj/FDL62VjwWoEQaSXg9VpFbiEmadg+edh0mNIqROZI4kRWecg0RBtYbhqchp0YVT0hbDQUMLOLhbR9LEQpXvFYUhmHpky1o4I2g+CGsu6AuNAT4AmCMNQ1UQ0MGb8Ie+zNOEkw6t2qR4gj3yxGIW2pA/eX4zphBoVowu1Nn6nSZ3GYSeg7Qoqx0ZPXT4zP4zZRPAp/Fp/GWUWLRkxTkXbLp9i1b8E/jUf8ANIjsGr9kHwq0f802lmAEQywwRsY9NiVx/Vt5ih9xja2Bqpq1Ooo7WNNwPTa0XSzGm2XtLsvNDQxVxPPcDispmkwe2gAIhjRhZ5JvhVI2lWH7dMek07++ek09sLzHpnmO9CdJtRzewqVaahraA3Qge4TSVnX0stM3+FPtTHFadhpaomoNr3RyRKY7Wf7besZbb2V0WgqWtVTEWqnsICvax84mRNWWx4k0mduPLo2ZdLtV/tt6zfGPO03P129YympvJg8zxo645UyxfHN9o+kw3YuLJasOkCg4WoCz31HVYIO8lQBKS95a7vIhauGzH/hXK5beWKlPLe/ZztrBpSBlncWWdJStYowAYI4IUgqPomIsRx0IkAecwR+kGoP0bcOz6J+r4iDB4MUeTyuv5h+BDvHU2EFMYrkTpSPPObwr9EP7xfzge77Wep/df/qkftmpemo51B7ATItijrVD+wB6XHwjP6lI8fz/AEXq1Jx1vBQ0mFSSaEHdHFG9LFNuazUESJmtLFUFpXY1bTg00VO060JR5SDEWMKo4yCUWCy2SPFQiAJi5L85EhTGTLTDYqcr734ul1UqnKLZVIQi3G3DhK0VosegKqf2R7CQfdOnA6YVuSYj5QMYSbstj2dEvog9DfKuTYrTI/u7e4yvq0hw88k2Vg0d7NyJGvEjsnVKexWMTV4HG57ZkX+b4y8w2CpnjTX0t/mmd3eVX6UFQChGWw4gjtml2QcyFiBcMRoOwDScspy9nRGK9B1LY9D7pP5vjDsPsehf9VT84keF1TNpfwhqOQAYI5JXuyeSK8HFwVJRpTpD9xPhPNNn7bxFVnpdKxDCoqUwRlNwwVdLC3Cem4qtlRmPYjH0AmeObNZjTdr2OT2lrD2GdOKTbdkHFUHtsZaagVMVSSp2pbOF7iyte/gDBsdha1EKzENTf9XWRsyPbiAeIPcQDKoVTfqm3mBv43EtcJXvTNPhTqMFdPqpXAvTqqPq8jbsYx6g+ER/4gYbTYdsp9q1L4rDNe5bEUWYcvpFUexZaPhtJQbV0xmH7qlD2Vv9YkKbHxP5Am+Vr1e7Em/82gmUDzQb2OekrXJsawIHeQbmZoGdeFfAtkl8gum0JQ6wOkYSh1gkjqxSJSZa7uMuesXNrYdsh/bNSmBfu1MqSJa7rVCtWra1zQKhSL5s1RAV5jQ3uOUm18WPkkWVMAVdDcZWAYXAcZKgzAHUX5SvV5aUsC3SIACT0Y4Dj1W1sPxD0wevu7iKYu9MqAoJu9MWUmwbyuBi4FycvWb6fwgzxjGd+asPKyjvNWkP8UhrY6nT4EVX7FFzTU82b63guh58Z0KJ59ME2s2qLyUuw5ZvJv5hf94R+ytFc/aYegX+MALNUbjmZmuxPEknUzQYfCZUC92vjBJleEQipHq8jajrJ6dOZ0To5FJLRRLMbDpoFijeHUqXGKphNJ5rnudaxmcqUCTJ8PhzLVMB3SejgrQyyi9ugAYSRtQYTQphdJxsBeSWU2goEYiWaDNRHcWH+Ie8wn9FSdMFlUgDjb0ysMisVKmUVWjrItnC1QeNpb1sIe2CDC2bwM62iyLbdprPWHMCabYh6j/i/KZfY4tWbvUzR7Hbq1PxTlmtzogy+wjfR+n3wxToJX4I/Rjz++WC9gkxZge8uIyYSu3Ki485Uge+eV0ly4YjtYqvmAufym/36xH0AojjVcX/AAL1j+Uw2LcLZPsjX8R1PstOmFxg2ck34KwUbQ6jSIppf69dcveEtmMIobOuOkqno6X2iOtU/ZpqfKPfwEdWqZmzFciquSjS+7p9/NjxJ7zzhVxWpkuNxy0LzH7zpbF0e6tT/wDup/ObOjUmQ3tF8ShBGlambep8JHA/mHHyZ3ec+Vf7xdf3TpM6Jo96V8r8a+5h+Uzlp6uH6lMv2X4ielCqR1g1FDyPoMMpYZ/sPxP1G+EEzoxMcfhLjdaowxNXL9y+b8PSJrfuNj5oEmx6x1FNrczZR4m8utx9ml8fVpEgH5vUIswIuHQ2uJFtaX+FJ3aNEStJyblXdVUvyAHVQEDRdQTbttfhKveVs6VMzlctGnluGIqMtReppwuCxvw0huOwNSjiqrKwGUJ9GbkFsoIYa6EA+eVWMqVqti/EADRbXt2nmdZHHJN7PghlbgkpLkx5XuN/Ax9LBO3ZYczpNL80fkZ1dmueydWtHLZV4XDBOHHtMtsGCeMlTY7QjDYIqZKc1QdwijskEXg+LwGXUS+wbaayLHUricEcstQ1WZro4pafNIp0d03bNXTw8lNCEinOinOHQV7tAZw06tCGdFHdFDoA8jYJljlEMw1JM16gYr2hLXv2ebw1lmu2tnp5SlT+3Qq+8gy+PptfmibmyjuP9mK1+y80C73bP+rVpDzW/wAMlTe/BW/5mkOdz8LToXRL/YGpmXxuH0DWtcdvOVtahNZt3bmDq0upiKRcG6jOLt3azMmorDRlP76/GVyLT5K47ZDgDlqg+M0Oym6r/ilJRoHOCLceOZfjL/Z62DAkanTUazkmdMS9wadVR3Q1ecFw9ZBbrLoOYkW1q5NFhRszsMo6wFr8W1PYJNKwTZkdv7VD1mqa5EIp07a3APWYeJ90HwOzHYdJTonUk9M6mq7G97hfJ9k0Ox93adlNcr1ST0VwRm4BmPbp2TTAUxwZQOQyj/xPTjoSq0cck73R59V2dUvmZKrP946uWHcullHhK7FUSOII8Rb3z1BsTTHF1HjVAvK/a28tGio41sxIy0yr204tdrASWTFCX+Yjizz2iJld7aJGIpMfJaolvAOv+s9B2ttOlWsadDojc5m6gLDsGVOqPbPPN9dpMcRh6GRSA1M02BNyTU1BHjOfDBLI0nYIOmRfKHsumlIOlwTUUEXutrNrMBeb7fjGmpQIKFQK1PK2YEElXNgOzgZgGno4PoUyv5Fhg6uU309a1pb4fazfb/8AlImbpwqjFyY1Lk6cOVrYv1xKtxdALWsalUgjvAU3l/8AJqv/AKs9irD5vVsy5strpwzAH0iYlFF+PKbL5OamXaBZRcJhKjVSdcqXS7gDVrcSO6c7hSaXo6Zzbpv2Xm9tS2PK669DcC1tVA48TLc7FHKZzGGpXxdOowBLZL5AQFCtbgdeAm+I984V8SHVfLT+FJ+hhyi/RQEuGEHqnSPbONRKp8IBBq2HEmxle0BbEXmHocNDOu94M9WRdPJ0BExikYeKGxrN2MI/2THjBP8AZPsjv0rh/v6X8Uf5pz9NYcf2il/EX4zr7MPZu3L0L5o/2TOrhG5GRtvJhb2+c0b/AN4Jw7xYb7+l68PYh7N25emTHBNy9okb4Q9tvC6wHFbw4e2mJpevM9jttUze2JpHwc/lB2sa8h7Un4LvG7v0H8tFB5hsp9kzm1Ny6WUmjVAbsR3Fj3ZgNPPK7E4tT/XKfOT+crq2LX7z0KT+cy0ryyiw5EA42m9FstQZeRuCrDmGBsYqVS/C3mMZjWDixc2v2Kv5mD0cMi6539VIZaWti8IZE90WSIf9mTrRPNvb8ZBQ2ii8dfEAe6WuE3qpL/VI3ec3xnLJz8IvoIKeDJ+s3o/7oSNjMRoxJ77Aem5lhQ37prwoUfUPxk2I+UjMjItOmmYEZ0TKy96k3sYmqYe2/Rn6+GYHLnQv2U1JZ/PpYeeW+yd2AwvXqKp+wrAnzm1h5pnEekpJDVATx617+ciSjHL9WoR4qDOmLjW9kZYcj4RvsNu/RXyQhPNmv+UJbYlRuBp93Xt+Uw2Cxx7a6gdy2MtqW01X+1Af+2TNWN8s55dLN8o0qbr1udP1/wDSVu2t1slTD1qwDdHVzKyXYqVXMA2nkkqPPGYfeemvHEE8voyJUbz7V+c0wqV7MHzAlWUGwP2RccYyjjjunuLHp5RfBm9/qyNkVeqGdmHDsFu082PtmfwG6OLrjNRoVKingyISPTwmoGCRujesy1KtNXVQc7pcsStRs3lEX8k6dVb6XBLp7RqgW+ctYaDhbzDzy0OohCKjY8ulnNt0ZY7g7QH9jr/wifdHruVj/wDpMR/CaaYbRq/9Q3nHHhyhC7drqLdMvqvy7mmfVRYY9NNeDI4nd7F0VJfC1lAHE0XIHeSBJt2q2SqtXpGzE9G4CMAKbjKwJsbDXlNau8le361PTVH5yqcqavSHog9wSw6W1+OYjLxi9+L2KdjJ5Rst23NQsCLuoApta30eUKQD9axVdeOvjNCtFuUy2H3hw6szjIjG92QVb6m5GugF9bAQpN76X3vpVvhJJRkrZp45XwX70Gg1XCNaV39MKP3w9V/hOjfKh21V9V/hG7cPYmmfohxWxqrcAPSfhIhsGp2gemGnezDH+uX0P8J1d7MN98PQ/wAIO3D2L25eisrbu1TwA9aQf0Zrcl9aXo3qw336/wA3wnf6UYb79f5vhN24ewdt+ii/o7X5L6/+kUuzvVh/v09D/Cdm7UPYO0/TPH8wnc3dORRj1jt469oooB62JUf/AHaT5IopKQBvRxCnOxRbMcNLui6OKKGzDSIgsUUNgZwpzjRR7vdFFNbCludVB3e34RZBFFMXpEiKJKABxiiiMI8d07FFEYBZohFFAYRnIopjCEdaKKawoQAnSYooAjejHKdCd07FDYDnRjlF0YnYoLDQuh7v9+mNNLu907FMmakc6GKKKN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08" name="AutoShape 4" descr="data:image/jpeg;base64,/9j/4AAQSkZJRgABAQAAAQABAAD/2wCEAAkGBhQSEBQSEhQUFBIVEBQUDw8UEBAVFA8PFhAVFRQQFBQXGyYeFxkkGRQUHy8gJCcpLCwsFR4xNTAqNSYrLCkBCQoKDgwOFw8PGikfHRwpKSkpLSkpKSkpKSkpKSwpKSksKSkpLCwsKSkpKSkpKSkpKSwpKSkpKSksKSwsKSksLP/AABEIALcBEwMBIgACEQEDEQH/xAAcAAABBQEBAQAAAAAAAAAAAAAEAAIDBQYBBwj/xABLEAACAQIDBAUHCAYIBQUAAAABAgADEQQSIQUGMVETIkFhcTKBkZKhsdEHFCNCUlNywRUzYoKTohZDRHPC0uHwJDRU4vElg6Oyw//EABkBAAMBAQEAAAAAAAAAAAAAAAECAwAEBf/EACcRAAICAQMEAwACAwAAAAAAAAABAhEDEiExBBNBUSIycZGxQlJh/9oADAMBAAIRAxEAPwAak0LSBKtpLTqzwWigWBJCZFTaSNJjCBky1rQPPEasdM1hzYi8Fq6ximSCGzHFpxwMlB0g1VtZghiGdKiB060l+cRkAVV7SI1rxrvedVI9ik9KleHImWBo9o84m8D3DQaMVCaNWVayem8pF0URYPiZA+KjFS8euGgbMztKsSZYUjBEo2kjVgASSAANSToBzMvjJSVBvzi0a2Mnh29m+tavWYIxWkGIpqDxANsx5ky+3Bx9XI7s+amLZqZbUgm11HdLziktwxWrY9MONnHxXfKSpiNLjh2HukXz+cluzBmO2ow4TLbV2izd0ssRiryqxVO4lYysziU5r6yenWkFXD6yajSlHQI8jqlSMDSV6c4qxGUoSGPDazkZ2yYGg5ak5IhORKRi0DCdVZBTWEIJysQKoLJHGkipNJHaIMC1EkcLkFYSiYoleSLUguaSK0JrDlkNVZwVYjUmGIiLTgaPaQgxgD80kStIXMahhSAEmpOI2siJiDQhLClVk6PAqQhtCnNQbCqTwqk8DCW7Y6lV1jqh7LFzBagBupFwQQQe0HQiWuB2Y1QBm6qngbdZh3Dl3mWdLY9FeKZjzck+zh7J1YscuSU2fOW29w8VSeoy081JSxVw6fqxcglSbjTs8YdsfdXEdHqjIWKkFioGQ2N7XvPRd692GqVHy7Uo4emx/wCWenQRVUixS4cEjvIjtgbt3dTU2rRxBDL1F+bsGRRbIVZjpYAacpWcJSVBg64A8gRFQcFUAeAFr/nK3FMRwnq1bdXD1NOiyn7SZl9xt7JlN4twalIF6JNVBxW30ijmANG82vdOd4JR35BqMMcQbzprXkxoCRNSipjIZkjgsadIwvGGoeySM05KjR8RyAyAUo4UdYQIotjHAkU7miigsnovCGaCUqcOSncTlZNEaVpMHvB61KcpNNRgsCRVZMryKsYpgV51GnGjA0qgBKmJjIVqxPUhCdNaM6SQE6zoMagBWbSOpyBHj+khRgsU7yRaUHp149sVaFhsJVrGEJiJTtWnRiIAWWdXF98tt3cKjZ69U2oUVzVCeBIF7HuA19A7Zl1q3IGmpA1IAFz2k8Jb7cxNNMAmHFWkajVTUqqtUMp+wpZbhuA04aSuKO9vwG7B8X8rBWoappsaIzCnQQgvUOUm7G2nC55ATzzeT5Q8VjGOeoUpHhhqRK0wOwEg3c95JmowVF6NJqnSIrOGQurKWFFh1hTsLgkAAkW0J5zAbUwS52KNTUX6ozEC3hadeOUmtwuNbgiYomw04jUi9teMn+cWbVFYg2B0F1vyI7YMMEft0/XPwk9HZzsbBku37XEceXdKOzI0O7O+uKwbBqNWqBY/RVHz0KhFuqEbhx7CPGfQG5e+NPaFDOoC1F0q0s18p7GU9qmxse4ifOOD2OxUr1TcLYB6hysG0qWCWJ8oa856HupsfE4WomKUrSuB09Wq1Y06iEnOSOjFr9U2/Z74NbsdwTRpvlE3eFJhiaYsrtlqqOC1DqHHIG2vf4zEkz1DefELiMMTTr4c0hTcYhjVXKHKg0nBF7WdRx7GM8vrqUZkYjMpscrBhfuI0InPmik7RJWuRjpIDTkvSThaS1FLEiyOtUtONWgtatMlYrZMmIkorysWpHitGcAWHdPFAulig0msvg8Lw9SVqNCKbTikghlbhA2kpqyOBAZ1as6asYwjGjUKJ3kbG840lpRuDIgLERdJCqlOA1RaFbmJljmEHRpLnjNBEpjmjVM6zRkAelSJqkiVpMlK8LCNDXjgkmTCGT06Ey3NQ3C7PZzlUEk9kr9vbBak9m6pXrldRbN+Eg/nNhgsclOnZGZWIANkF+GoDg3AJ49ss6eCWoozKDdb8AdNI9ItBUeStRDKbBTfXy6lx4XMzm0sOo4jhpfPee7jYVO2lNRysgF++DYrYtJdejBBaxsgaxtx7oylTKPdHhmGC36vGx7eyW+CpubWyacMxFx6Z6litk0wrdVc2QkdUWHeTawjE2TRIplkXNTIYG1rMV7bcdCDY+MMpt7GjsjJbP2HisRUyqqM2mbrBTbsuZpts7t4qioVhTNMLlphzckE3IsDa9yZeYfCLe+UceQFz5vCGHBqeKqxt5Wh7dBcm8j8iupeDzmtsGogHSZUpspLKtrZVHGxa8rDivN3Dsno28GHUYaqQFBFJzoBwsZ5WxlYK+TkyvfYslrRPVgVJ5JUmommdepeQu0Zm1jwLx+DDAImEJp0Y2qkFh0kGaKdyxQgLmi0IBgdMQumZwMJIEMdlnUePdopiLNFInqRCpGSEE6yIMRJ40UrxkEkSpeRVkkvRWkFWpCEjWJjIAxJk7YZrXj0A6hnTIabSYGEyOosssMsCpiH4WneBuhguwtIKtSWNPZ1xBMTswwKQWDivJsHt6sUfrKqU6lNWtTH6o3zefQQc4AxU936rUayBbir0f1gLqH6w7u2ZyY+Lks/6RYkLo9PN0xp2NEaH6ut9QdPbMXtv5ScaoQs1E5i1/8Ah1NrHQjXumh2RhXqVawRcxXEqzAEXAynS5Osy23twsa4W2HN14dejrcm9+tpbT0ymJq1Z0T4dEND5QMZWJD1FsUJNqYGmns1hNHeqqlQ2YBDnZgq2zG/O55QDB7m4umcz0GCimcxzU9Op3NJ8LuxWYghDlyWFinHU6698tKrJpui+wu+tamzAJ0vVpsAAL9dGYknkMsuNp7w41aKVVp0wrKGDKSxKA+WVzaa30gGwNlVadSo709GpUlsQpsyi7EG+mtvHzy527g1TC5z0nSLSABBCog619ANdWvfv8ZzSdPYsuCiwG82JrrVFTIy5GXL0aAqeTkg9XX2GZ3E7QouKTIDd1PSDQCmQT1sqILXF9NeyaChsOtQw1SqqoVq4c5KoYgmm1i1Qi97hL2HG7cZlcRhFIAQKgDEggEnW9hq3ZeVxybJZFFPc5tLH9AKZKBg6ZxaodFJIB1XuII7LeEgpbz020ZWTvBDj0WBkON2W1QgmpwFgMmlvTK3E7GdBcWYduW9x5jxnSlF8nM2r2NKAGAdSGU8GBuL8uYPcbQiikyWy9pNQbMuqHSpTJ0deXceR7DNeag0Km6Moam32kPPvBBB7wZOaoNVuELIKpi6aNzyKVBsbkijrxRrFC7x61o4U4uhnLaMPpVIRngqLJlEV0AWWS06UaAYRhzBqNRImGlhh9nxlCWmHeKpqxqI/wBCgyt2hsG3CaWjiRwkOPIIl00BmESjlqWMuejFvNBMfh7m8HOKKjWOjEWKpgNpGBone5vG31hAEI0sMDW1lahh2zqd2iNBNxsrD5gJY1tkgjhINhiwF5fdKLTUMZV9kdaJkyB/2QfZrL5wLyg2liU+nXMuYK4K5lvcjlBLYpiVsyHydVScTiDfyjTY+JXjPRMQoPbz5Tzz5OsPbE1HJsCvDmRlA9xnoWKp34D3zJps6N6KbHICrLzU+6DUNmhQB3D3SwxmFIVtDop7I58HmAIBIKLzt5Iv7ZTyJT0sgp0xoote4uZT7718lBrW8m2vAksF4eF5oqWDK8h5wPPMnv7TvSZQQxAzGxvZVNyTa9gOfCLJDQTJMBXz7KHbbC1F5WyhgNDPP0E2Wx8VSXZ7oHAulfKha7G6sddB3zGoI+NqtiHUJqQxpydcRgnQjmKXaeGC1NNA4JtyYHW3slpsStmw2U/1dYgfgqLmt6ysf3jBNtqcqHk9vWU/CP3bf9cO5GHmcj/FDL62VjwWoEQaSXg9VpFbiEmadg+edh0mNIqROZI4kRWecg0RBtYbhqchp0YVT0hbDQUMLOLhbR9LEQpXvFYUhmHpky1o4I2g+CGsu6AuNAT4AmCMNQ1UQ0MGb8Ie+zNOEkw6t2qR4gj3yxGIW2pA/eX4zphBoVowu1Nn6nSZ3GYSeg7Qoqx0ZPXT4zP4zZRPAp/Fp/GWUWLRkxTkXbLp9i1b8E/jUf8ANIjsGr9kHwq0f802lmAEQywwRsY9NiVx/Vt5ih9xja2Bqpq1Ooo7WNNwPTa0XSzGm2XtLsvNDQxVxPPcDispmkwe2gAIhjRhZ5JvhVI2lWH7dMek07++ek09sLzHpnmO9CdJtRzewqVaahraA3Qge4TSVnX0stM3+FPtTHFadhpaomoNr3RyRKY7Wf7besZbb2V0WgqWtVTEWqnsICvax84mRNWWx4k0mduPLo2ZdLtV/tt6zfGPO03P129YympvJg8zxo645UyxfHN9o+kw3YuLJasOkCg4WoCz31HVYIO8lQBKS95a7vIhauGzH/hXK5beWKlPLe/ZztrBpSBlncWWdJStYowAYI4IUgqPomIsRx0IkAecwR+kGoP0bcOz6J+r4iDB4MUeTyuv5h+BDvHU2EFMYrkTpSPPObwr9EP7xfzge77Wep/df/qkftmpemo51B7ATItijrVD+wB6XHwjP6lI8fz/AEXq1Jx1vBQ0mFSSaEHdHFG9LFNuazUESJmtLFUFpXY1bTg00VO060JR5SDEWMKo4yCUWCy2SPFQiAJi5L85EhTGTLTDYqcr734ul1UqnKLZVIQi3G3DhK0VosegKqf2R7CQfdOnA6YVuSYj5QMYSbstj2dEvog9DfKuTYrTI/u7e4yvq0hw88k2Vg0d7NyJGvEjsnVKexWMTV4HG57ZkX+b4y8w2CpnjTX0t/mmd3eVX6UFQChGWw4gjtml2QcyFiBcMRoOwDScspy9nRGK9B1LY9D7pP5vjDsPsehf9VT84keF1TNpfwhqOQAYI5JXuyeSK8HFwVJRpTpD9xPhPNNn7bxFVnpdKxDCoqUwRlNwwVdLC3Cem4qtlRmPYjH0AmeObNZjTdr2OT2lrD2GdOKTbdkHFUHtsZaagVMVSSp2pbOF7iyte/gDBsdha1EKzENTf9XWRsyPbiAeIPcQDKoVTfqm3mBv43EtcJXvTNPhTqMFdPqpXAvTqqPq8jbsYx6g+ER/4gYbTYdsp9q1L4rDNe5bEUWYcvpFUexZaPhtJQbV0xmH7qlD2Vv9YkKbHxP5Am+Vr1e7Em/82gmUDzQb2OekrXJsawIHeQbmZoGdeFfAtkl8gum0JQ6wOkYSh1gkjqxSJSZa7uMuesXNrYdsh/bNSmBfu1MqSJa7rVCtWra1zQKhSL5s1RAV5jQ3uOUm18WPkkWVMAVdDcZWAYXAcZKgzAHUX5SvV5aUsC3SIACT0Y4Dj1W1sPxD0wevu7iKYu9MqAoJu9MWUmwbyuBi4FycvWb6fwgzxjGd+asPKyjvNWkP8UhrY6nT4EVX7FFzTU82b63guh58Z0KJ59ME2s2qLyUuw5ZvJv5hf94R+ytFc/aYegX+MALNUbjmZmuxPEknUzQYfCZUC92vjBJleEQipHq8jajrJ6dOZ0To5FJLRRLMbDpoFijeHUqXGKphNJ5rnudaxmcqUCTJ8PhzLVMB3SejgrQyyi9ugAYSRtQYTQphdJxsBeSWU2goEYiWaDNRHcWH+Ie8wn9FSdMFlUgDjb0ysMisVKmUVWjrItnC1QeNpb1sIe2CDC2bwM62iyLbdprPWHMCabYh6j/i/KZfY4tWbvUzR7Hbq1PxTlmtzogy+wjfR+n3wxToJX4I/Rjz++WC9gkxZge8uIyYSu3Ki485Uge+eV0ly4YjtYqvmAufym/36xH0AojjVcX/AAL1j+Uw2LcLZPsjX8R1PstOmFxg2ck34KwUbQ6jSIppf69dcveEtmMIobOuOkqno6X2iOtU/ZpqfKPfwEdWqZmzFciquSjS+7p9/NjxJ7zzhVxWpkuNxy0LzH7zpbF0e6tT/wDup/ObOjUmQ3tF8ShBGlambep8JHA/mHHyZ3ec+Vf7xdf3TpM6Jo96V8r8a+5h+Uzlp6uH6lMv2X4ielCqR1g1FDyPoMMpYZ/sPxP1G+EEzoxMcfhLjdaowxNXL9y+b8PSJrfuNj5oEmx6x1FNrczZR4m8utx9ml8fVpEgH5vUIswIuHQ2uJFtaX+FJ3aNEStJyblXdVUvyAHVQEDRdQTbttfhKveVs6VMzlctGnluGIqMtReppwuCxvw0huOwNSjiqrKwGUJ9GbkFsoIYa6EA+eVWMqVqti/EADRbXt2nmdZHHJN7PghlbgkpLkx5XuN/Ax9LBO3ZYczpNL80fkZ1dmueydWtHLZV4XDBOHHtMtsGCeMlTY7QjDYIqZKc1QdwijskEXg+LwGXUS+wbaayLHUricEcstQ1WZro4pafNIp0d03bNXTw8lNCEinOinOHQV7tAZw06tCGdFHdFDoA8jYJljlEMw1JM16gYr2hLXv2ebw1lmu2tnp5SlT+3Qq+8gy+PptfmibmyjuP9mK1+y80C73bP+rVpDzW/wAMlTe/BW/5mkOdz8LToXRL/YGpmXxuH0DWtcdvOVtahNZt3bmDq0upiKRcG6jOLt3azMmorDRlP76/GVyLT5K47ZDgDlqg+M0Oym6r/ilJRoHOCLceOZfjL/Z62DAkanTUazkmdMS9wadVR3Q1ecFw9ZBbrLoOYkW1q5NFhRszsMo6wFr8W1PYJNKwTZkdv7VD1mqa5EIp07a3APWYeJ90HwOzHYdJTonUk9M6mq7G97hfJ9k0Ox93adlNcr1ST0VwRm4BmPbp2TTAUxwZQOQyj/xPTjoSq0cck73R59V2dUvmZKrP946uWHcullHhK7FUSOII8Rb3z1BsTTHF1HjVAvK/a28tGio41sxIy0yr204tdrASWTFCX+Yjizz2iJld7aJGIpMfJaolvAOv+s9B2ttOlWsadDojc5m6gLDsGVOqPbPPN9dpMcRh6GRSA1M02BNyTU1BHjOfDBLI0nYIOmRfKHsumlIOlwTUUEXutrNrMBeb7fjGmpQIKFQK1PK2YEElXNgOzgZgGno4PoUyv5Fhg6uU309a1pb4fazfb/8AlImbpwqjFyY1Lk6cOVrYv1xKtxdALWsalUgjvAU3l/8AJqv/AKs9irD5vVsy5strpwzAH0iYlFF+PKbL5OamXaBZRcJhKjVSdcqXS7gDVrcSO6c7hSaXo6Zzbpv2Xm9tS2PK669DcC1tVA48TLc7FHKZzGGpXxdOowBLZL5AQFCtbgdeAm+I984V8SHVfLT+FJ+hhyi/RQEuGEHqnSPbONRKp8IBBq2HEmxle0BbEXmHocNDOu94M9WRdPJ0BExikYeKGxrN2MI/2THjBP8AZPsjv0rh/v6X8Uf5pz9NYcf2il/EX4zr7MPZu3L0L5o/2TOrhG5GRtvJhb2+c0b/AN4Jw7xYb7+l68PYh7N25emTHBNy9okb4Q9tvC6wHFbw4e2mJpevM9jttUze2JpHwc/lB2sa8h7Un4LvG7v0H8tFB5hsp9kzm1Ny6WUmjVAbsR3Fj3ZgNPPK7E4tT/XKfOT+crq2LX7z0KT+cy0ryyiw5EA42m9FstQZeRuCrDmGBsYqVS/C3mMZjWDixc2v2Kv5mD0cMi6539VIZaWti8IZE90WSIf9mTrRPNvb8ZBQ2ii8dfEAe6WuE3qpL/VI3ec3xnLJz8IvoIKeDJ+s3o/7oSNjMRoxJ77Aem5lhQ37prwoUfUPxk2I+UjMjItOmmYEZ0TKy96k3sYmqYe2/Rn6+GYHLnQv2U1JZ/PpYeeW+yd2AwvXqKp+wrAnzm1h5pnEekpJDVATx617+ciSjHL9WoR4qDOmLjW9kZYcj4RvsNu/RXyQhPNmv+UJbYlRuBp93Xt+Uw2Cxx7a6gdy2MtqW01X+1Af+2TNWN8s55dLN8o0qbr1udP1/wDSVu2t1slTD1qwDdHVzKyXYqVXMA2nkkqPPGYfeemvHEE8voyJUbz7V+c0wqV7MHzAlWUGwP2RccYyjjjunuLHp5RfBm9/qyNkVeqGdmHDsFu082PtmfwG6OLrjNRoVKingyISPTwmoGCRujesy1KtNXVQc7pcsStRs3lEX8k6dVb6XBLp7RqgW+ctYaDhbzDzy0OohCKjY8ulnNt0ZY7g7QH9jr/wifdHruVj/wDpMR/CaaYbRq/9Q3nHHhyhC7drqLdMvqvy7mmfVRYY9NNeDI4nd7F0VJfC1lAHE0XIHeSBJt2q2SqtXpGzE9G4CMAKbjKwJsbDXlNau8le361PTVH5yqcqavSHog9wSw6W1+OYjLxi9+L2KdjJ5Rst23NQsCLuoApta30eUKQD9axVdeOvjNCtFuUy2H3hw6szjIjG92QVb6m5GugF9bAQpN76X3vpVvhJJRkrZp45XwX70Gg1XCNaV39MKP3w9V/hOjfKh21V9V/hG7cPYmmfohxWxqrcAPSfhIhsGp2gemGnezDH+uX0P8J1d7MN98PQ/wAIO3D2L25eisrbu1TwA9aQf0Zrcl9aXo3qw336/wA3wnf6UYb79f5vhN24ewdt+ii/o7X5L6/+kUuzvVh/v09D/Cdm7UPYO0/TPH8wnc3dORRj1jt469oooB62JUf/AHaT5IopKQBvRxCnOxRbMcNLui6OKKGzDSIgsUUNgZwpzjRR7vdFFNbCludVB3e34RZBFFMXpEiKJKABxiiiMI8d07FFEYBZohFFAYRnIopjCEdaKKawoQAnSYooAjejHKdCd07FDYDnRjlF0YnYoLDQuh7v9+mNNLu907FMmakc6GKKKN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0" name="AutoShape 6" descr="data:image/jpeg;base64,/9j/4AAQSkZJRgABAQAAAQABAAD/2wCEAAkGBhQSEBQSEhQUFBIVEBQUDw8UEBAVFA8PFhAVFRQQFBQXGyYeFxkkGRQUHy8gJCcpLCwsFR4xNTAqNSYrLCkBCQoKDgwOFw8PGikfHRwpKSkpLSkpKSkpKSkpKSwpKSksKSkpLCwsKSkpKSkpKSkpKSwpKSkpKSksKSwsKSksLP/AABEIALcBEwMBIgACEQEDEQH/xAAcAAABBQEBAQAAAAAAAAAAAAAEAAIDBQYBBwj/xABLEAACAQIDBAUHCAYIBQUAAAABAgADEQQSIQUGMVETIkFhcTKBkZKhsdEHFCNCUlNywRUzYoKTohZDRHPC0uHwJDRU4vElg6Oyw//EABkBAAMBAQEAAAAAAAAAAAAAAAECAwAEBf/EACcRAAICAQMEAwACAwAAAAAAAAABAhEDEiExBBNBUSIycZGxQlJh/9oADAMBAAIRAxEAPwAak0LSBKtpLTqzwWigWBJCZFTaSNJjCBky1rQPPEasdM1hzYi8Fq6ximSCGzHFpxwMlB0g1VtZghiGdKiB060l+cRkAVV7SI1rxrvedVI9ik9KleHImWBo9o84m8D3DQaMVCaNWVayem8pF0URYPiZA+KjFS8euGgbMztKsSZYUjBEo2kjVgASSAANSToBzMvjJSVBvzi0a2Mnh29m+tavWYIxWkGIpqDxANsx5ky+3Bx9XI7s+amLZqZbUgm11HdLziktwxWrY9MONnHxXfKSpiNLjh2HukXz+cluzBmO2ow4TLbV2izd0ssRiryqxVO4lYysziU5r6yenWkFXD6yajSlHQI8jqlSMDSV6c4qxGUoSGPDazkZ2yYGg5ak5IhORKRi0DCdVZBTWEIJysQKoLJHGkipNJHaIMC1EkcLkFYSiYoleSLUguaSK0JrDlkNVZwVYjUmGIiLTgaPaQgxgD80kStIXMahhSAEmpOI2siJiDQhLClVk6PAqQhtCnNQbCqTwqk8DCW7Y6lV1jqh7LFzBagBupFwQQQe0HQiWuB2Y1QBm6qngbdZh3Dl3mWdLY9FeKZjzck+zh7J1YscuSU2fOW29w8VSeoy081JSxVw6fqxcglSbjTs8YdsfdXEdHqjIWKkFioGQ2N7XvPRd692GqVHy7Uo4emx/wCWenQRVUixS4cEjvIjtgbt3dTU2rRxBDL1F+bsGRRbIVZjpYAacpWcJSVBg64A8gRFQcFUAeAFr/nK3FMRwnq1bdXD1NOiyn7SZl9xt7JlN4twalIF6JNVBxW30ijmANG82vdOd4JR35BqMMcQbzprXkxoCRNSipjIZkjgsadIwvGGoeySM05KjR8RyAyAUo4UdYQIotjHAkU7miigsnovCGaCUqcOSncTlZNEaVpMHvB61KcpNNRgsCRVZMryKsYpgV51GnGjA0qgBKmJjIVqxPUhCdNaM6SQE6zoMagBWbSOpyBHj+khRgsU7yRaUHp149sVaFhsJVrGEJiJTtWnRiIAWWdXF98tt3cKjZ69U2oUVzVCeBIF7HuA19A7Zl1q3IGmpA1IAFz2k8Jb7cxNNMAmHFWkajVTUqqtUMp+wpZbhuA04aSuKO9vwG7B8X8rBWoappsaIzCnQQgvUOUm7G2nC55ATzzeT5Q8VjGOeoUpHhhqRK0wOwEg3c95JmowVF6NJqnSIrOGQurKWFFh1hTsLgkAAkW0J5zAbUwS52KNTUX6ozEC3hadeOUmtwuNbgiYomw04jUi9teMn+cWbVFYg2B0F1vyI7YMMEft0/XPwk9HZzsbBku37XEceXdKOzI0O7O+uKwbBqNWqBY/RVHz0KhFuqEbhx7CPGfQG5e+NPaFDOoC1F0q0s18p7GU9qmxse4ifOOD2OxUr1TcLYB6hysG0qWCWJ8oa856HupsfE4WomKUrSuB09Wq1Y06iEnOSOjFr9U2/Z74NbsdwTRpvlE3eFJhiaYsrtlqqOC1DqHHIG2vf4zEkz1DefELiMMTTr4c0hTcYhjVXKHKg0nBF7WdRx7GM8vrqUZkYjMpscrBhfuI0InPmik7RJWuRjpIDTkvSThaS1FLEiyOtUtONWgtatMlYrZMmIkorysWpHitGcAWHdPFAulig0msvg8Lw9SVqNCKbTikghlbhA2kpqyOBAZ1as6asYwjGjUKJ3kbG840lpRuDIgLERdJCqlOA1RaFbmJljmEHRpLnjNBEpjmjVM6zRkAelSJqkiVpMlK8LCNDXjgkmTCGT06Ey3NQ3C7PZzlUEk9kr9vbBak9m6pXrldRbN+Eg/nNhgsclOnZGZWIANkF+GoDg3AJ49ss6eCWoozKDdb8AdNI9ItBUeStRDKbBTfXy6lx4XMzm0sOo4jhpfPee7jYVO2lNRysgF++DYrYtJdejBBaxsgaxtx7oylTKPdHhmGC36vGx7eyW+CpubWyacMxFx6Z6litk0wrdVc2QkdUWHeTawjE2TRIplkXNTIYG1rMV7bcdCDY+MMpt7GjsjJbP2HisRUyqqM2mbrBTbsuZpts7t4qioVhTNMLlphzckE3IsDa9yZeYfCLe+UceQFz5vCGHBqeKqxt5Wh7dBcm8j8iupeDzmtsGogHSZUpspLKtrZVHGxa8rDivN3Dsno28GHUYaqQFBFJzoBwsZ5WxlYK+TkyvfYslrRPVgVJ5JUmommdepeQu0Zm1jwLx+DDAImEJp0Y2qkFh0kGaKdyxQgLmi0IBgdMQumZwMJIEMdlnUePdopiLNFInqRCpGSEE6yIMRJ40UrxkEkSpeRVkkvRWkFWpCEjWJjIAxJk7YZrXj0A6hnTIabSYGEyOosssMsCpiH4WneBuhguwtIKtSWNPZ1xBMTswwKQWDivJsHt6sUfrKqU6lNWtTH6o3zefQQc4AxU936rUayBbir0f1gLqH6w7u2ZyY+Lks/6RYkLo9PN0xp2NEaH6ut9QdPbMXtv5ScaoQs1E5i1/8Ah1NrHQjXumh2RhXqVawRcxXEqzAEXAynS5Osy23twsa4W2HN14dejrcm9+tpbT0ymJq1Z0T4dEND5QMZWJD1FsUJNqYGmns1hNHeqqlQ2YBDnZgq2zG/O55QDB7m4umcz0GCimcxzU9Op3NJ8LuxWYghDlyWFinHU6698tKrJpui+wu+tamzAJ0vVpsAAL9dGYknkMsuNp7w41aKVVp0wrKGDKSxKA+WVzaa30gGwNlVadSo709GpUlsQpsyi7EG+mtvHzy527g1TC5z0nSLSABBCog619ANdWvfv8ZzSdPYsuCiwG82JrrVFTIy5GXL0aAqeTkg9XX2GZ3E7QouKTIDd1PSDQCmQT1sqILXF9NeyaChsOtQw1SqqoVq4c5KoYgmm1i1Qi97hL2HG7cZlcRhFIAQKgDEggEnW9hq3ZeVxybJZFFPc5tLH9AKZKBg6ZxaodFJIB1XuII7LeEgpbz020ZWTvBDj0WBkON2W1QgmpwFgMmlvTK3E7GdBcWYduW9x5jxnSlF8nM2r2NKAGAdSGU8GBuL8uYPcbQiikyWy9pNQbMuqHSpTJ0deXceR7DNeag0Km6Moam32kPPvBBB7wZOaoNVuELIKpi6aNzyKVBsbkijrxRrFC7x61o4U4uhnLaMPpVIRngqLJlEV0AWWS06UaAYRhzBqNRImGlhh9nxlCWmHeKpqxqI/wBCgyt2hsG3CaWjiRwkOPIIl00BmESjlqWMuejFvNBMfh7m8HOKKjWOjEWKpgNpGBone5vG31hAEI0sMDW1lahh2zqd2iNBNxsrD5gJY1tkgjhINhiwF5fdKLTUMZV9kdaJkyB/2QfZrL5wLyg2liU+nXMuYK4K5lvcjlBLYpiVsyHydVScTiDfyjTY+JXjPRMQoPbz5Tzz5OsPbE1HJsCvDmRlA9xnoWKp34D3zJps6N6KbHICrLzU+6DUNmhQB3D3SwxmFIVtDop7I58HmAIBIKLzt5Iv7ZTyJT0sgp0xoote4uZT7718lBrW8m2vAksF4eF5oqWDK8h5wPPMnv7TvSZQQxAzGxvZVNyTa9gOfCLJDQTJMBXz7KHbbC1F5WyhgNDPP0E2Wx8VSXZ7oHAulfKha7G6sddB3zGoI+NqtiHUJqQxpydcRgnQjmKXaeGC1NNA4JtyYHW3slpsStmw2U/1dYgfgqLmt6ysf3jBNtqcqHk9vWU/CP3bf9cO5GHmcj/FDL62VjwWoEQaSXg9VpFbiEmadg+edh0mNIqROZI4kRWecg0RBtYbhqchp0YVT0hbDQUMLOLhbR9LEQpXvFYUhmHpky1o4I2g+CGsu6AuNAT4AmCMNQ1UQ0MGb8Ie+zNOEkw6t2qR4gj3yxGIW2pA/eX4zphBoVowu1Nn6nSZ3GYSeg7Qoqx0ZPXT4zP4zZRPAp/Fp/GWUWLRkxTkXbLp9i1b8E/jUf8ANIjsGr9kHwq0f802lmAEQywwRsY9NiVx/Vt5ih9xja2Bqpq1Ooo7WNNwPTa0XSzGm2XtLsvNDQxVxPPcDispmkwe2gAIhjRhZ5JvhVI2lWH7dMek07++ek09sLzHpnmO9CdJtRzewqVaahraA3Qge4TSVnX0stM3+FPtTHFadhpaomoNr3RyRKY7Wf7besZbb2V0WgqWtVTEWqnsICvax84mRNWWx4k0mduPLo2ZdLtV/tt6zfGPO03P129YympvJg8zxo645UyxfHN9o+kw3YuLJasOkCg4WoCz31HVYIO8lQBKS95a7vIhauGzH/hXK5beWKlPLe/ZztrBpSBlncWWdJStYowAYI4IUgqPomIsRx0IkAecwR+kGoP0bcOz6J+r4iDB4MUeTyuv5h+BDvHU2EFMYrkTpSPPObwr9EP7xfzge77Wep/df/qkftmpemo51B7ATItijrVD+wB6XHwjP6lI8fz/AEXq1Jx1vBQ0mFSSaEHdHFG9LFNuazUESJmtLFUFpXY1bTg00VO060JR5SDEWMKo4yCUWCy2SPFQiAJi5L85EhTGTLTDYqcr734ul1UqnKLZVIQi3G3DhK0VosegKqf2R7CQfdOnA6YVuSYj5QMYSbstj2dEvog9DfKuTYrTI/u7e4yvq0hw88k2Vg0d7NyJGvEjsnVKexWMTV4HG57ZkX+b4y8w2CpnjTX0t/mmd3eVX6UFQChGWw4gjtml2QcyFiBcMRoOwDScspy9nRGK9B1LY9D7pP5vjDsPsehf9VT84keF1TNpfwhqOQAYI5JXuyeSK8HFwVJRpTpD9xPhPNNn7bxFVnpdKxDCoqUwRlNwwVdLC3Cem4qtlRmPYjH0AmeObNZjTdr2OT2lrD2GdOKTbdkHFUHtsZaagVMVSSp2pbOF7iyte/gDBsdha1EKzENTf9XWRsyPbiAeIPcQDKoVTfqm3mBv43EtcJXvTNPhTqMFdPqpXAvTqqPq8jbsYx6g+ER/4gYbTYdsp9q1L4rDNe5bEUWYcvpFUexZaPhtJQbV0xmH7qlD2Vv9YkKbHxP5Am+Vr1e7Em/82gmUDzQb2OekrXJsawIHeQbmZoGdeFfAtkl8gum0JQ6wOkYSh1gkjqxSJSZa7uMuesXNrYdsh/bNSmBfu1MqSJa7rVCtWra1zQKhSL5s1RAV5jQ3uOUm18WPkkWVMAVdDcZWAYXAcZKgzAHUX5SvV5aUsC3SIACT0Y4Dj1W1sPxD0wevu7iKYu9MqAoJu9MWUmwbyuBi4FycvWb6fwgzxjGd+asPKyjvNWkP8UhrY6nT4EVX7FFzTU82b63guh58Z0KJ59ME2s2qLyUuw5ZvJv5hf94R+ytFc/aYegX+MALNUbjmZmuxPEknUzQYfCZUC92vjBJleEQipHq8jajrJ6dOZ0To5FJLRRLMbDpoFijeHUqXGKphNJ5rnudaxmcqUCTJ8PhzLVMB3SejgrQyyi9ugAYSRtQYTQphdJxsBeSWU2goEYiWaDNRHcWH+Ie8wn9FSdMFlUgDjb0ysMisVKmUVWjrItnC1QeNpb1sIe2CDC2bwM62iyLbdprPWHMCabYh6j/i/KZfY4tWbvUzR7Hbq1PxTlmtzogy+wjfR+n3wxToJX4I/Rjz++WC9gkxZge8uIyYSu3Ki485Uge+eV0ly4YjtYqvmAufym/36xH0AojjVcX/AAL1j+Uw2LcLZPsjX8R1PstOmFxg2ck34KwUbQ6jSIppf69dcveEtmMIobOuOkqno6X2iOtU/ZpqfKPfwEdWqZmzFciquSjS+7p9/NjxJ7zzhVxWpkuNxy0LzH7zpbF0e6tT/wDup/ObOjUmQ3tF8ShBGlambep8JHA/mHHyZ3ec+Vf7xdf3TpM6Jo96V8r8a+5h+Uzlp6uH6lMv2X4ielCqR1g1FDyPoMMpYZ/sPxP1G+EEzoxMcfhLjdaowxNXL9y+b8PSJrfuNj5oEmx6x1FNrczZR4m8utx9ml8fVpEgH5vUIswIuHQ2uJFtaX+FJ3aNEStJyblXdVUvyAHVQEDRdQTbttfhKveVs6VMzlctGnluGIqMtReppwuCxvw0huOwNSjiqrKwGUJ9GbkFsoIYa6EA+eVWMqVqti/EADRbXt2nmdZHHJN7PghlbgkpLkx5XuN/Ax9LBO3ZYczpNL80fkZ1dmueydWtHLZV4XDBOHHtMtsGCeMlTY7QjDYIqZKc1QdwijskEXg+LwGXUS+wbaayLHUricEcstQ1WZro4pafNIp0d03bNXTw8lNCEinOinOHQV7tAZw06tCGdFHdFDoA8jYJljlEMw1JM16gYr2hLXv2ebw1lmu2tnp5SlT+3Qq+8gy+PptfmibmyjuP9mK1+y80C73bP+rVpDzW/wAMlTe/BW/5mkOdz8LToXRL/YGpmXxuH0DWtcdvOVtahNZt3bmDq0upiKRcG6jOLt3azMmorDRlP76/GVyLT5K47ZDgDlqg+M0Oym6r/ilJRoHOCLceOZfjL/Z62DAkanTUazkmdMS9wadVR3Q1ecFw9ZBbrLoOYkW1q5NFhRszsMo6wFr8W1PYJNKwTZkdv7VD1mqa5EIp07a3APWYeJ90HwOzHYdJTonUk9M6mq7G97hfJ9k0Ox93adlNcr1ST0VwRm4BmPbp2TTAUxwZQOQyj/xPTjoSq0cck73R59V2dUvmZKrP946uWHcullHhK7FUSOII8Rb3z1BsTTHF1HjVAvK/a28tGio41sxIy0yr204tdrASWTFCX+Yjizz2iJld7aJGIpMfJaolvAOv+s9B2ttOlWsadDojc5m6gLDsGVOqPbPPN9dpMcRh6GRSA1M02BNyTU1BHjOfDBLI0nYIOmRfKHsumlIOlwTUUEXutrNrMBeb7fjGmpQIKFQK1PK2YEElXNgOzgZgGno4PoUyv5Fhg6uU309a1pb4fazfb/8AlImbpwqjFyY1Lk6cOVrYv1xKtxdALWsalUgjvAU3l/8AJqv/AKs9irD5vVsy5strpwzAH0iYlFF+PKbL5OamXaBZRcJhKjVSdcqXS7gDVrcSO6c7hSaXo6Zzbpv2Xm9tS2PK669DcC1tVA48TLc7FHKZzGGpXxdOowBLZL5AQFCtbgdeAm+I984V8SHVfLT+FJ+hhyi/RQEuGEHqnSPbONRKp8IBBq2HEmxle0BbEXmHocNDOu94M9WRdPJ0BExikYeKGxrN2MI/2THjBP8AZPsjv0rh/v6X8Uf5pz9NYcf2il/EX4zr7MPZu3L0L5o/2TOrhG5GRtvJhb2+c0b/AN4Jw7xYb7+l68PYh7N25emTHBNy9okb4Q9tvC6wHFbw4e2mJpevM9jttUze2JpHwc/lB2sa8h7Un4LvG7v0H8tFB5hsp9kzm1Ny6WUmjVAbsR3Fj3ZgNPPK7E4tT/XKfOT+crq2LX7z0KT+cy0ryyiw5EA42m9FstQZeRuCrDmGBsYqVS/C3mMZjWDixc2v2Kv5mD0cMi6539VIZaWti8IZE90WSIf9mTrRPNvb8ZBQ2ii8dfEAe6WuE3qpL/VI3ec3xnLJz8IvoIKeDJ+s3o/7oSNjMRoxJ77Aem5lhQ37prwoUfUPxk2I+UjMjItOmmYEZ0TKy96k3sYmqYe2/Rn6+GYHLnQv2U1JZ/PpYeeW+yd2AwvXqKp+wrAnzm1h5pnEekpJDVATx617+ciSjHL9WoR4qDOmLjW9kZYcj4RvsNu/RXyQhPNmv+UJbYlRuBp93Xt+Uw2Cxx7a6gdy2MtqW01X+1Af+2TNWN8s55dLN8o0qbr1udP1/wDSVu2t1slTD1qwDdHVzKyXYqVXMA2nkkqPPGYfeemvHEE8voyJUbz7V+c0wqV7MHzAlWUGwP2RccYyjjjunuLHp5RfBm9/qyNkVeqGdmHDsFu082PtmfwG6OLrjNRoVKingyISPTwmoGCRujesy1KtNXVQc7pcsStRs3lEX8k6dVb6XBLp7RqgW+ctYaDhbzDzy0OohCKjY8ulnNt0ZY7g7QH9jr/wifdHruVj/wDpMR/CaaYbRq/9Q3nHHhyhC7drqLdMvqvy7mmfVRYY9NNeDI4nd7F0VJfC1lAHE0XIHeSBJt2q2SqtXpGzE9G4CMAKbjKwJsbDXlNau8le361PTVH5yqcqavSHog9wSw6W1+OYjLxi9+L2KdjJ5Rst23NQsCLuoApta30eUKQD9axVdeOvjNCtFuUy2H3hw6szjIjG92QVb6m5GugF9bAQpN76X3vpVvhJJRkrZp45XwX70Gg1XCNaV39MKP3w9V/hOjfKh21V9V/hG7cPYmmfohxWxqrcAPSfhIhsGp2gemGnezDH+uX0P8J1d7MN98PQ/wAIO3D2L25eisrbu1TwA9aQf0Zrcl9aXo3qw336/wA3wnf6UYb79f5vhN24ewdt+ii/o7X5L6/+kUuzvVh/v09D/Cdm7UPYO0/TPH8wnc3dORRj1jt469oooB62JUf/AHaT5IopKQBvRxCnOxRbMcNLui6OKKGzDSIgsUUNgZwpzjRR7vdFFNbCludVB3e34RZBFFMXpEiKJKABxiiiMI8d07FFEYBZohFFAYRnIopjCEdaKKawoQAnSYooAjejHKdCd07FDYDnRjlF0YnYoLDQuh7v9+mNNLu907FMmakc6GKKKN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2" name="AutoShape 8" descr="data:image/jpeg;base64,/9j/4AAQSkZJRgABAQAAAQABAAD/2wCEAAkGBhQSEBQSEhQUFBIVEBQUDw8UEBAVFA8PFhAVFRQQFBQXGyYeFxkkGRQUHy8gJCcpLCwsFR4xNTAqNSYrLCkBCQoKDgwOFw8PGikfHRwpKSkpLSkpKSkpKSkpKSwpKSksKSkpLCwsKSkpKSkpKSkpKSwpKSkpKSksKSwsKSksLP/AABEIALcBEwMBIgACEQEDEQH/xAAcAAABBQEBAQAAAAAAAAAAAAAEAAIDBQYBBwj/xABLEAACAQIDBAUHCAYIBQUAAAABAgADEQQSIQUGMVETIkFhcTKBkZKhsdEHFCNCUlNywRUzYoKTohZDRHPC0uHwJDRU4vElg6Oyw//EABkBAAMBAQEAAAAAAAAAAAAAAAECAwAEBf/EACcRAAICAQMEAwACAwAAAAAAAAABAhEDEiExBBNBUSIycZGxQlJh/9oADAMBAAIRAxEAPwAak0LSBKtpLTqzwWigWBJCZFTaSNJjCBky1rQPPEasdM1hzYi8Fq6ximSCGzHFpxwMlB0g1VtZghiGdKiB060l+cRkAVV7SI1rxrvedVI9ik9KleHImWBo9o84m8D3DQaMVCaNWVayem8pF0URYPiZA+KjFS8euGgbMztKsSZYUjBEo2kjVgASSAANSToBzMvjJSVBvzi0a2Mnh29m+tavWYIxWkGIpqDxANsx5ky+3Bx9XI7s+amLZqZbUgm11HdLziktwxWrY9MONnHxXfKSpiNLjh2HukXz+cluzBmO2ow4TLbV2izd0ssRiryqxVO4lYysziU5r6yenWkFXD6yajSlHQI8jqlSMDSV6c4qxGUoSGPDazkZ2yYGg5ak5IhORKRi0DCdVZBTWEIJysQKoLJHGkipNJHaIMC1EkcLkFYSiYoleSLUguaSK0JrDlkNVZwVYjUmGIiLTgaPaQgxgD80kStIXMahhSAEmpOI2siJiDQhLClVk6PAqQhtCnNQbCqTwqk8DCW7Y6lV1jqh7LFzBagBupFwQQQe0HQiWuB2Y1QBm6qngbdZh3Dl3mWdLY9FeKZjzck+zh7J1YscuSU2fOW29w8VSeoy081JSxVw6fqxcglSbjTs8YdsfdXEdHqjIWKkFioGQ2N7XvPRd692GqVHy7Uo4emx/wCWenQRVUixS4cEjvIjtgbt3dTU2rRxBDL1F+bsGRRbIVZjpYAacpWcJSVBg64A8gRFQcFUAeAFr/nK3FMRwnq1bdXD1NOiyn7SZl9xt7JlN4twalIF6JNVBxW30ijmANG82vdOd4JR35BqMMcQbzprXkxoCRNSipjIZkjgsadIwvGGoeySM05KjR8RyAyAUo4UdYQIotjHAkU7miigsnovCGaCUqcOSncTlZNEaVpMHvB61KcpNNRgsCRVZMryKsYpgV51GnGjA0qgBKmJjIVqxPUhCdNaM6SQE6zoMagBWbSOpyBHj+khRgsU7yRaUHp149sVaFhsJVrGEJiJTtWnRiIAWWdXF98tt3cKjZ69U2oUVzVCeBIF7HuA19A7Zl1q3IGmpA1IAFz2k8Jb7cxNNMAmHFWkajVTUqqtUMp+wpZbhuA04aSuKO9vwG7B8X8rBWoappsaIzCnQQgvUOUm7G2nC55ATzzeT5Q8VjGOeoUpHhhqRK0wOwEg3c95JmowVF6NJqnSIrOGQurKWFFh1hTsLgkAAkW0J5zAbUwS52KNTUX6ozEC3hadeOUmtwuNbgiYomw04jUi9teMn+cWbVFYg2B0F1vyI7YMMEft0/XPwk9HZzsbBku37XEceXdKOzI0O7O+uKwbBqNWqBY/RVHz0KhFuqEbhx7CPGfQG5e+NPaFDOoC1F0q0s18p7GU9qmxse4ifOOD2OxUr1TcLYB6hysG0qWCWJ8oa856HupsfE4WomKUrSuB09Wq1Y06iEnOSOjFr9U2/Z74NbsdwTRpvlE3eFJhiaYsrtlqqOC1DqHHIG2vf4zEkz1DefELiMMTTr4c0hTcYhjVXKHKg0nBF7WdRx7GM8vrqUZkYjMpscrBhfuI0InPmik7RJWuRjpIDTkvSThaS1FLEiyOtUtONWgtatMlYrZMmIkorysWpHitGcAWHdPFAulig0msvg8Lw9SVqNCKbTikghlbhA2kpqyOBAZ1as6asYwjGjUKJ3kbG840lpRuDIgLERdJCqlOA1RaFbmJljmEHRpLnjNBEpjmjVM6zRkAelSJqkiVpMlK8LCNDXjgkmTCGT06Ey3NQ3C7PZzlUEk9kr9vbBak9m6pXrldRbN+Eg/nNhgsclOnZGZWIANkF+GoDg3AJ49ss6eCWoozKDdb8AdNI9ItBUeStRDKbBTfXy6lx4XMzm0sOo4jhpfPee7jYVO2lNRysgF++DYrYtJdejBBaxsgaxtx7oylTKPdHhmGC36vGx7eyW+CpubWyacMxFx6Z6litk0wrdVc2QkdUWHeTawjE2TRIplkXNTIYG1rMV7bcdCDY+MMpt7GjsjJbP2HisRUyqqM2mbrBTbsuZpts7t4qioVhTNMLlphzckE3IsDa9yZeYfCLe+UceQFz5vCGHBqeKqxt5Wh7dBcm8j8iupeDzmtsGogHSZUpspLKtrZVHGxa8rDivN3Dsno28GHUYaqQFBFJzoBwsZ5WxlYK+TkyvfYslrRPVgVJ5JUmommdepeQu0Zm1jwLx+DDAImEJp0Y2qkFh0kGaKdyxQgLmi0IBgdMQumZwMJIEMdlnUePdopiLNFInqRCpGSEE6yIMRJ40UrxkEkSpeRVkkvRWkFWpCEjWJjIAxJk7YZrXj0A6hnTIabSYGEyOosssMsCpiH4WneBuhguwtIKtSWNPZ1xBMTswwKQWDivJsHt6sUfrKqU6lNWtTH6o3zefQQc4AxU936rUayBbir0f1gLqH6w7u2ZyY+Lks/6RYkLo9PN0xp2NEaH6ut9QdPbMXtv5ScaoQs1E5i1/8Ah1NrHQjXumh2RhXqVawRcxXEqzAEXAynS5Osy23twsa4W2HN14dejrcm9+tpbT0ymJq1Z0T4dEND5QMZWJD1FsUJNqYGmns1hNHeqqlQ2YBDnZgq2zG/O55QDB7m4umcz0GCimcxzU9Op3NJ8LuxWYghDlyWFinHU6698tKrJpui+wu+tamzAJ0vVpsAAL9dGYknkMsuNp7w41aKVVp0wrKGDKSxKA+WVzaa30gGwNlVadSo709GpUlsQpsyi7EG+mtvHzy527g1TC5z0nSLSABBCog619ANdWvfv8ZzSdPYsuCiwG82JrrVFTIy5GXL0aAqeTkg9XX2GZ3E7QouKTIDd1PSDQCmQT1sqILXF9NeyaChsOtQw1SqqoVq4c5KoYgmm1i1Qi97hL2HG7cZlcRhFIAQKgDEggEnW9hq3ZeVxybJZFFPc5tLH9AKZKBg6ZxaodFJIB1XuII7LeEgpbz020ZWTvBDj0WBkON2W1QgmpwFgMmlvTK3E7GdBcWYduW9x5jxnSlF8nM2r2NKAGAdSGU8GBuL8uYPcbQiikyWy9pNQbMuqHSpTJ0deXceR7DNeag0Km6Moam32kPPvBBB7wZOaoNVuELIKpi6aNzyKVBsbkijrxRrFC7x61o4U4uhnLaMPpVIRngqLJlEV0AWWS06UaAYRhzBqNRImGlhh9nxlCWmHeKpqxqI/wBCgyt2hsG3CaWjiRwkOPIIl00BmESjlqWMuejFvNBMfh7m8HOKKjWOjEWKpgNpGBone5vG31hAEI0sMDW1lahh2zqd2iNBNxsrD5gJY1tkgjhINhiwF5fdKLTUMZV9kdaJkyB/2QfZrL5wLyg2liU+nXMuYK4K5lvcjlBLYpiVsyHydVScTiDfyjTY+JXjPRMQoPbz5Tzz5OsPbE1HJsCvDmRlA9xnoWKp34D3zJps6N6KbHICrLzU+6DUNmhQB3D3SwxmFIVtDop7I58HmAIBIKLzt5Iv7ZTyJT0sgp0xoote4uZT7718lBrW8m2vAksF4eF5oqWDK8h5wPPMnv7TvSZQQxAzGxvZVNyTa9gOfCLJDQTJMBXz7KHbbC1F5WyhgNDPP0E2Wx8VSXZ7oHAulfKha7G6sddB3zGoI+NqtiHUJqQxpydcRgnQjmKXaeGC1NNA4JtyYHW3slpsStmw2U/1dYgfgqLmt6ysf3jBNtqcqHk9vWU/CP3bf9cO5GHmcj/FDL62VjwWoEQaSXg9VpFbiEmadg+edh0mNIqROZI4kRWecg0RBtYbhqchp0YVT0hbDQUMLOLhbR9LEQpXvFYUhmHpky1o4I2g+CGsu6AuNAT4AmCMNQ1UQ0MGb8Ie+zNOEkw6t2qR4gj3yxGIW2pA/eX4zphBoVowu1Nn6nSZ3GYSeg7Qoqx0ZPXT4zP4zZRPAp/Fp/GWUWLRkxTkXbLp9i1b8E/jUf8ANIjsGr9kHwq0f802lmAEQywwRsY9NiVx/Vt5ih9xja2Bqpq1Ooo7WNNwPTa0XSzGm2XtLsvNDQxVxPPcDispmkwe2gAIhjRhZ5JvhVI2lWH7dMek07++ek09sLzHpnmO9CdJtRzewqVaahraA3Qge4TSVnX0stM3+FPtTHFadhpaomoNr3RyRKY7Wf7besZbb2V0WgqWtVTEWqnsICvax84mRNWWx4k0mduPLo2ZdLtV/tt6zfGPO03P129YympvJg8zxo645UyxfHN9o+kw3YuLJasOkCg4WoCz31HVYIO8lQBKS95a7vIhauGzH/hXK5beWKlPLe/ZztrBpSBlncWWdJStYowAYI4IUgqPomIsRx0IkAecwR+kGoP0bcOz6J+r4iDB4MUeTyuv5h+BDvHU2EFMYrkTpSPPObwr9EP7xfzge77Wep/df/qkftmpemo51B7ATItijrVD+wB6XHwjP6lI8fz/AEXq1Jx1vBQ0mFSSaEHdHFG9LFNuazUESJmtLFUFpXY1bTg00VO060JR5SDEWMKo4yCUWCy2SPFQiAJi5L85EhTGTLTDYqcr734ul1UqnKLZVIQi3G3DhK0VosegKqf2R7CQfdOnA6YVuSYj5QMYSbstj2dEvog9DfKuTYrTI/u7e4yvq0hw88k2Vg0d7NyJGvEjsnVKexWMTV4HG57ZkX+b4y8w2CpnjTX0t/mmd3eVX6UFQChGWw4gjtml2QcyFiBcMRoOwDScspy9nRGK9B1LY9D7pP5vjDsPsehf9VT84keF1TNpfwhqOQAYI5JXuyeSK8HFwVJRpTpD9xPhPNNn7bxFVnpdKxDCoqUwRlNwwVdLC3Cem4qtlRmPYjH0AmeObNZjTdr2OT2lrD2GdOKTbdkHFUHtsZaagVMVSSp2pbOF7iyte/gDBsdha1EKzENTf9XWRsyPbiAeIPcQDKoVTfqm3mBv43EtcJXvTNPhTqMFdPqpXAvTqqPq8jbsYx6g+ER/4gYbTYdsp9q1L4rDNe5bEUWYcvpFUexZaPhtJQbV0xmH7qlD2Vv9YkKbHxP5Am+Vr1e7Em/82gmUDzQb2OekrXJsawIHeQbmZoGdeFfAtkl8gum0JQ6wOkYSh1gkjqxSJSZa7uMuesXNrYdsh/bNSmBfu1MqSJa7rVCtWra1zQKhSL5s1RAV5jQ3uOUm18WPkkWVMAVdDcZWAYXAcZKgzAHUX5SvV5aUsC3SIACT0Y4Dj1W1sPxD0wevu7iKYu9MqAoJu9MWUmwbyuBi4FycvWb6fwgzxjGd+asPKyjvNWkP8UhrY6nT4EVX7FFzTU82b63guh58Z0KJ59ME2s2qLyUuw5ZvJv5hf94R+ytFc/aYegX+MALNUbjmZmuxPEknUzQYfCZUC92vjBJleEQipHq8jajrJ6dOZ0To5FJLRRLMbDpoFijeHUqXGKphNJ5rnudaxmcqUCTJ8PhzLVMB3SejgrQyyi9ugAYSRtQYTQphdJxsBeSWU2goEYiWaDNRHcWH+Ie8wn9FSdMFlUgDjb0ysMisVKmUVWjrItnC1QeNpb1sIe2CDC2bwM62iyLbdprPWHMCabYh6j/i/KZfY4tWbvUzR7Hbq1PxTlmtzogy+wjfR+n3wxToJX4I/Rjz++WC9gkxZge8uIyYSu3Ki485Uge+eV0ly4YjtYqvmAufym/36xH0AojjVcX/AAL1j+Uw2LcLZPsjX8R1PstOmFxg2ck34KwUbQ6jSIppf69dcveEtmMIobOuOkqno6X2iOtU/ZpqfKPfwEdWqZmzFciquSjS+7p9/NjxJ7zzhVxWpkuNxy0LzH7zpbF0e6tT/wDup/ObOjUmQ3tF8ShBGlambep8JHA/mHHyZ3ec+Vf7xdf3TpM6Jo96V8r8a+5h+Uzlp6uH6lMv2X4ielCqR1g1FDyPoMMpYZ/sPxP1G+EEzoxMcfhLjdaowxNXL9y+b8PSJrfuNj5oEmx6x1FNrczZR4m8utx9ml8fVpEgH5vUIswIuHQ2uJFtaX+FJ3aNEStJyblXdVUvyAHVQEDRdQTbttfhKveVs6VMzlctGnluGIqMtReppwuCxvw0huOwNSjiqrKwGUJ9GbkFsoIYa6EA+eVWMqVqti/EADRbXt2nmdZHHJN7PghlbgkpLkx5XuN/Ax9LBO3ZYczpNL80fkZ1dmueydWtHLZV4XDBOHHtMtsGCeMlTY7QjDYIqZKc1QdwijskEXg+LwGXUS+wbaayLHUricEcstQ1WZro4pafNIp0d03bNXTw8lNCEinOinOHQV7tAZw06tCGdFHdFDoA8jYJljlEMw1JM16gYr2hLXv2ebw1lmu2tnp5SlT+3Qq+8gy+PptfmibmyjuP9mK1+y80C73bP+rVpDzW/wAMlTe/BW/5mkOdz8LToXRL/YGpmXxuH0DWtcdvOVtahNZt3bmDq0upiKRcG6jOLt3azMmorDRlP76/GVyLT5K47ZDgDlqg+M0Oym6r/ilJRoHOCLceOZfjL/Z62DAkanTUazkmdMS9wadVR3Q1ecFw9ZBbrLoOYkW1q5NFhRszsMo6wFr8W1PYJNKwTZkdv7VD1mqa5EIp07a3APWYeJ90HwOzHYdJTonUk9M6mq7G97hfJ9k0Ox93adlNcr1ST0VwRm4BmPbp2TTAUxwZQOQyj/xPTjoSq0cck73R59V2dUvmZKrP946uWHcullHhK7FUSOII8Rb3z1BsTTHF1HjVAvK/a28tGio41sxIy0yr204tdrASWTFCX+Yjizz2iJld7aJGIpMfJaolvAOv+s9B2ttOlWsadDojc5m6gLDsGVOqPbPPN9dpMcRh6GRSA1M02BNyTU1BHjOfDBLI0nYIOmRfKHsumlIOlwTUUEXutrNrMBeb7fjGmpQIKFQK1PK2YEElXNgOzgZgGno4PoUyv5Fhg6uU309a1pb4fazfb/8AlImbpwqjFyY1Lk6cOVrYv1xKtxdALWsalUgjvAU3l/8AJqv/AKs9irD5vVsy5strpwzAH0iYlFF+PKbL5OamXaBZRcJhKjVSdcqXS7gDVrcSO6c7hSaXo6Zzbpv2Xm9tS2PK669DcC1tVA48TLc7FHKZzGGpXxdOowBLZL5AQFCtbgdeAm+I984V8SHVfLT+FJ+hhyi/RQEuGEHqnSPbONRKp8IBBq2HEmxle0BbEXmHocNDOu94M9WRdPJ0BExikYeKGxrN2MI/2THjBP8AZPsjv0rh/v6X8Uf5pz9NYcf2il/EX4zr7MPZu3L0L5o/2TOrhG5GRtvJhb2+c0b/AN4Jw7xYb7+l68PYh7N25emTHBNy9okb4Q9tvC6wHFbw4e2mJpevM9jttUze2JpHwc/lB2sa8h7Un4LvG7v0H8tFB5hsp9kzm1Ny6WUmjVAbsR3Fj3ZgNPPK7E4tT/XKfOT+crq2LX7z0KT+cy0ryyiw5EA42m9FstQZeRuCrDmGBsYqVS/C3mMZjWDixc2v2Kv5mD0cMi6539VIZaWti8IZE90WSIf9mTrRPNvb8ZBQ2ii8dfEAe6WuE3qpL/VI3ec3xnLJz8IvoIKeDJ+s3o/7oSNjMRoxJ77Aem5lhQ37prwoUfUPxk2I+UjMjItOmmYEZ0TKy96k3sYmqYe2/Rn6+GYHLnQv2U1JZ/PpYeeW+yd2AwvXqKp+wrAnzm1h5pnEekpJDVATx617+ciSjHL9WoR4qDOmLjW9kZYcj4RvsNu/RXyQhPNmv+UJbYlRuBp93Xt+Uw2Cxx7a6gdy2MtqW01X+1Af+2TNWN8s55dLN8o0qbr1udP1/wDSVu2t1slTD1qwDdHVzKyXYqVXMA2nkkqPPGYfeemvHEE8voyJUbz7V+c0wqV7MHzAlWUGwP2RccYyjjjunuLHp5RfBm9/qyNkVeqGdmHDsFu082PtmfwG6OLrjNRoVKingyISPTwmoGCRujesy1KtNXVQc7pcsStRs3lEX8k6dVb6XBLp7RqgW+ctYaDhbzDzy0OohCKjY8ulnNt0ZY7g7QH9jr/wifdHruVj/wDpMR/CaaYbRq/9Q3nHHhyhC7drqLdMvqvy7mmfVRYY9NNeDI4nd7F0VJfC1lAHE0XIHeSBJt2q2SqtXpGzE9G4CMAKbjKwJsbDXlNau8le361PTVH5yqcqavSHog9wSw6W1+OYjLxi9+L2KdjJ5Rst23NQsCLuoApta30eUKQD9axVdeOvjNCtFuUy2H3hw6szjIjG92QVb6m5GugF9bAQpN76X3vpVvhJJRkrZp45XwX70Gg1XCNaV39MKP3w9V/hOjfKh21V9V/hG7cPYmmfohxWxqrcAPSfhIhsGp2gemGnezDH+uX0P8J1d7MN98PQ/wAIO3D2L25eisrbu1TwA9aQf0Zrcl9aXo3qw336/wA3wnf6UYb79f5vhN24ewdt+ii/o7X5L6/+kUuzvVh/v09D/Cdm7UPYO0/TPH8wnc3dORRj1jt469oooB62JUf/AHaT5IopKQBvRxCnOxRbMcNLui6OKKGzDSIgsUUNgZwpzjRR7vdFFNbCludVB3e34RZBFFMXpEiKJKABxiiiMI8d07FFEYBZohFFAYRnIopjCEdaKKawoQAnSYooAjejHKdCd07FDYDnRjlF0YnYoLDQuh7v9+mNNLu907FMmakc6GKKKN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2.gstatic.com/images?q=tbn:ANd9GcQeuzc80CHWlCzxZffdbMzxRJacKn4ROh_fg5JopbJGHN5Fkn76-Q"/>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214290"/>
            <a:ext cx="8229600" cy="6500858"/>
          </a:xfrm>
        </p:spPr>
        <p:txBody>
          <a:bodyPr>
            <a:normAutofit fontScale="92500" lnSpcReduction="20000"/>
          </a:bodyPr>
          <a:lstStyle/>
          <a:p>
            <a:pPr>
              <a:buNone/>
            </a:pPr>
            <a:r>
              <a:rPr lang="el-GR" dirty="0" smtClean="0"/>
              <a:t>  </a:t>
            </a:r>
            <a:r>
              <a:rPr lang="el-GR" dirty="0" smtClean="0">
                <a:solidFill>
                  <a:schemeClr val="bg1"/>
                </a:solidFill>
              </a:rPr>
              <a:t>   </a:t>
            </a:r>
            <a:r>
              <a:rPr lang="el-GR" b="1" dirty="0" smtClean="0">
                <a:solidFill>
                  <a:schemeClr val="bg1"/>
                </a:solidFill>
              </a:rPr>
              <a:t>27. Ο </a:t>
            </a:r>
            <a:r>
              <a:rPr lang="el-GR" b="1" dirty="0">
                <a:solidFill>
                  <a:schemeClr val="bg1"/>
                </a:solidFill>
              </a:rPr>
              <a:t>καφές frappé είναι ένα ελληνικής επινόησης αφρώδες, κρύο ρόφημα. Τα βασικά συστατικά του είναι ο στιγμιαίος καφές, το νερό και τα παγάκια. Η εφεύρεσή του έγινε τυχαία από τον Δημήτρη Βακόνδιο στη Θεσσαλονίκη, κατά τη διάρκεια της Διεθνούς  Έκθεσης το 1957, όταν παρουσιαζόταν ένα νέο προϊόν για παιδιά, ένα σοκολατούχο ρόφημα που παρασκευαζόταν στιγμιαία, αναμειγνύοντάς το με γάλα και χτυπώντας το με σέικερ. Σε ένα διάλειμμα που έκανε κατά τη διάρκεια της έκθεσης ο Βακόνδιος θέλησε να πιει καφέ, αλλά επειδή δεν έβρισκε ζεστό νερό, σκέφτηκε να χρησιμοποιήσει το σέικερ για να φτιάξει τον καφέ του με κρύο. Έβαλε καφέ, ζάχαρη και νερό, τα «χτύπησε» και δημιούργησε τον πρώτο καφέ φραπέ της ιστορίας. </a:t>
            </a:r>
            <a:r>
              <a:rPr lang="el-GR" b="1" dirty="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0.gstatic.com/images?q=tbn:ANd9GcRjbhM-uP_xv6HWz9EPo9EcjzXjF6pYsm11uHCCHqI1QIxJg40X"/>
          <p:cNvPicPr>
            <a:picLocks noChangeAspect="1" noChangeArrowheads="1"/>
          </p:cNvPicPr>
          <p:nvPr/>
        </p:nvPicPr>
        <p:blipFill>
          <a:blip r:embed="rId2" cstate="print"/>
          <a:srcRect/>
          <a:stretch>
            <a:fillRect/>
          </a:stretch>
        </p:blipFill>
        <p:spPr bwMode="auto">
          <a:xfrm>
            <a:off x="0" y="12120"/>
            <a:ext cx="9144000" cy="6845880"/>
          </a:xfrm>
          <a:prstGeom prst="rect">
            <a:avLst/>
          </a:prstGeom>
          <a:noFill/>
        </p:spPr>
      </p:pic>
      <p:sp>
        <p:nvSpPr>
          <p:cNvPr id="3" name="2 - Θέση περιεχομένου"/>
          <p:cNvSpPr>
            <a:spLocks noGrp="1"/>
          </p:cNvSpPr>
          <p:nvPr>
            <p:ph idx="1"/>
          </p:nvPr>
        </p:nvSpPr>
        <p:spPr>
          <a:xfrm>
            <a:off x="428596" y="428604"/>
            <a:ext cx="8229600" cy="5840435"/>
          </a:xfrm>
        </p:spPr>
        <p:txBody>
          <a:bodyPr>
            <a:normAutofit lnSpcReduction="10000"/>
          </a:bodyPr>
          <a:lstStyle/>
          <a:p>
            <a:pPr>
              <a:buNone/>
            </a:pPr>
            <a:r>
              <a:rPr lang="el-GR" b="1" dirty="0" smtClean="0">
                <a:solidFill>
                  <a:schemeClr val="tx2">
                    <a:lumMod val="20000"/>
                    <a:lumOff val="80000"/>
                  </a:schemeClr>
                </a:solidFill>
              </a:rPr>
              <a:t>    28. Η </a:t>
            </a:r>
            <a:r>
              <a:rPr lang="el-GR" b="1" dirty="0">
                <a:solidFill>
                  <a:schemeClr val="tx2">
                    <a:lumMod val="20000"/>
                    <a:lumOff val="80000"/>
                  </a:schemeClr>
                </a:solidFill>
              </a:rPr>
              <a:t>Aida </a:t>
            </a:r>
            <a:r>
              <a:rPr lang="el-GR" b="1" dirty="0" err="1">
                <a:solidFill>
                  <a:schemeClr val="tx2">
                    <a:lumMod val="20000"/>
                    <a:lumOff val="80000"/>
                  </a:schemeClr>
                </a:solidFill>
              </a:rPr>
              <a:t>Batlle</a:t>
            </a:r>
            <a:r>
              <a:rPr lang="el-GR" b="1" dirty="0">
                <a:solidFill>
                  <a:schemeClr val="tx2">
                    <a:lumMod val="20000"/>
                    <a:lumOff val="80000"/>
                  </a:schemeClr>
                </a:solidFill>
              </a:rPr>
              <a:t>, όπως αναφέρεται στο τελευταίο τεύχος του περιοδικού TIME, είναι η εκπρόσωπος της νέας παγκόσμιας τάσης της παραγωγής αλλά και πώλησης καφέ: στο Ελ Σαλβαδόρ καλλιεργεί βιολογικά, αυστηρά και μόνον εξαιρετικές ποικιλίες καφέ, επιβλέπει προσωπικά όλα τα στάδια παραγωγής και τη συγκομιδή, στοχεύοντας σε ένα εξαιρετικό προϊόν που θα αποτελέσει, καταπώς φαίνεται, την καινούργια γαστρονομική τρέλα της ερχόμενης εικοσαετίας. Τέλος ο κακός ή αδιάφορος καφές: ώρα για γκουρμέ καφέ.</a:t>
            </a:r>
          </a:p>
          <a:p>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1.gstatic.com/images?q=tbn:ANd9GcSjisPug5gvMS884iA-D2L7EbijF4vQhYKNiImBs8qUOCgT6CFkmw"/>
          <p:cNvPicPr>
            <a:picLocks noChangeAspect="1" noChangeArrowheads="1"/>
          </p:cNvPicPr>
          <p:nvPr/>
        </p:nvPicPr>
        <p:blipFill>
          <a:blip r:embed="rId2" cstate="print"/>
          <a:srcRect/>
          <a:stretch>
            <a:fillRect/>
          </a:stretch>
        </p:blipFill>
        <p:spPr bwMode="auto">
          <a:xfrm>
            <a:off x="38630" y="0"/>
            <a:ext cx="9110860" cy="6858000"/>
          </a:xfrm>
          <a:prstGeom prst="rect">
            <a:avLst/>
          </a:prstGeom>
          <a:noFill/>
        </p:spPr>
      </p:pic>
      <p:sp>
        <p:nvSpPr>
          <p:cNvPr id="2" name="1 - Τίτλος"/>
          <p:cNvSpPr>
            <a:spLocks noGrp="1"/>
          </p:cNvSpPr>
          <p:nvPr>
            <p:ph type="ctrTitle"/>
          </p:nvPr>
        </p:nvSpPr>
        <p:spPr/>
        <p:txBody>
          <a:bodyPr>
            <a:normAutofit fontScale="90000"/>
          </a:bodyPr>
          <a:lstStyle/>
          <a:p>
            <a:r>
              <a:rPr lang="el-GR" sz="8900" b="1" dirty="0" smtClean="0">
                <a:solidFill>
                  <a:srgbClr val="FF0000"/>
                </a:solidFill>
              </a:rPr>
              <a:t>Ξέρεις ότι είσαι εθισμένος στην καφεΐνη…</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28183" y="0"/>
            <a:ext cx="9172184" cy="6858000"/>
          </a:xfrm>
          <a:prstGeom prst="rect">
            <a:avLst/>
          </a:prstGeom>
          <a:noFill/>
          <a:ln w="9525">
            <a:noFill/>
            <a:miter lim="800000"/>
            <a:headEnd/>
            <a:tailEnd/>
          </a:ln>
        </p:spPr>
      </p:pic>
      <p:sp>
        <p:nvSpPr>
          <p:cNvPr id="28674" name="Rectangle 2"/>
          <p:cNvSpPr>
            <a:spLocks noGrp="1" noChangeArrowheads="1"/>
          </p:cNvSpPr>
          <p:nvPr>
            <p:ph type="title"/>
          </p:nvPr>
        </p:nvSpPr>
        <p:spPr/>
        <p:txBody>
          <a:bodyPr/>
          <a:lstStyle/>
          <a:p>
            <a:pPr eaLnBrk="1" hangingPunct="1">
              <a:defRPr/>
            </a:pPr>
            <a:r>
              <a:rPr lang="el-GR" u="sng" dirty="0" smtClean="0">
                <a:solidFill>
                  <a:schemeClr val="bg1"/>
                </a:solidFill>
              </a:rPr>
              <a:t>Τίναγμα</a:t>
            </a:r>
          </a:p>
        </p:txBody>
      </p:sp>
      <p:sp>
        <p:nvSpPr>
          <p:cNvPr id="28675" name="Rectangle 3"/>
          <p:cNvSpPr>
            <a:spLocks noGrp="1" noChangeArrowheads="1"/>
          </p:cNvSpPr>
          <p:nvPr>
            <p:ph type="body" idx="4294967295"/>
          </p:nvPr>
        </p:nvSpPr>
        <p:spPr>
          <a:xfrm>
            <a:off x="0" y="1600200"/>
            <a:ext cx="8229600" cy="4530725"/>
          </a:xfrm>
        </p:spPr>
        <p:txBody>
          <a:bodyPr/>
          <a:lstStyle/>
          <a:p>
            <a:pPr eaLnBrk="1" hangingPunct="1">
              <a:defRPr/>
            </a:pPr>
            <a:r>
              <a:rPr lang="el-GR" dirty="0" smtClean="0">
                <a:solidFill>
                  <a:schemeClr val="bg1"/>
                </a:solidFill>
              </a:rPr>
              <a:t>Οι καρποί πέφτουν μαζί με τα φύλλα και μικρά κλαριά σε ένα μεγάλο πανί που έχει στρωθεί στο έδαφος. Τα φύλλα και τα κλαριά απομακρύνονται με το χέρι και έπειτα οι κόκκοι του καφέ τοποθετούνται σε σακιά.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anim calcmode="lin" valueType="num">
                                      <p:cBhvr additive="base">
                                        <p:cTn id="11" dur="500" fill="hold"/>
                                        <p:tgtEl>
                                          <p:spTgt spid="28676"/>
                                        </p:tgtEl>
                                        <p:attrNameLst>
                                          <p:attrName>ppt_x</p:attrName>
                                        </p:attrNameLst>
                                      </p:cBhvr>
                                      <p:tavLst>
                                        <p:tav tm="0">
                                          <p:val>
                                            <p:strVal val="#ppt_x"/>
                                          </p:val>
                                        </p:tav>
                                        <p:tav tm="100000">
                                          <p:val>
                                            <p:strVal val="#ppt_x"/>
                                          </p:val>
                                        </p:tav>
                                      </p:tavLst>
                                    </p:anim>
                                    <p:anim calcmode="lin" valueType="num">
                                      <p:cBhvr additive="base">
                                        <p:cTn id="12"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3.gstatic.com/images?q=tbn:ANd9GcRhk8t0LKyuWzC78_beugBGXNZUgGibdIVbrFk6Lk6HfKM8VJLa"/>
          <p:cNvPicPr>
            <a:picLocks noChangeAspect="1" noChangeArrowheads="1"/>
          </p:cNvPicPr>
          <p:nvPr/>
        </p:nvPicPr>
        <p:blipFill>
          <a:blip r:embed="rId2" cstate="print"/>
          <a:srcRect/>
          <a:stretch>
            <a:fillRect/>
          </a:stretch>
        </p:blipFill>
        <p:spPr bwMode="auto">
          <a:xfrm>
            <a:off x="1142976" y="0"/>
            <a:ext cx="6929454" cy="6858000"/>
          </a:xfrm>
          <a:prstGeom prst="rect">
            <a:avLst/>
          </a:prstGeom>
          <a:noFill/>
        </p:spPr>
      </p:pic>
      <p:sp>
        <p:nvSpPr>
          <p:cNvPr id="3" name="2 - Θέση περιεχομένου"/>
          <p:cNvSpPr>
            <a:spLocks noGrp="1"/>
          </p:cNvSpPr>
          <p:nvPr>
            <p:ph idx="1"/>
          </p:nvPr>
        </p:nvSpPr>
        <p:spPr>
          <a:xfrm>
            <a:off x="428596" y="285728"/>
            <a:ext cx="8229600" cy="6858000"/>
          </a:xfrm>
        </p:spPr>
        <p:txBody>
          <a:bodyPr>
            <a:normAutofit lnSpcReduction="10000"/>
          </a:bodyPr>
          <a:lstStyle/>
          <a:p>
            <a:r>
              <a:rPr lang="el-GR" b="1" dirty="0" smtClean="0">
                <a:solidFill>
                  <a:srgbClr val="FF0000"/>
                </a:solidFill>
              </a:rPr>
              <a:t>Όταν αρνείσαι να πεις καλημέρα, πριν πιάσεις στα χέρια σου την πρωινή σου κούπα.</a:t>
            </a:r>
          </a:p>
          <a:p>
            <a:r>
              <a:rPr lang="el-GR" b="1" dirty="0" smtClean="0">
                <a:solidFill>
                  <a:srgbClr val="FF0000"/>
                </a:solidFill>
              </a:rPr>
              <a:t>Όταν έχεις… πρωινή κούπα, από την οποία πίνεις (εννοείται) μόνο εσύ</a:t>
            </a:r>
          </a:p>
          <a:p>
            <a:r>
              <a:rPr lang="el-GR" b="1" dirty="0" smtClean="0">
                <a:solidFill>
                  <a:srgbClr val="FF0000"/>
                </a:solidFill>
              </a:rPr>
              <a:t>. Όταν ο απλός καφές δε σου «λέει» τίποτα πια. Αν δεν είναι διπλός, είναι ….νεροζούμι.</a:t>
            </a:r>
          </a:p>
          <a:p>
            <a:r>
              <a:rPr lang="el-GR" b="1" dirty="0" smtClean="0">
                <a:solidFill>
                  <a:srgbClr val="FF0000"/>
                </a:solidFill>
              </a:rPr>
              <a:t>Όταν έχεις ξεχάσει τι θα πει γαλλικός, γιατί αυτό δεν είναι καφές, είναι νερό με άρωμα καφέ.</a:t>
            </a:r>
          </a:p>
          <a:p>
            <a:r>
              <a:rPr lang="el-GR" b="1" dirty="0" smtClean="0">
                <a:solidFill>
                  <a:srgbClr val="FF0000"/>
                </a:solidFill>
              </a:rPr>
              <a:t>Όταν πίνεις διπλή δόση από …διπλό εσπρέσο (σε μεγάλη κούπα εννοείται).</a:t>
            </a:r>
          </a:p>
          <a:p>
            <a:r>
              <a:rPr lang="el-GR" b="1" dirty="0" smtClean="0">
                <a:solidFill>
                  <a:srgbClr val="FF0000"/>
                </a:solidFill>
              </a:rPr>
              <a:t>Όταν αρνείσαι να χαλάσεις τον καφέ σου με πρόσθετα τύπου γάλα και σιρόπια.</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0.gstatic.com/images?q=tbn:ANd9GcTt4xPAgIa-6ZjPKCE6RVoBdlj4cPoyvxmiNgeLU7XBHEqHHSJ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57200" y="0"/>
            <a:ext cx="8229600" cy="6858000"/>
          </a:xfrm>
        </p:spPr>
        <p:txBody>
          <a:bodyPr>
            <a:normAutofit/>
          </a:bodyPr>
          <a:lstStyle/>
          <a:p>
            <a:r>
              <a:rPr lang="el-GR" b="1" dirty="0" smtClean="0">
                <a:solidFill>
                  <a:srgbClr val="FF0000"/>
                </a:solidFill>
              </a:rPr>
              <a:t>Όταν σου φαίνεται ευχάριστο να μασήσεις έναν κόκκο καφέ (έτσι για το άρωμα).</a:t>
            </a:r>
          </a:p>
          <a:p>
            <a:r>
              <a:rPr lang="el-GR" b="1" dirty="0" smtClean="0">
                <a:solidFill>
                  <a:srgbClr val="FF0000"/>
                </a:solidFill>
              </a:rPr>
              <a:t>Όταν αγριεύεις, στην περίπτωση που ο σερβιτόρος τολμήσει να ρωτήσει «να το πάρω;» μιλώντας για την κούπα σας και θεωρώντας ότι έχεις τελειώσει (ενώ είναι εμφανέστατο ότι έχει μία ακόμα …τζούρα μέσα). </a:t>
            </a:r>
          </a:p>
          <a:p>
            <a:r>
              <a:rPr lang="el-GR" b="1" dirty="0" smtClean="0">
                <a:solidFill>
                  <a:srgbClr val="FF0000"/>
                </a:solidFill>
              </a:rPr>
              <a:t>Όταν αναφέρεσαι στη γουλιά του καφέ ως… τζούρα.</a:t>
            </a:r>
          </a:p>
          <a:p>
            <a:r>
              <a:rPr lang="el-GR" b="1" dirty="0" smtClean="0">
                <a:solidFill>
                  <a:srgbClr val="FF0000"/>
                </a:solidFill>
              </a:rPr>
              <a:t>Όταν ο μόνος κανόνας πριν από ένα σημαντικό ραντεβού είναι να βρεθείς με τον/την συνάδελφο για καφέ.</a:t>
            </a:r>
          </a:p>
          <a:p>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0.gstatic.com/images?q=tbn:ANd9GcRW4TB3LYkIADiIwXyyAXz75vTcFLHxgGSDKDN5emRiCXDQRqciCg"/>
          <p:cNvPicPr>
            <a:picLocks noChangeAspect="1" noChangeArrowheads="1"/>
          </p:cNvPicPr>
          <p:nvPr/>
        </p:nvPicPr>
        <p:blipFill>
          <a:blip r:embed="rId2" cstate="print"/>
          <a:srcRect/>
          <a:stretch>
            <a:fillRect/>
          </a:stretch>
        </p:blipFill>
        <p:spPr bwMode="auto">
          <a:xfrm>
            <a:off x="0" y="-43361"/>
            <a:ext cx="9172218" cy="6901361"/>
          </a:xfrm>
          <a:prstGeom prst="rect">
            <a:avLst/>
          </a:prstGeom>
          <a:noFill/>
        </p:spPr>
      </p:pic>
      <p:sp>
        <p:nvSpPr>
          <p:cNvPr id="3" name="2 - Θέση περιεχομένου"/>
          <p:cNvSpPr>
            <a:spLocks noGrp="1"/>
          </p:cNvSpPr>
          <p:nvPr>
            <p:ph idx="1"/>
          </p:nvPr>
        </p:nvSpPr>
        <p:spPr>
          <a:xfrm>
            <a:off x="457200" y="0"/>
            <a:ext cx="8229600" cy="6858000"/>
          </a:xfrm>
        </p:spPr>
        <p:txBody>
          <a:bodyPr>
            <a:normAutofit lnSpcReduction="10000"/>
          </a:bodyPr>
          <a:lstStyle/>
          <a:p>
            <a:r>
              <a:rPr lang="el-GR" b="1" dirty="0" smtClean="0">
                <a:solidFill>
                  <a:srgbClr val="FF0000"/>
                </a:solidFill>
              </a:rPr>
              <a:t>Όταν βρίσκεις μία φίλη σε ένα καφέ, για καφέ, κρατώντας στο χέρι ήδη (τι άλλο;) ένα ποτήρι με καφέ.</a:t>
            </a:r>
          </a:p>
          <a:p>
            <a:r>
              <a:rPr lang="el-GR" b="1" dirty="0" smtClean="0">
                <a:solidFill>
                  <a:srgbClr val="FF0000"/>
                </a:solidFill>
              </a:rPr>
              <a:t>Όταν αφήνεις στο ποτήρι με τον καφέ (την τζούρα που λέγαμε προηγουμένως) στην άκρη σε περίπτωση που όταν γυρίσεις από το σούπερ μάρκετ, το γυμναστήριο ή τον… καφέ, θελήσεις να την πιείς.</a:t>
            </a:r>
          </a:p>
          <a:p>
            <a:r>
              <a:rPr lang="el-GR" b="1" dirty="0" smtClean="0">
                <a:solidFill>
                  <a:srgbClr val="FF0000"/>
                </a:solidFill>
              </a:rPr>
              <a:t>Όταν χρειάζεται ένας σπιτικός και ένας αγοραστός καφές για να …ανοίξει το μάτι (και όταν αυτοί οι δύο έχουν καταναλωθεί σε λιγότερο από 40 λεπτά).</a:t>
            </a:r>
          </a:p>
          <a:p>
            <a:r>
              <a:rPr lang="el-GR" b="1" dirty="0" smtClean="0">
                <a:solidFill>
                  <a:srgbClr val="FF0000"/>
                </a:solidFill>
              </a:rPr>
              <a:t>κλείνεις ραντεβού (ακόμα και πρώτο μέχρι εκεί το θράσος) σε καφέ.</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2.gstatic.com/images?q=tbn:ANd9GcQP-9S2fpPwa4XvD4Cz8UOzya_mYrKtVmW_rzz2dMfZ08sq-bbC7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a:xfrm>
            <a:off x="428596" y="285728"/>
            <a:ext cx="8229600" cy="6858000"/>
          </a:xfrm>
        </p:spPr>
        <p:txBody>
          <a:bodyPr>
            <a:normAutofit lnSpcReduction="10000"/>
          </a:bodyPr>
          <a:lstStyle/>
          <a:p>
            <a:r>
              <a:rPr lang="el-GR" b="1" dirty="0" smtClean="0">
                <a:solidFill>
                  <a:srgbClr val="FF0000"/>
                </a:solidFill>
              </a:rPr>
              <a:t>Όταν την ταχυπαλμία λόγω καφεΐνης την αποδίδεις στο άγχος.</a:t>
            </a:r>
          </a:p>
          <a:p>
            <a:r>
              <a:rPr lang="el-GR" b="1" dirty="0" smtClean="0">
                <a:solidFill>
                  <a:srgbClr val="FF0000"/>
                </a:solidFill>
              </a:rPr>
              <a:t>Όταν φτιάχνεις τον καφέ τόσο δυνατό, που κανείς δε μπορεί να πιεί.</a:t>
            </a:r>
          </a:p>
          <a:p>
            <a:r>
              <a:rPr lang="el-GR" b="1" dirty="0" smtClean="0">
                <a:solidFill>
                  <a:srgbClr val="FF0000"/>
                </a:solidFill>
              </a:rPr>
              <a:t>Όταν στα μηνιαία έξοδα έχεις ξοδέψει περισσότερα χρήματα για καφέ παρά για ρούχα ή φαγητό.</a:t>
            </a:r>
          </a:p>
          <a:p>
            <a:r>
              <a:rPr lang="el-GR" b="1" dirty="0" smtClean="0">
                <a:solidFill>
                  <a:srgbClr val="FF0000"/>
                </a:solidFill>
              </a:rPr>
              <a:t>Όταν κατακρίνεις φίλους και γνωστούς για τις επιλογές τους στον καφέ</a:t>
            </a:r>
          </a:p>
          <a:p>
            <a:r>
              <a:rPr lang="el-GR" b="1" dirty="0" smtClean="0">
                <a:solidFill>
                  <a:srgbClr val="FF0000"/>
                </a:solidFill>
              </a:rPr>
              <a:t>Όταν δε θυμάσαι πως ήταν η ζωή σου πριν τον καφέ. </a:t>
            </a:r>
          </a:p>
          <a:p>
            <a:r>
              <a:rPr lang="el-GR" b="1" dirty="0" smtClean="0">
                <a:solidFill>
                  <a:srgbClr val="FF0000"/>
                </a:solidFill>
              </a:rPr>
              <a:t>Όταν αφού είχες κόψει τον καφέ για λίγο καιρό, πλέον σκέφτεσαι ...χαμένος χρόνος.</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ncrypted-tbn0.gstatic.com/images?q=tbn:ANd9GcQNqlHjvf3NbBfCykHwfSQEKXln5JQ4h3LZL7-QLRVojm6d1W1d"/>
          <p:cNvPicPr>
            <a:picLocks noChangeAspect="1" noChangeArrowheads="1"/>
          </p:cNvPicPr>
          <p:nvPr/>
        </p:nvPicPr>
        <p:blipFill>
          <a:blip r:embed="rId2" cstate="print"/>
          <a:srcRect/>
          <a:stretch>
            <a:fillRect/>
          </a:stretch>
        </p:blipFill>
        <p:spPr bwMode="auto">
          <a:xfrm>
            <a:off x="0" y="0"/>
            <a:ext cx="9144000" cy="6918937"/>
          </a:xfrm>
          <a:prstGeom prst="rect">
            <a:avLst/>
          </a:prstGeom>
          <a:noFill/>
        </p:spPr>
      </p:pic>
      <p:sp>
        <p:nvSpPr>
          <p:cNvPr id="4" name="1 - Τίτλος"/>
          <p:cNvSpPr>
            <a:spLocks noGrp="1"/>
          </p:cNvSpPr>
          <p:nvPr>
            <p:ph idx="1"/>
          </p:nvPr>
        </p:nvSpPr>
        <p:spPr>
          <a:xfrm>
            <a:off x="428596" y="357166"/>
            <a:ext cx="8229600" cy="6858000"/>
          </a:xfrm>
        </p:spPr>
        <p:txBody>
          <a:bodyPr>
            <a:normAutofit fontScale="92500" lnSpcReduction="20000"/>
          </a:bodyPr>
          <a:lstStyle/>
          <a:p>
            <a:r>
              <a:rPr lang="el-GR" b="1" dirty="0" smtClean="0">
                <a:solidFill>
                  <a:srgbClr val="FF0000"/>
                </a:solidFill>
              </a:rPr>
              <a:t>Όταν δε βλέπεις κανέναν νόημα στην επιλογή του φίλου/φίλης σου να πιεί… τσάι (μα τσάι;).</a:t>
            </a:r>
          </a:p>
          <a:p>
            <a:r>
              <a:rPr lang="el-GR" b="1" dirty="0" smtClean="0">
                <a:solidFill>
                  <a:srgbClr val="FF0000"/>
                </a:solidFill>
              </a:rPr>
              <a:t>Όταν δεν περιμένεις καν πλέον, μέχρι να βράσει το νερό.</a:t>
            </a:r>
          </a:p>
          <a:p>
            <a:r>
              <a:rPr lang="el-GR" b="1" dirty="0" smtClean="0">
                <a:solidFill>
                  <a:srgbClr val="FF0000"/>
                </a:solidFill>
              </a:rPr>
              <a:t>Όταν ακόμα και το κέικ που φτιάχνεις θέλεις να έχει γεύση καφέ (για τα ρεσώ ούτε λόγος, εννοείται άρωμα καφέ).</a:t>
            </a:r>
          </a:p>
          <a:p>
            <a:r>
              <a:rPr lang="el-GR" b="1" dirty="0" smtClean="0">
                <a:solidFill>
                  <a:srgbClr val="FF0000"/>
                </a:solidFill>
              </a:rPr>
              <a:t>Όταν καταλαβαίνεις τη διαφορά μεταξύ ντεκαφεϊνέ και κανονικού καφέ.</a:t>
            </a:r>
          </a:p>
          <a:p>
            <a:r>
              <a:rPr lang="el-GR" b="1" dirty="0" smtClean="0">
                <a:solidFill>
                  <a:srgbClr val="FF0000"/>
                </a:solidFill>
              </a:rPr>
              <a:t>Όταν δεν πίνεις ποτέ και για κανέναν λόγο ντεκαφεϊνέ.</a:t>
            </a:r>
          </a:p>
          <a:p>
            <a:r>
              <a:rPr lang="el-GR" b="1" dirty="0" smtClean="0">
                <a:solidFill>
                  <a:srgbClr val="FF0000"/>
                </a:solidFill>
              </a:rPr>
              <a:t>Όταν στην χειρότερη περίπτωση, ξυπνήσεις το πρωί, βιάζεσαι, φτιάξεις τον καφέ, η κούπα πέσει κάτω και λερώσει τα πάντα αλλά εσύ εκνευρίζεσαι γιατί είχες πετύχει τον καφέ όπως ακριβώς τον ήθελες</a:t>
            </a:r>
            <a:r>
              <a:rPr lang="el-GR" b="1" dirty="0" smtClean="0"/>
              <a:t>.</a:t>
            </a:r>
            <a:endParaRPr lang="el-GR"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99392"/>
            <a:ext cx="8229600" cy="1143000"/>
          </a:xfrm>
        </p:spPr>
        <p:txBody>
          <a:bodyPr/>
          <a:lstStyle/>
          <a:p>
            <a:r>
              <a:rPr lang="el-GR" dirty="0" smtClean="0"/>
              <a:t>ΕΡΩΤΗΜΑΤΟΛΟΓΙΟ</a:t>
            </a:r>
            <a:endParaRPr lang="el-GR" dirty="0"/>
          </a:p>
        </p:txBody>
      </p:sp>
      <p:sp>
        <p:nvSpPr>
          <p:cNvPr id="3" name="Θέση περιεχομένου 2"/>
          <p:cNvSpPr>
            <a:spLocks noGrp="1"/>
          </p:cNvSpPr>
          <p:nvPr>
            <p:ph idx="1"/>
          </p:nvPr>
        </p:nvSpPr>
        <p:spPr>
          <a:xfrm>
            <a:off x="539552" y="836712"/>
            <a:ext cx="8424936" cy="5904656"/>
          </a:xfrm>
        </p:spPr>
        <p:txBody>
          <a:bodyPr>
            <a:noAutofit/>
          </a:bodyPr>
          <a:lstStyle/>
          <a:p>
            <a:pPr marL="0" indent="0">
              <a:buNone/>
            </a:pPr>
            <a:r>
              <a:rPr lang="el-GR" sz="1700" dirty="0"/>
              <a:t>1.    Αγόρι </a:t>
            </a:r>
            <a:r>
              <a:rPr lang="el-GR" sz="1700" dirty="0" smtClean="0"/>
              <a:t>51                          Κορίτσι</a:t>
            </a:r>
            <a:r>
              <a:rPr lang="el-GR" sz="1700" dirty="0"/>
              <a:t> </a:t>
            </a:r>
            <a:r>
              <a:rPr lang="el-GR" sz="1700" dirty="0" smtClean="0"/>
              <a:t>89</a:t>
            </a:r>
            <a:endParaRPr lang="el-GR" sz="1700" dirty="0"/>
          </a:p>
          <a:p>
            <a:pPr marL="0" indent="0">
              <a:buNone/>
            </a:pPr>
            <a:endParaRPr lang="el-GR" sz="1700" dirty="0" smtClean="0"/>
          </a:p>
          <a:p>
            <a:pPr marL="0" indent="0">
              <a:buNone/>
            </a:pPr>
            <a:r>
              <a:rPr lang="el-GR" sz="1700" dirty="0" smtClean="0"/>
              <a:t>2</a:t>
            </a:r>
            <a:r>
              <a:rPr lang="el-GR" sz="1700" dirty="0"/>
              <a:t>.    Πίνεις καφέ;</a:t>
            </a:r>
          </a:p>
          <a:p>
            <a:pPr marL="0" indent="0">
              <a:buNone/>
            </a:pPr>
            <a:r>
              <a:rPr lang="el-GR" sz="1700" dirty="0" smtClean="0"/>
              <a:t>Ναι : Αγόρι: 41          Όχι: 10</a:t>
            </a:r>
          </a:p>
          <a:p>
            <a:pPr marL="0" indent="0">
              <a:buNone/>
            </a:pPr>
            <a:r>
              <a:rPr lang="el-GR" sz="1700" dirty="0" smtClean="0"/>
              <a:t>          Κορίτσι: 56               33</a:t>
            </a:r>
          </a:p>
          <a:p>
            <a:pPr marL="0" indent="0">
              <a:buNone/>
            </a:pPr>
            <a:r>
              <a:rPr lang="el-GR" sz="1700" dirty="0"/>
              <a:t>			 </a:t>
            </a:r>
            <a:endParaRPr lang="el-GR" sz="1700" dirty="0" smtClean="0"/>
          </a:p>
          <a:p>
            <a:pPr marL="0" indent="0">
              <a:buNone/>
            </a:pPr>
            <a:r>
              <a:rPr lang="el-GR" sz="1700" dirty="0" smtClean="0"/>
              <a:t> 3. Από ποια ηλικία ξεκίνησες να πίνεις καφέ;</a:t>
            </a:r>
          </a:p>
          <a:p>
            <a:pPr marL="0" indent="0">
              <a:buNone/>
            </a:pPr>
            <a:r>
              <a:rPr lang="el-GR" sz="1700" dirty="0"/>
              <a:t>12-14 </a:t>
            </a:r>
            <a:r>
              <a:rPr lang="el-GR" sz="1700" dirty="0" smtClean="0"/>
              <a:t>            Αγόρι :10                   Κορίτσι: 7</a:t>
            </a:r>
          </a:p>
          <a:p>
            <a:pPr marL="0" indent="0">
              <a:buNone/>
            </a:pPr>
            <a:r>
              <a:rPr lang="el-GR" sz="1700" dirty="0" smtClean="0"/>
              <a:t>14-16                         24                                 30</a:t>
            </a:r>
          </a:p>
          <a:p>
            <a:pPr marL="0" indent="0">
              <a:buNone/>
            </a:pPr>
            <a:r>
              <a:rPr lang="el-GR" sz="1700" dirty="0" smtClean="0"/>
              <a:t>16-18                          8                                  19</a:t>
            </a:r>
            <a:r>
              <a:rPr lang="el-GR" sz="1700" dirty="0"/>
              <a:t>	</a:t>
            </a:r>
            <a:endParaRPr lang="el-GR" sz="1700" dirty="0" smtClean="0"/>
          </a:p>
          <a:p>
            <a:pPr marL="0" indent="0">
              <a:buNone/>
            </a:pPr>
            <a:endParaRPr lang="el-GR" sz="1700" dirty="0" smtClean="0"/>
          </a:p>
          <a:p>
            <a:pPr marL="0" indent="0">
              <a:buNone/>
            </a:pPr>
            <a:r>
              <a:rPr lang="el-GR" sz="1700" dirty="0" smtClean="0"/>
              <a:t>4.Τι είδους καφέ πίνεις;</a:t>
            </a:r>
          </a:p>
          <a:p>
            <a:pPr marL="0" indent="0">
              <a:buNone/>
            </a:pPr>
            <a:endParaRPr lang="el-GR" sz="1700" dirty="0" smtClean="0"/>
          </a:p>
          <a:p>
            <a:pPr marL="0" indent="0">
              <a:buNone/>
            </a:pPr>
            <a:r>
              <a:rPr lang="el-GR" sz="1700" dirty="0" smtClean="0"/>
              <a:t>Στιγμιαίο                                       16                                                               24</a:t>
            </a:r>
            <a:endParaRPr lang="el-GR" sz="1700" dirty="0"/>
          </a:p>
          <a:p>
            <a:pPr marL="0" indent="0">
              <a:buNone/>
            </a:pPr>
            <a:r>
              <a:rPr lang="el-GR" sz="1700" dirty="0" smtClean="0"/>
              <a:t>Βραστό                                           5                                                                 11</a:t>
            </a:r>
            <a:endParaRPr lang="el-GR" sz="1700" dirty="0"/>
          </a:p>
          <a:p>
            <a:pPr marL="0" indent="0">
              <a:buNone/>
            </a:pPr>
            <a:r>
              <a:rPr lang="el-GR" sz="1700" dirty="0" smtClean="0"/>
              <a:t>Φίλτρου                                         9                                                                 30</a:t>
            </a:r>
            <a:endParaRPr lang="el-GR" sz="1700" dirty="0"/>
          </a:p>
          <a:p>
            <a:pPr marL="0" indent="0">
              <a:buNone/>
            </a:pPr>
            <a:r>
              <a:rPr lang="el-GR" sz="1700" dirty="0" err="1" smtClean="0"/>
              <a:t>Ντεκαφεϊνέ</a:t>
            </a:r>
            <a:r>
              <a:rPr lang="el-GR" sz="1700" dirty="0" smtClean="0"/>
              <a:t>                                   1                                                                  3</a:t>
            </a:r>
            <a:endParaRPr lang="el-GR" sz="1700" dirty="0"/>
          </a:p>
          <a:p>
            <a:pPr marL="0" indent="0">
              <a:buNone/>
            </a:pPr>
            <a:r>
              <a:rPr lang="el-GR" sz="1700" dirty="0"/>
              <a:t>Άλλο </a:t>
            </a:r>
            <a:r>
              <a:rPr lang="el-GR" sz="1700" dirty="0" smtClean="0"/>
              <a:t>                                             11                                                                 3</a:t>
            </a:r>
            <a:endParaRPr lang="el-GR" sz="1700" dirty="0"/>
          </a:p>
          <a:p>
            <a:pPr marL="0" indent="0">
              <a:buNone/>
            </a:pPr>
            <a:endParaRPr lang="el-GR" sz="1700" dirty="0"/>
          </a:p>
          <a:p>
            <a:pPr marL="0" indent="0">
              <a:buNone/>
            </a:pPr>
            <a:r>
              <a:rPr lang="el-GR" sz="1700" dirty="0"/>
              <a:t> </a:t>
            </a:r>
          </a:p>
        </p:txBody>
      </p:sp>
      <p:sp>
        <p:nvSpPr>
          <p:cNvPr id="4" name="TextBox 3"/>
          <p:cNvSpPr txBox="1"/>
          <p:nvPr/>
        </p:nvSpPr>
        <p:spPr>
          <a:xfrm>
            <a:off x="3059832" y="4653136"/>
            <a:ext cx="936104" cy="369332"/>
          </a:xfrm>
          <a:prstGeom prst="rect">
            <a:avLst/>
          </a:prstGeom>
          <a:noFill/>
        </p:spPr>
        <p:txBody>
          <a:bodyPr wrap="square" rtlCol="0">
            <a:spAutoFit/>
          </a:bodyPr>
          <a:lstStyle/>
          <a:p>
            <a:r>
              <a:rPr lang="el-GR" dirty="0" smtClean="0"/>
              <a:t>Αγόρι</a:t>
            </a:r>
            <a:endParaRPr lang="en-US" dirty="0"/>
          </a:p>
        </p:txBody>
      </p:sp>
      <p:sp>
        <p:nvSpPr>
          <p:cNvPr id="6" name="TextBox 5"/>
          <p:cNvSpPr txBox="1"/>
          <p:nvPr/>
        </p:nvSpPr>
        <p:spPr>
          <a:xfrm>
            <a:off x="6372200" y="4653136"/>
            <a:ext cx="872739" cy="369332"/>
          </a:xfrm>
          <a:prstGeom prst="rect">
            <a:avLst/>
          </a:prstGeom>
          <a:noFill/>
        </p:spPr>
        <p:txBody>
          <a:bodyPr wrap="none" rtlCol="0">
            <a:spAutoFit/>
          </a:bodyPr>
          <a:lstStyle/>
          <a:p>
            <a:r>
              <a:rPr lang="el-GR" dirty="0" smtClean="0"/>
              <a:t>Κορίτσι</a:t>
            </a:r>
            <a:endParaRPr lang="en-US" dirty="0"/>
          </a:p>
        </p:txBody>
      </p:sp>
    </p:spTree>
    <p:extLst>
      <p:ext uri="{BB962C8B-B14F-4D97-AF65-F5344CB8AC3E}">
        <p14:creationId xmlns:p14="http://schemas.microsoft.com/office/powerpoint/2010/main" val="27354174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5721499"/>
          </a:xfrm>
        </p:spPr>
        <p:txBody>
          <a:bodyPr>
            <a:normAutofit lnSpcReduction="10000"/>
          </a:bodyPr>
          <a:lstStyle/>
          <a:p>
            <a:pPr marL="0" indent="0">
              <a:buNone/>
            </a:pPr>
            <a:r>
              <a:rPr lang="el-GR" sz="1700" dirty="0" smtClean="0"/>
              <a:t>5.Πώς προτιμάς να πίνεις τον καφέ σου;</a:t>
            </a:r>
          </a:p>
          <a:p>
            <a:pPr marL="0" indent="0">
              <a:buNone/>
            </a:pPr>
            <a:endParaRPr lang="el-GR" dirty="0" smtClean="0"/>
          </a:p>
          <a:p>
            <a:pPr marL="0" indent="0">
              <a:buNone/>
            </a:pPr>
            <a:r>
              <a:rPr lang="el-GR" sz="1700" dirty="0" smtClean="0"/>
              <a:t>Σκέτο              8                                 9</a:t>
            </a:r>
          </a:p>
          <a:p>
            <a:pPr marL="0" indent="0">
              <a:buNone/>
            </a:pPr>
            <a:r>
              <a:rPr lang="el-GR" sz="1700" dirty="0" smtClean="0"/>
              <a:t>Μέτριο          13                             17</a:t>
            </a:r>
          </a:p>
          <a:p>
            <a:pPr marL="0" indent="0">
              <a:buNone/>
            </a:pPr>
            <a:r>
              <a:rPr lang="el-GR" sz="1700" dirty="0" smtClean="0"/>
              <a:t>Γλυκό            19                              30</a:t>
            </a:r>
          </a:p>
          <a:p>
            <a:pPr marL="0" indent="0">
              <a:buNone/>
            </a:pPr>
            <a:r>
              <a:rPr lang="el-GR" sz="1700" dirty="0" smtClean="0"/>
              <a:t>Άλλο              2                                  0</a:t>
            </a:r>
          </a:p>
          <a:p>
            <a:pPr marL="0" indent="0">
              <a:buNone/>
            </a:pPr>
            <a:endParaRPr lang="el-GR" sz="1700" dirty="0"/>
          </a:p>
          <a:p>
            <a:pPr marL="0" indent="0">
              <a:buNone/>
            </a:pPr>
            <a:r>
              <a:rPr lang="el-GR" sz="1700" dirty="0" smtClean="0"/>
              <a:t>6.Τον καφέ σου τον πίνεις:</a:t>
            </a:r>
          </a:p>
          <a:p>
            <a:pPr marL="0" indent="0">
              <a:buNone/>
            </a:pPr>
            <a:endParaRPr lang="el-GR" sz="1700" dirty="0"/>
          </a:p>
          <a:p>
            <a:pPr marL="0" indent="0">
              <a:buNone/>
            </a:pPr>
            <a:r>
              <a:rPr lang="el-GR" sz="1700" dirty="0" smtClean="0"/>
              <a:t>Με συνοδευτικό                                     17                              14</a:t>
            </a:r>
          </a:p>
          <a:p>
            <a:pPr marL="0" indent="0">
              <a:buNone/>
            </a:pPr>
            <a:r>
              <a:rPr lang="el-GR" sz="1700" dirty="0" smtClean="0"/>
              <a:t>Χωρίς συνοδευτικό                                 25                             42</a:t>
            </a:r>
          </a:p>
          <a:p>
            <a:pPr marL="0" indent="0">
              <a:buNone/>
            </a:pPr>
            <a:endParaRPr lang="el-GR" sz="1700" dirty="0"/>
          </a:p>
          <a:p>
            <a:pPr marL="0" indent="0">
              <a:buNone/>
            </a:pPr>
            <a:r>
              <a:rPr lang="el-GR" sz="1700" dirty="0" smtClean="0"/>
              <a:t>7.Πού προτιμάς να πίνεις τον καφέ σου;</a:t>
            </a:r>
          </a:p>
          <a:p>
            <a:pPr marL="0" indent="0">
              <a:buNone/>
            </a:pPr>
            <a:endParaRPr lang="el-GR" sz="1700" dirty="0" smtClean="0"/>
          </a:p>
          <a:p>
            <a:pPr marL="0" indent="0">
              <a:buNone/>
            </a:pPr>
            <a:r>
              <a:rPr lang="el-GR" sz="1700" dirty="0" smtClean="0"/>
              <a:t>Σπίτι                                                                       12                                  26                           </a:t>
            </a:r>
          </a:p>
          <a:p>
            <a:pPr marL="0" indent="0">
              <a:buNone/>
            </a:pPr>
            <a:r>
              <a:rPr lang="el-GR" sz="1700" dirty="0" smtClean="0"/>
              <a:t>Καφετέρια                                                            21                                  33</a:t>
            </a:r>
          </a:p>
          <a:p>
            <a:pPr marL="0" indent="0">
              <a:buNone/>
            </a:pPr>
            <a:r>
              <a:rPr lang="en-US" sz="1700" dirty="0" smtClean="0"/>
              <a:t>Internet </a:t>
            </a:r>
            <a:r>
              <a:rPr lang="en-US" sz="1700" dirty="0" err="1" smtClean="0"/>
              <a:t>caffe</a:t>
            </a:r>
            <a:r>
              <a:rPr lang="el-GR" sz="1700" dirty="0" smtClean="0"/>
              <a:t>                                                         5                                    0</a:t>
            </a:r>
            <a:endParaRPr lang="en-US" sz="1700" dirty="0" smtClean="0"/>
          </a:p>
          <a:p>
            <a:pPr marL="0" indent="0">
              <a:buNone/>
            </a:pPr>
            <a:r>
              <a:rPr lang="el-GR" sz="1700" dirty="0" smtClean="0"/>
              <a:t>Χέρι                                                                         4                                    6</a:t>
            </a:r>
          </a:p>
          <a:p>
            <a:pPr marL="0" indent="0">
              <a:buNone/>
            </a:pPr>
            <a:endParaRPr lang="el-GR" sz="1700" dirty="0"/>
          </a:p>
        </p:txBody>
      </p:sp>
      <p:sp>
        <p:nvSpPr>
          <p:cNvPr id="2" name="TextBox 1"/>
          <p:cNvSpPr txBox="1"/>
          <p:nvPr/>
        </p:nvSpPr>
        <p:spPr>
          <a:xfrm>
            <a:off x="1431695" y="771010"/>
            <a:ext cx="776175" cy="369332"/>
          </a:xfrm>
          <a:prstGeom prst="rect">
            <a:avLst/>
          </a:prstGeom>
          <a:noFill/>
        </p:spPr>
        <p:txBody>
          <a:bodyPr wrap="none" rtlCol="0">
            <a:spAutoFit/>
          </a:bodyPr>
          <a:lstStyle/>
          <a:p>
            <a:r>
              <a:rPr lang="el-GR" dirty="0" smtClean="0"/>
              <a:t>Αγόρι </a:t>
            </a:r>
            <a:endParaRPr lang="en-US" dirty="0"/>
          </a:p>
        </p:txBody>
      </p:sp>
      <p:sp>
        <p:nvSpPr>
          <p:cNvPr id="4" name="TextBox 3"/>
          <p:cNvSpPr txBox="1"/>
          <p:nvPr/>
        </p:nvSpPr>
        <p:spPr>
          <a:xfrm>
            <a:off x="2915816" y="768082"/>
            <a:ext cx="872739" cy="369332"/>
          </a:xfrm>
          <a:prstGeom prst="rect">
            <a:avLst/>
          </a:prstGeom>
          <a:noFill/>
        </p:spPr>
        <p:txBody>
          <a:bodyPr wrap="none" rtlCol="0">
            <a:spAutoFit/>
          </a:bodyPr>
          <a:lstStyle/>
          <a:p>
            <a:r>
              <a:rPr lang="el-GR" dirty="0" smtClean="0"/>
              <a:t>Κορίτσι</a:t>
            </a:r>
            <a:endParaRPr lang="en-US" dirty="0"/>
          </a:p>
        </p:txBody>
      </p:sp>
      <p:sp>
        <p:nvSpPr>
          <p:cNvPr id="5" name="TextBox 4"/>
          <p:cNvSpPr txBox="1"/>
          <p:nvPr/>
        </p:nvSpPr>
        <p:spPr>
          <a:xfrm>
            <a:off x="3434003" y="2857242"/>
            <a:ext cx="776175" cy="369332"/>
          </a:xfrm>
          <a:prstGeom prst="rect">
            <a:avLst/>
          </a:prstGeom>
          <a:noFill/>
        </p:spPr>
        <p:txBody>
          <a:bodyPr wrap="none" rtlCol="0">
            <a:spAutoFit/>
          </a:bodyPr>
          <a:lstStyle/>
          <a:p>
            <a:r>
              <a:rPr lang="el-GR" dirty="0" smtClean="0"/>
              <a:t>Αγόρι </a:t>
            </a:r>
            <a:endParaRPr lang="en-US" dirty="0"/>
          </a:p>
        </p:txBody>
      </p:sp>
      <p:sp>
        <p:nvSpPr>
          <p:cNvPr id="6" name="TextBox 5"/>
          <p:cNvSpPr txBox="1"/>
          <p:nvPr/>
        </p:nvSpPr>
        <p:spPr>
          <a:xfrm>
            <a:off x="5125469" y="2889313"/>
            <a:ext cx="872739" cy="369332"/>
          </a:xfrm>
          <a:prstGeom prst="rect">
            <a:avLst/>
          </a:prstGeom>
          <a:noFill/>
        </p:spPr>
        <p:txBody>
          <a:bodyPr wrap="none" rtlCol="0">
            <a:spAutoFit/>
          </a:bodyPr>
          <a:lstStyle/>
          <a:p>
            <a:r>
              <a:rPr lang="el-GR" dirty="0" smtClean="0"/>
              <a:t>Κορίτσι</a:t>
            </a:r>
            <a:endParaRPr lang="en-US" dirty="0"/>
          </a:p>
        </p:txBody>
      </p:sp>
      <p:sp>
        <p:nvSpPr>
          <p:cNvPr id="7" name="TextBox 6"/>
          <p:cNvSpPr txBox="1"/>
          <p:nvPr/>
        </p:nvSpPr>
        <p:spPr>
          <a:xfrm>
            <a:off x="4210178" y="4355812"/>
            <a:ext cx="776175" cy="369332"/>
          </a:xfrm>
          <a:prstGeom prst="rect">
            <a:avLst/>
          </a:prstGeom>
          <a:noFill/>
        </p:spPr>
        <p:txBody>
          <a:bodyPr wrap="none" rtlCol="0">
            <a:spAutoFit/>
          </a:bodyPr>
          <a:lstStyle/>
          <a:p>
            <a:r>
              <a:rPr lang="el-GR" dirty="0" smtClean="0"/>
              <a:t>Αγόρι </a:t>
            </a:r>
            <a:endParaRPr lang="en-US" dirty="0"/>
          </a:p>
        </p:txBody>
      </p:sp>
      <p:sp>
        <p:nvSpPr>
          <p:cNvPr id="8" name="TextBox 7"/>
          <p:cNvSpPr txBox="1"/>
          <p:nvPr/>
        </p:nvSpPr>
        <p:spPr>
          <a:xfrm>
            <a:off x="5940152" y="4355812"/>
            <a:ext cx="872739" cy="369332"/>
          </a:xfrm>
          <a:prstGeom prst="rect">
            <a:avLst/>
          </a:prstGeom>
          <a:noFill/>
        </p:spPr>
        <p:txBody>
          <a:bodyPr wrap="none" rtlCol="0">
            <a:spAutoFit/>
          </a:bodyPr>
          <a:lstStyle/>
          <a:p>
            <a:r>
              <a:rPr lang="el-GR" dirty="0" smtClean="0"/>
              <a:t>Κορίτσι</a:t>
            </a:r>
            <a:endParaRPr lang="en-US" dirty="0"/>
          </a:p>
        </p:txBody>
      </p:sp>
    </p:spTree>
    <p:extLst>
      <p:ext uri="{BB962C8B-B14F-4D97-AF65-F5344CB8AC3E}">
        <p14:creationId xmlns:p14="http://schemas.microsoft.com/office/powerpoint/2010/main" val="1176688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8229600" cy="5793507"/>
          </a:xfrm>
        </p:spPr>
        <p:txBody>
          <a:bodyPr>
            <a:normAutofit lnSpcReduction="10000"/>
          </a:bodyPr>
          <a:lstStyle/>
          <a:p>
            <a:pPr marL="0" indent="0">
              <a:buNone/>
            </a:pPr>
            <a:r>
              <a:rPr lang="el-GR" sz="1700" dirty="0" smtClean="0"/>
              <a:t>8.Για ποιό λόγο πίνεις καφέ;</a:t>
            </a:r>
          </a:p>
          <a:p>
            <a:pPr marL="0" indent="0">
              <a:buNone/>
            </a:pPr>
            <a:endParaRPr lang="el-GR" sz="1700" dirty="0"/>
          </a:p>
          <a:p>
            <a:pPr marL="0" indent="0">
              <a:buNone/>
            </a:pPr>
            <a:endParaRPr lang="el-GR" sz="1700" dirty="0" smtClean="0"/>
          </a:p>
          <a:p>
            <a:pPr marL="0" indent="0">
              <a:buNone/>
            </a:pPr>
            <a:r>
              <a:rPr lang="el-GR" sz="1700" dirty="0" smtClean="0"/>
              <a:t>Για λόγους επιρροής Μ.Μ.Ε              0                                    </a:t>
            </a:r>
            <a:r>
              <a:rPr lang="el-GR" sz="1700" dirty="0" err="1" smtClean="0"/>
              <a:t>0</a:t>
            </a:r>
            <a:endParaRPr lang="el-GR" sz="1700" dirty="0" smtClean="0"/>
          </a:p>
          <a:p>
            <a:pPr marL="0" indent="0">
              <a:buNone/>
            </a:pPr>
            <a:r>
              <a:rPr lang="el-GR" sz="1700" dirty="0" smtClean="0"/>
              <a:t>Για κοινωνικούς λόγους                     6                                  14</a:t>
            </a:r>
          </a:p>
          <a:p>
            <a:pPr marL="0" indent="0">
              <a:buNone/>
            </a:pPr>
            <a:r>
              <a:rPr lang="el-GR" sz="1700" dirty="0" smtClean="0"/>
              <a:t>Για παραδοσιακούς λόγους               3                                 10</a:t>
            </a:r>
          </a:p>
          <a:p>
            <a:pPr marL="0" indent="0">
              <a:buNone/>
            </a:pPr>
            <a:r>
              <a:rPr lang="el-GR" sz="1700" dirty="0" smtClean="0"/>
              <a:t>Άλλο                                                     33                                 </a:t>
            </a:r>
            <a:r>
              <a:rPr lang="el-GR" sz="1700" dirty="0" err="1" smtClean="0"/>
              <a:t>33</a:t>
            </a:r>
            <a:endParaRPr lang="el-GR" sz="1700" dirty="0" smtClean="0"/>
          </a:p>
          <a:p>
            <a:pPr marL="0" indent="0">
              <a:buNone/>
            </a:pPr>
            <a:endParaRPr lang="el-GR" sz="1700" dirty="0"/>
          </a:p>
          <a:p>
            <a:pPr marL="0" indent="0">
              <a:buNone/>
            </a:pPr>
            <a:r>
              <a:rPr lang="el-GR" sz="1700" dirty="0" smtClean="0"/>
              <a:t>9.Για ποιο λόγο δεν πίνεις καφέ;</a:t>
            </a:r>
          </a:p>
          <a:p>
            <a:pPr marL="0" indent="0">
              <a:buNone/>
            </a:pPr>
            <a:endParaRPr lang="el-GR" sz="1700" dirty="0"/>
          </a:p>
          <a:p>
            <a:pPr marL="0" indent="0">
              <a:buNone/>
            </a:pPr>
            <a:r>
              <a:rPr lang="el-GR" sz="1700" dirty="0" smtClean="0"/>
              <a:t>Γιατί δεν μου αρέσει                              6                                    17</a:t>
            </a:r>
          </a:p>
          <a:p>
            <a:pPr marL="0" indent="0">
              <a:buNone/>
            </a:pPr>
            <a:r>
              <a:rPr lang="el-GR" sz="1700" dirty="0" smtClean="0"/>
              <a:t>Για λόγους υγείας                                   3                                    11</a:t>
            </a:r>
          </a:p>
          <a:p>
            <a:pPr marL="0" indent="0">
              <a:buNone/>
            </a:pPr>
            <a:r>
              <a:rPr lang="el-GR" sz="1700" dirty="0" smtClean="0"/>
              <a:t>Άλλο                                                          1                                    10</a:t>
            </a:r>
          </a:p>
          <a:p>
            <a:pPr marL="0" indent="0">
              <a:buNone/>
            </a:pPr>
            <a:endParaRPr lang="el-GR" sz="1700" dirty="0"/>
          </a:p>
          <a:p>
            <a:pPr marL="0" indent="0">
              <a:buNone/>
            </a:pPr>
            <a:r>
              <a:rPr lang="el-GR" sz="1700" dirty="0" smtClean="0"/>
              <a:t>10.Τι νομίζεις ότι προκαλεί/προσφέρει ο καφές;</a:t>
            </a:r>
          </a:p>
          <a:p>
            <a:pPr marL="0" indent="0">
              <a:buNone/>
            </a:pPr>
            <a:endParaRPr lang="el-GR" sz="1700" dirty="0" smtClean="0"/>
          </a:p>
          <a:p>
            <a:pPr marL="0" indent="0">
              <a:buNone/>
            </a:pPr>
            <a:r>
              <a:rPr lang="el-GR" sz="1700" dirty="0" smtClean="0"/>
              <a:t>Χαλάρωση-ευεξία                                     27                              29</a:t>
            </a:r>
          </a:p>
          <a:p>
            <a:pPr marL="0" indent="0">
              <a:buNone/>
            </a:pPr>
            <a:r>
              <a:rPr lang="el-GR" sz="1700" dirty="0" smtClean="0"/>
              <a:t>Νεύρα-υπερένταση                                  19                              48</a:t>
            </a:r>
          </a:p>
          <a:p>
            <a:pPr marL="0" indent="0">
              <a:buNone/>
            </a:pPr>
            <a:r>
              <a:rPr lang="el-GR" sz="1700" dirty="0" smtClean="0"/>
              <a:t>Άλλο                                                             6                                  </a:t>
            </a:r>
            <a:r>
              <a:rPr lang="el-GR" sz="1700" dirty="0" err="1" smtClean="0"/>
              <a:t>6</a:t>
            </a:r>
            <a:endParaRPr lang="en-US" sz="1700" dirty="0"/>
          </a:p>
        </p:txBody>
      </p:sp>
      <p:sp>
        <p:nvSpPr>
          <p:cNvPr id="4" name="TextBox 3"/>
          <p:cNvSpPr txBox="1"/>
          <p:nvPr/>
        </p:nvSpPr>
        <p:spPr>
          <a:xfrm>
            <a:off x="3563888" y="548680"/>
            <a:ext cx="776175" cy="369332"/>
          </a:xfrm>
          <a:prstGeom prst="rect">
            <a:avLst/>
          </a:prstGeom>
          <a:noFill/>
        </p:spPr>
        <p:txBody>
          <a:bodyPr wrap="none" rtlCol="0">
            <a:spAutoFit/>
          </a:bodyPr>
          <a:lstStyle/>
          <a:p>
            <a:r>
              <a:rPr lang="el-GR" dirty="0" smtClean="0"/>
              <a:t>Αγόρι </a:t>
            </a:r>
            <a:endParaRPr lang="en-US" dirty="0"/>
          </a:p>
        </p:txBody>
      </p:sp>
      <p:sp>
        <p:nvSpPr>
          <p:cNvPr id="5" name="TextBox 4"/>
          <p:cNvSpPr txBox="1"/>
          <p:nvPr/>
        </p:nvSpPr>
        <p:spPr>
          <a:xfrm>
            <a:off x="5292080" y="548680"/>
            <a:ext cx="872739" cy="369332"/>
          </a:xfrm>
          <a:prstGeom prst="rect">
            <a:avLst/>
          </a:prstGeom>
          <a:noFill/>
        </p:spPr>
        <p:txBody>
          <a:bodyPr wrap="none" rtlCol="0">
            <a:spAutoFit/>
          </a:bodyPr>
          <a:lstStyle/>
          <a:p>
            <a:r>
              <a:rPr lang="el-GR" dirty="0" smtClean="0"/>
              <a:t>Κορίτσι</a:t>
            </a:r>
            <a:endParaRPr lang="en-US" dirty="0"/>
          </a:p>
        </p:txBody>
      </p:sp>
      <p:sp>
        <p:nvSpPr>
          <p:cNvPr id="6" name="TextBox 5"/>
          <p:cNvSpPr txBox="1"/>
          <p:nvPr/>
        </p:nvSpPr>
        <p:spPr>
          <a:xfrm>
            <a:off x="3486766" y="2852936"/>
            <a:ext cx="776175" cy="369332"/>
          </a:xfrm>
          <a:prstGeom prst="rect">
            <a:avLst/>
          </a:prstGeom>
          <a:noFill/>
        </p:spPr>
        <p:txBody>
          <a:bodyPr wrap="none" rtlCol="0">
            <a:spAutoFit/>
          </a:bodyPr>
          <a:lstStyle/>
          <a:p>
            <a:r>
              <a:rPr lang="el-GR" dirty="0" smtClean="0"/>
              <a:t>Αγόρι </a:t>
            </a:r>
            <a:endParaRPr lang="en-US" dirty="0"/>
          </a:p>
        </p:txBody>
      </p:sp>
      <p:sp>
        <p:nvSpPr>
          <p:cNvPr id="7" name="TextBox 6"/>
          <p:cNvSpPr txBox="1"/>
          <p:nvPr/>
        </p:nvSpPr>
        <p:spPr>
          <a:xfrm>
            <a:off x="5317949" y="2853540"/>
            <a:ext cx="872739" cy="369332"/>
          </a:xfrm>
          <a:prstGeom prst="rect">
            <a:avLst/>
          </a:prstGeom>
          <a:noFill/>
        </p:spPr>
        <p:txBody>
          <a:bodyPr wrap="none" rtlCol="0">
            <a:spAutoFit/>
          </a:bodyPr>
          <a:lstStyle/>
          <a:p>
            <a:r>
              <a:rPr lang="el-GR" dirty="0" smtClean="0"/>
              <a:t>Κορίτσι</a:t>
            </a:r>
            <a:endParaRPr lang="en-US" dirty="0"/>
          </a:p>
        </p:txBody>
      </p:sp>
      <p:sp>
        <p:nvSpPr>
          <p:cNvPr id="8" name="TextBox 7"/>
          <p:cNvSpPr txBox="1"/>
          <p:nvPr/>
        </p:nvSpPr>
        <p:spPr>
          <a:xfrm>
            <a:off x="3604282" y="4653136"/>
            <a:ext cx="776175" cy="369332"/>
          </a:xfrm>
          <a:prstGeom prst="rect">
            <a:avLst/>
          </a:prstGeom>
          <a:noFill/>
        </p:spPr>
        <p:txBody>
          <a:bodyPr wrap="none" rtlCol="0">
            <a:spAutoFit/>
          </a:bodyPr>
          <a:lstStyle/>
          <a:p>
            <a:r>
              <a:rPr lang="el-GR" dirty="0" smtClean="0"/>
              <a:t>Αγόρι </a:t>
            </a:r>
            <a:endParaRPr lang="en-US" dirty="0"/>
          </a:p>
        </p:txBody>
      </p:sp>
      <p:sp>
        <p:nvSpPr>
          <p:cNvPr id="9" name="TextBox 8"/>
          <p:cNvSpPr txBox="1"/>
          <p:nvPr/>
        </p:nvSpPr>
        <p:spPr>
          <a:xfrm>
            <a:off x="5292079" y="4666494"/>
            <a:ext cx="872739" cy="369332"/>
          </a:xfrm>
          <a:prstGeom prst="rect">
            <a:avLst/>
          </a:prstGeom>
          <a:noFill/>
        </p:spPr>
        <p:txBody>
          <a:bodyPr wrap="none" rtlCol="0">
            <a:spAutoFit/>
          </a:bodyPr>
          <a:lstStyle/>
          <a:p>
            <a:r>
              <a:rPr lang="el-GR" dirty="0" smtClean="0"/>
              <a:t>Κορίτσι</a:t>
            </a:r>
            <a:endParaRPr lang="en-US" dirty="0"/>
          </a:p>
        </p:txBody>
      </p:sp>
    </p:spTree>
    <p:extLst>
      <p:ext uri="{BB962C8B-B14F-4D97-AF65-F5344CB8AC3E}">
        <p14:creationId xmlns:p14="http://schemas.microsoft.com/office/powerpoint/2010/main" val="3918340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a:solidFill>
            <a:schemeClr val="accent2"/>
          </a:solidFill>
        </p:spPr>
        <p:txBody>
          <a:bodyPr>
            <a:normAutofit/>
          </a:bodyPr>
          <a:lstStyle/>
          <a:p>
            <a:pPr marL="0" indent="0">
              <a:buNone/>
            </a:pPr>
            <a:r>
              <a:rPr lang="el-GR" sz="7200" dirty="0" smtClean="0"/>
              <a:t>     ΕΥΧΑΡΙΣΤΟΥΜΕ</a:t>
            </a:r>
          </a:p>
          <a:p>
            <a:pPr marL="0" indent="0">
              <a:buNone/>
            </a:pPr>
            <a:r>
              <a:rPr lang="el-GR" sz="7200"/>
              <a:t> </a:t>
            </a:r>
            <a:r>
              <a:rPr lang="el-GR" sz="7200" smtClean="0"/>
              <a:t>           ΠΟΛΥ</a:t>
            </a:r>
            <a:r>
              <a:rPr lang="el-GR" sz="7200" dirty="0" smtClean="0"/>
              <a:t>!</a:t>
            </a:r>
            <a:endParaRPr lang="en-US" sz="7200" dirty="0"/>
          </a:p>
        </p:txBody>
      </p:sp>
    </p:spTree>
    <p:extLst>
      <p:ext uri="{BB962C8B-B14F-4D97-AF65-F5344CB8AC3E}">
        <p14:creationId xmlns:p14="http://schemas.microsoft.com/office/powerpoint/2010/main" val="41246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rojekt kafes a tetramino b likeioy\kafes (1).jpg"/>
          <p:cNvPicPr>
            <a:picLocks noChangeAspect="1" noChangeArrowheads="1"/>
          </p:cNvPicPr>
          <p:nvPr/>
        </p:nvPicPr>
        <p:blipFill>
          <a:blip r:embed="rId3" cstate="print"/>
          <a:srcRect/>
          <a:stretch>
            <a:fillRect/>
          </a:stretch>
        </p:blipFill>
        <p:spPr bwMode="auto">
          <a:xfrm>
            <a:off x="0" y="1"/>
            <a:ext cx="9180511" cy="6858402"/>
          </a:xfrm>
          <a:prstGeom prst="rect">
            <a:avLst/>
          </a:prstGeom>
          <a:noFill/>
        </p:spPr>
      </p:pic>
      <p:sp>
        <p:nvSpPr>
          <p:cNvPr id="33795" name="Rectangle 3"/>
          <p:cNvSpPr>
            <a:spLocks noGrp="1" noChangeArrowheads="1"/>
          </p:cNvSpPr>
          <p:nvPr>
            <p:ph type="body" idx="1"/>
          </p:nvPr>
        </p:nvSpPr>
        <p:spPr>
          <a:xfrm>
            <a:off x="467544" y="1988840"/>
            <a:ext cx="8229600" cy="4525963"/>
          </a:xfrm>
        </p:spPr>
        <p:txBody>
          <a:bodyPr/>
          <a:lstStyle/>
          <a:p>
            <a:pPr eaLnBrk="1" hangingPunct="1">
              <a:defRPr/>
            </a:pPr>
            <a:r>
              <a:rPr lang="el-GR" dirty="0" smtClean="0">
                <a:solidFill>
                  <a:srgbClr val="FF0000"/>
                </a:solidFill>
                <a:latin typeface="Arial Unicode MS" pitchFamily="34" charset="-128"/>
              </a:rPr>
              <a:t>Η παρασκευή του καφέ αποτελεί ένα είδος τέχνης. Υπάρχουν πολλές μηχανές για την παρασκευή καφέ αλλά και μέθοδοι.</a:t>
            </a:r>
          </a:p>
          <a:p>
            <a:pPr eaLnBrk="1" hangingPunct="1">
              <a:defRPr/>
            </a:pPr>
            <a:r>
              <a:rPr lang="el-GR" dirty="0" smtClean="0">
                <a:solidFill>
                  <a:srgbClr val="FF0000"/>
                </a:solidFill>
                <a:latin typeface="Arial Unicode MS" pitchFamily="34" charset="-128"/>
              </a:rPr>
              <a:t> </a:t>
            </a:r>
            <a:r>
              <a:rPr lang="el-GR" b="1" u="sng" dirty="0" smtClean="0">
                <a:solidFill>
                  <a:srgbClr val="FF0000"/>
                </a:solidFill>
                <a:latin typeface="Arial Unicode MS" pitchFamily="34" charset="-128"/>
              </a:rPr>
              <a:t>Γενικά στοιχεία για την παρασκευή καφέ:</a:t>
            </a:r>
          </a:p>
          <a:p>
            <a:pPr eaLnBrk="1" hangingPunct="1">
              <a:defRPr/>
            </a:pPr>
            <a:r>
              <a:rPr lang="el-GR" b="1" dirty="0" smtClean="0">
                <a:solidFill>
                  <a:srgbClr val="FF0000"/>
                </a:solidFill>
                <a:latin typeface="Arial Unicode MS" pitchFamily="34" charset="-128"/>
              </a:rPr>
              <a:t>Η διαδικασία προετοιμασίας ενός καφέ πρέπει να διαρκεί 4-5 λεπτά το </a:t>
            </a:r>
            <a:r>
              <a:rPr lang="en-US" b="1" dirty="0" smtClean="0">
                <a:solidFill>
                  <a:srgbClr val="FF0000"/>
                </a:solidFill>
                <a:latin typeface="Arial Unicode MS" pitchFamily="34" charset="-128"/>
              </a:rPr>
              <a:t>maximum</a:t>
            </a:r>
            <a:r>
              <a:rPr lang="el-GR" b="1" dirty="0" smtClean="0">
                <a:solidFill>
                  <a:srgbClr val="FF0000"/>
                </a:solidFill>
                <a:latin typeface="Arial Unicode MS" pitchFamily="34" charset="-128"/>
              </a:rPr>
              <a:t>.</a:t>
            </a:r>
            <a:r>
              <a:rPr lang="el-GR" dirty="0" smtClean="0">
                <a:solidFill>
                  <a:srgbClr val="FF0000"/>
                </a:solidFill>
                <a:latin typeface="Arial Unicode MS" pitchFamily="34" charset="-128"/>
              </a:rPr>
              <a:t> </a:t>
            </a:r>
          </a:p>
        </p:txBody>
      </p:sp>
      <p:sp>
        <p:nvSpPr>
          <p:cNvPr id="4" name="3 - TextBox"/>
          <p:cNvSpPr txBox="1"/>
          <p:nvPr/>
        </p:nvSpPr>
        <p:spPr>
          <a:xfrm>
            <a:off x="539552" y="404664"/>
            <a:ext cx="8208912" cy="1323439"/>
          </a:xfrm>
          <a:prstGeom prst="rect">
            <a:avLst/>
          </a:prstGeom>
          <a:noFill/>
        </p:spPr>
        <p:txBody>
          <a:bodyPr wrap="square" rtlCol="0">
            <a:spAutoFit/>
          </a:bodyPr>
          <a:lstStyle/>
          <a:p>
            <a:r>
              <a:rPr lang="el-GR" sz="4000" dirty="0" smtClean="0">
                <a:solidFill>
                  <a:srgbClr val="FF0000"/>
                </a:solidFill>
                <a:latin typeface="Arial Black" pitchFamily="34" charset="0"/>
              </a:rPr>
              <a:t>ΤΡΟΠΟΙ ΠΑΡΑΣΚΕΥΗΣ ΤΟΥ ΚΑΦΕ</a:t>
            </a:r>
            <a:endParaRPr lang="el-GR" sz="40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af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p:txBody>
          <a:bodyPr>
            <a:normAutofit/>
          </a:bodyPr>
          <a:lstStyle/>
          <a:p>
            <a:r>
              <a:rPr lang="el-GR" sz="4000" dirty="0" smtClean="0">
                <a:solidFill>
                  <a:schemeClr val="bg1"/>
                </a:solidFill>
              </a:rPr>
              <a:t>ΤΟΥΡΚΙΚΟΣ </a:t>
            </a:r>
            <a:r>
              <a:rPr lang="el-GR" sz="4000" dirty="0">
                <a:solidFill>
                  <a:schemeClr val="bg1"/>
                </a:solidFill>
              </a:rPr>
              <a:t>(ΕΛΛΗΝΙΚΟΣ</a:t>
            </a:r>
            <a:r>
              <a:rPr lang="en-US" sz="4000" dirty="0">
                <a:solidFill>
                  <a:schemeClr val="bg1"/>
                </a:solidFill>
              </a:rPr>
              <a:t>)</a:t>
            </a:r>
            <a:endParaRPr lang="el-GR" sz="4000" dirty="0">
              <a:solidFill>
                <a:schemeClr val="bg1"/>
              </a:solidFill>
            </a:endParaRPr>
          </a:p>
        </p:txBody>
      </p:sp>
      <p:sp>
        <p:nvSpPr>
          <p:cNvPr id="5123" name="Rectangle 3"/>
          <p:cNvSpPr>
            <a:spLocks noGrp="1" noChangeArrowheads="1"/>
          </p:cNvSpPr>
          <p:nvPr>
            <p:ph type="body" idx="1"/>
          </p:nvPr>
        </p:nvSpPr>
        <p:spPr>
          <a:xfrm>
            <a:off x="0" y="1989138"/>
            <a:ext cx="9144000" cy="5445125"/>
          </a:xfrm>
        </p:spPr>
        <p:txBody>
          <a:bodyPr/>
          <a:lstStyle/>
          <a:p>
            <a:pPr>
              <a:buFontTx/>
              <a:buNone/>
            </a:pPr>
            <a:r>
              <a:rPr lang="en-US">
                <a:solidFill>
                  <a:schemeClr val="bg1"/>
                </a:solidFill>
              </a:rPr>
              <a:t>	</a:t>
            </a:r>
            <a:r>
              <a:rPr lang="el-GR">
                <a:solidFill>
                  <a:schemeClr val="bg1"/>
                </a:solidFill>
              </a:rPr>
              <a:t>Μια κουταλιά καφέ για κάθε φλιτζάνι. Προσθέτετε ζάχαρη μια κουταλιά για μέτριο, δυο για γλυκό. Βράζει καφές στο μπρίκι σε χαμηλή φωτιά και μόλις αρχίζει να φουσκώνει είναι έτοιμος να σερβιριστεί στο φλιτζάνι</a:t>
            </a:r>
            <a:endParaRPr lang="en-US">
              <a:solidFill>
                <a:schemeClr val="bg1"/>
              </a:solidFill>
            </a:endParaRPr>
          </a:p>
          <a:p>
            <a:pPr>
              <a:buFontTx/>
              <a:buNone/>
            </a:pPr>
            <a:r>
              <a:rPr lang="en-US">
                <a:solidFill>
                  <a:schemeClr val="bg1"/>
                </a:solidFill>
              </a:rPr>
              <a:t>					</a:t>
            </a:r>
            <a:endParaRPr lang="el-GR">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2704</Words>
  <Application>Microsoft Office PowerPoint</Application>
  <PresentationFormat>Προβολή στην οθόνη (4:3)</PresentationFormat>
  <Paragraphs>273</Paragraphs>
  <Slides>78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Παρουσίαση του PowerPoint</vt:lpstr>
      <vt:lpstr>ΥΠΟΘΕΜΑΤΑ</vt:lpstr>
      <vt:lpstr>ΧΩΡΕΣ ΠΑΡΑΓΩΓΗΣ ΚΑΦΕ   </vt:lpstr>
      <vt:lpstr>Παρουσίαση του PowerPoint</vt:lpstr>
      <vt:lpstr>ΕΙΔΗ ΚΑΦΕ</vt:lpstr>
      <vt:lpstr>Η ΣΥΓΚΟΜΙΔΗ ΤΟΥ ΚΑΡΠΟΥ ΤΟΥ ΚΑΦΕ.</vt:lpstr>
      <vt:lpstr>Τίναγμα</vt:lpstr>
      <vt:lpstr>Παρουσίαση του PowerPoint</vt:lpstr>
      <vt:lpstr>ΤΟΥΡΚΙΚΟΣ (ΕΛΛΗΝΙΚΟΣ)</vt:lpstr>
      <vt:lpstr>ΚΑΝΑΤΑ </vt:lpstr>
      <vt:lpstr>ΚΑΦΕΤΙΕΡΑ ΡΟΤΑ </vt:lpstr>
      <vt:lpstr>ΝΑΠΟΛΙΤΑΝΑ</vt:lpstr>
      <vt:lpstr>ΚΑΦΕΤΙΕΡΑ ΦΙΛΤΡΟΥ </vt:lpstr>
      <vt:lpstr>ΕΣΠΡΕΣO</vt:lpstr>
      <vt:lpstr>ΕΙΔΗ ΕΣΠΡΕΣΟ </vt:lpstr>
      <vt:lpstr>Λεξικό του εσπρέσο</vt:lpstr>
      <vt:lpstr>ΚΑΦΕΣ ΚΑΙ ΟΙΚΟΝΟΜΙΑ</vt:lpstr>
      <vt:lpstr>Η ΑΓΟΡΑ ΤΟΥ ΚΑΦΕ </vt:lpstr>
      <vt:lpstr>Στιγμιαίος Καφές</vt:lpstr>
      <vt:lpstr>Νέα Πρότυπα</vt:lpstr>
      <vt:lpstr>Nescafé Frappé</vt:lpstr>
      <vt:lpstr>ΚΑΦΕΣ ΚΑΙ ΥΓΕΙΑ</vt:lpstr>
      <vt:lpstr>ΟΙ ΕΥΕΡΓΕΤΙΚΕΣ ΙΔΙΟΤΗΤΕΣ ΤΟΥ ΚΑΦΕ</vt:lpstr>
      <vt:lpstr>Παρουσίαση του PowerPoint</vt:lpstr>
      <vt:lpstr>Παρουσίαση του PowerPoint</vt:lpstr>
      <vt:lpstr>Παρουσίαση του PowerPoint</vt:lpstr>
      <vt:lpstr>Παρουσίαση του PowerPoint</vt:lpstr>
      <vt:lpstr>Ειδικές Προφυλάξεις &amp; Προειδοποιήσεις </vt:lpstr>
      <vt:lpstr>Παρουσίαση του PowerPoint</vt:lpstr>
      <vt:lpstr>Παρουσίαση του PowerPoint</vt:lpstr>
      <vt:lpstr>Παρουσίαση του PowerPoint</vt:lpstr>
      <vt:lpstr>ΕΛΛΗΝΙΚΟΣ ΚΑΦΕΣ</vt:lpstr>
      <vt:lpstr>Παρουσίαση του PowerPoint</vt:lpstr>
      <vt:lpstr>ΚΑΦΕΣ ΚΑΙ ΤΣΙΓΑΡΟ</vt:lpstr>
      <vt:lpstr>Παρουσίαση του PowerPoint</vt:lpstr>
      <vt:lpstr>ΚΑΦΕΣ  ΚΑΙ ΓΑΛΑ</vt:lpstr>
      <vt:lpstr>Παρουσίαση του PowerPoint</vt:lpstr>
      <vt:lpstr>DECAFEINE</vt:lpstr>
      <vt:lpstr>Παρουσίαση του PowerPoint</vt:lpstr>
      <vt:lpstr>28 πράγματα που δεν ξέρετε για τον καφέ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Ξέρεις ότι είσαι εθισμένος στην καφεΐνη…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ΕΡΩΤΗΜΑΤΟΛΟΓΙΟ</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ΠΑΜΕ ΓΙΑ ΚΑΦΕ;</dc:title>
  <dc:creator>ΘΑΛΙΑ</dc:creator>
  <cp:lastModifiedBy>Maladaki</cp:lastModifiedBy>
  <cp:revision>21</cp:revision>
  <dcterms:modified xsi:type="dcterms:W3CDTF">2015-01-22T09:35:14Z</dcterms:modified>
</cp:coreProperties>
</file>