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4" r:id="rId5"/>
    <p:sldId id="262" r:id="rId6"/>
    <p:sldId id="283" r:id="rId7"/>
    <p:sldId id="284" r:id="rId8"/>
    <p:sldId id="285" r:id="rId9"/>
    <p:sldId id="286" r:id="rId10"/>
    <p:sldId id="273" r:id="rId11"/>
    <p:sldId id="272" r:id="rId12"/>
    <p:sldId id="277" r:id="rId13"/>
    <p:sldId id="274" r:id="rId14"/>
    <p:sldId id="263" r:id="rId15"/>
    <p:sldId id="265" r:id="rId16"/>
    <p:sldId id="268" r:id="rId17"/>
    <p:sldId id="266" r:id="rId18"/>
    <p:sldId id="267" r:id="rId19"/>
    <p:sldId id="269" r:id="rId20"/>
    <p:sldId id="270" r:id="rId21"/>
    <p:sldId id="276" r:id="rId22"/>
    <p:sldId id="275" r:id="rId23"/>
    <p:sldId id="278" r:id="rId24"/>
    <p:sldId id="279" r:id="rId25"/>
    <p:sldId id="280" r:id="rId26"/>
    <p:sldId id="281" r:id="rId27"/>
    <p:sldId id="282" r:id="rId28"/>
    <p:sldId id="287" r:id="rId29"/>
    <p:sldId id="28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n-US"/>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a:p>
        </p:txBody>
      </p:sp>
      <p:sp>
        <p:nvSpPr>
          <p:cNvPr id="4" name="Θέση ημερομηνίας 3"/>
          <p:cNvSpPr>
            <a:spLocks noGrp="1"/>
          </p:cNvSpPr>
          <p:nvPr>
            <p:ph type="dt" sz="half" idx="10"/>
          </p:nvPr>
        </p:nvSpPr>
        <p:spPr/>
        <p:txBody>
          <a:bodyPr/>
          <a:lstStyle/>
          <a:p>
            <a:fld id="{A18472E0-87ED-4218-86A9-8BEDE3B73E43}" type="datetimeFigureOut">
              <a:rPr lang="en-US" smtClean="0"/>
              <a:t>1/15/2016</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2F75FE96-D896-4C4C-947F-5638143CA6DE}" type="slidenum">
              <a:rPr lang="en-US" smtClean="0"/>
              <a:t>‹#›</a:t>
            </a:fld>
            <a:endParaRPr lang="en-US"/>
          </a:p>
        </p:txBody>
      </p:sp>
    </p:spTree>
    <p:extLst>
      <p:ext uri="{BB962C8B-B14F-4D97-AF65-F5344CB8AC3E}">
        <p14:creationId xmlns:p14="http://schemas.microsoft.com/office/powerpoint/2010/main" val="4105115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A18472E0-87ED-4218-86A9-8BEDE3B73E43}" type="datetimeFigureOut">
              <a:rPr lang="en-US" smtClean="0"/>
              <a:t>1/15/2016</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2F75FE96-D896-4C4C-947F-5638143CA6DE}" type="slidenum">
              <a:rPr lang="en-US" smtClean="0"/>
              <a:t>‹#›</a:t>
            </a:fld>
            <a:endParaRPr lang="en-US"/>
          </a:p>
        </p:txBody>
      </p:sp>
    </p:spTree>
    <p:extLst>
      <p:ext uri="{BB962C8B-B14F-4D97-AF65-F5344CB8AC3E}">
        <p14:creationId xmlns:p14="http://schemas.microsoft.com/office/powerpoint/2010/main" val="241799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A18472E0-87ED-4218-86A9-8BEDE3B73E43}" type="datetimeFigureOut">
              <a:rPr lang="en-US" smtClean="0"/>
              <a:t>1/15/2016</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2F75FE96-D896-4C4C-947F-5638143CA6DE}" type="slidenum">
              <a:rPr lang="en-US" smtClean="0"/>
              <a:t>‹#›</a:t>
            </a:fld>
            <a:endParaRPr lang="en-US"/>
          </a:p>
        </p:txBody>
      </p:sp>
    </p:spTree>
    <p:extLst>
      <p:ext uri="{BB962C8B-B14F-4D97-AF65-F5344CB8AC3E}">
        <p14:creationId xmlns:p14="http://schemas.microsoft.com/office/powerpoint/2010/main" val="25365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A18472E0-87ED-4218-86A9-8BEDE3B73E43}" type="datetimeFigureOut">
              <a:rPr lang="en-US" smtClean="0"/>
              <a:t>1/15/2016</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2F75FE96-D896-4C4C-947F-5638143CA6DE}" type="slidenum">
              <a:rPr lang="en-US" smtClean="0"/>
              <a:t>‹#›</a:t>
            </a:fld>
            <a:endParaRPr lang="en-US"/>
          </a:p>
        </p:txBody>
      </p:sp>
    </p:spTree>
    <p:extLst>
      <p:ext uri="{BB962C8B-B14F-4D97-AF65-F5344CB8AC3E}">
        <p14:creationId xmlns:p14="http://schemas.microsoft.com/office/powerpoint/2010/main" val="1790383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n-US"/>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A18472E0-87ED-4218-86A9-8BEDE3B73E43}" type="datetimeFigureOut">
              <a:rPr lang="en-US" smtClean="0"/>
              <a:t>1/15/2016</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2F75FE96-D896-4C4C-947F-5638143CA6DE}" type="slidenum">
              <a:rPr lang="en-US" smtClean="0"/>
              <a:t>‹#›</a:t>
            </a:fld>
            <a:endParaRPr lang="en-US"/>
          </a:p>
        </p:txBody>
      </p:sp>
    </p:spTree>
    <p:extLst>
      <p:ext uri="{BB962C8B-B14F-4D97-AF65-F5344CB8AC3E}">
        <p14:creationId xmlns:p14="http://schemas.microsoft.com/office/powerpoint/2010/main" val="167949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4"/>
          <p:cNvSpPr>
            <a:spLocks noGrp="1"/>
          </p:cNvSpPr>
          <p:nvPr>
            <p:ph type="dt" sz="half" idx="10"/>
          </p:nvPr>
        </p:nvSpPr>
        <p:spPr/>
        <p:txBody>
          <a:bodyPr/>
          <a:lstStyle/>
          <a:p>
            <a:fld id="{A18472E0-87ED-4218-86A9-8BEDE3B73E43}" type="datetimeFigureOut">
              <a:rPr lang="en-US" smtClean="0"/>
              <a:t>1/15/2016</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2F75FE96-D896-4C4C-947F-5638143CA6DE}" type="slidenum">
              <a:rPr lang="en-US" smtClean="0"/>
              <a:t>‹#›</a:t>
            </a:fld>
            <a:endParaRPr lang="en-US"/>
          </a:p>
        </p:txBody>
      </p:sp>
    </p:spTree>
    <p:extLst>
      <p:ext uri="{BB962C8B-B14F-4D97-AF65-F5344CB8AC3E}">
        <p14:creationId xmlns:p14="http://schemas.microsoft.com/office/powerpoint/2010/main" val="12846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n-US"/>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6"/>
          <p:cNvSpPr>
            <a:spLocks noGrp="1"/>
          </p:cNvSpPr>
          <p:nvPr>
            <p:ph type="dt" sz="half" idx="10"/>
          </p:nvPr>
        </p:nvSpPr>
        <p:spPr/>
        <p:txBody>
          <a:bodyPr/>
          <a:lstStyle/>
          <a:p>
            <a:fld id="{A18472E0-87ED-4218-86A9-8BEDE3B73E43}" type="datetimeFigureOut">
              <a:rPr lang="en-US" smtClean="0"/>
              <a:t>1/15/2016</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2F75FE96-D896-4C4C-947F-5638143CA6DE}" type="slidenum">
              <a:rPr lang="en-US" smtClean="0"/>
              <a:t>‹#›</a:t>
            </a:fld>
            <a:endParaRPr lang="en-US"/>
          </a:p>
        </p:txBody>
      </p:sp>
    </p:spTree>
    <p:extLst>
      <p:ext uri="{BB962C8B-B14F-4D97-AF65-F5344CB8AC3E}">
        <p14:creationId xmlns:p14="http://schemas.microsoft.com/office/powerpoint/2010/main" val="3807945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ημερομηνίας 2"/>
          <p:cNvSpPr>
            <a:spLocks noGrp="1"/>
          </p:cNvSpPr>
          <p:nvPr>
            <p:ph type="dt" sz="half" idx="10"/>
          </p:nvPr>
        </p:nvSpPr>
        <p:spPr/>
        <p:txBody>
          <a:bodyPr/>
          <a:lstStyle/>
          <a:p>
            <a:fld id="{A18472E0-87ED-4218-86A9-8BEDE3B73E43}" type="datetimeFigureOut">
              <a:rPr lang="en-US" smtClean="0"/>
              <a:t>1/15/2016</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2F75FE96-D896-4C4C-947F-5638143CA6DE}" type="slidenum">
              <a:rPr lang="en-US" smtClean="0"/>
              <a:t>‹#›</a:t>
            </a:fld>
            <a:endParaRPr lang="en-US"/>
          </a:p>
        </p:txBody>
      </p:sp>
    </p:spTree>
    <p:extLst>
      <p:ext uri="{BB962C8B-B14F-4D97-AF65-F5344CB8AC3E}">
        <p14:creationId xmlns:p14="http://schemas.microsoft.com/office/powerpoint/2010/main" val="2148773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18472E0-87ED-4218-86A9-8BEDE3B73E43}" type="datetimeFigureOut">
              <a:rPr lang="en-US" smtClean="0"/>
              <a:t>1/15/2016</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2F75FE96-D896-4C4C-947F-5638143CA6DE}" type="slidenum">
              <a:rPr lang="en-US" smtClean="0"/>
              <a:t>‹#›</a:t>
            </a:fld>
            <a:endParaRPr lang="en-US"/>
          </a:p>
        </p:txBody>
      </p:sp>
    </p:spTree>
    <p:extLst>
      <p:ext uri="{BB962C8B-B14F-4D97-AF65-F5344CB8AC3E}">
        <p14:creationId xmlns:p14="http://schemas.microsoft.com/office/powerpoint/2010/main" val="122025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n-US"/>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18472E0-87ED-4218-86A9-8BEDE3B73E43}" type="datetimeFigureOut">
              <a:rPr lang="en-US" smtClean="0"/>
              <a:t>1/15/2016</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2F75FE96-D896-4C4C-947F-5638143CA6DE}" type="slidenum">
              <a:rPr lang="en-US" smtClean="0"/>
              <a:t>‹#›</a:t>
            </a:fld>
            <a:endParaRPr lang="en-US"/>
          </a:p>
        </p:txBody>
      </p:sp>
    </p:spTree>
    <p:extLst>
      <p:ext uri="{BB962C8B-B14F-4D97-AF65-F5344CB8AC3E}">
        <p14:creationId xmlns:p14="http://schemas.microsoft.com/office/powerpoint/2010/main" val="2264447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n-US"/>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18472E0-87ED-4218-86A9-8BEDE3B73E43}" type="datetimeFigureOut">
              <a:rPr lang="en-US" smtClean="0"/>
              <a:t>1/15/2016</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2F75FE96-D896-4C4C-947F-5638143CA6DE}" type="slidenum">
              <a:rPr lang="en-US" smtClean="0"/>
              <a:t>‹#›</a:t>
            </a:fld>
            <a:endParaRPr lang="en-US"/>
          </a:p>
        </p:txBody>
      </p:sp>
    </p:spTree>
    <p:extLst>
      <p:ext uri="{BB962C8B-B14F-4D97-AF65-F5344CB8AC3E}">
        <p14:creationId xmlns:p14="http://schemas.microsoft.com/office/powerpoint/2010/main" val="392814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n-US"/>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472E0-87ED-4218-86A9-8BEDE3B73E43}" type="datetimeFigureOut">
              <a:rPr lang="en-US" smtClean="0"/>
              <a:t>1/15/2016</a:t>
            </a:fld>
            <a:endParaRPr lang="en-US"/>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5FE96-D896-4C4C-947F-5638143CA6DE}" type="slidenum">
              <a:rPr lang="en-US" smtClean="0"/>
              <a:t>‹#›</a:t>
            </a:fld>
            <a:endParaRPr lang="en-US"/>
          </a:p>
        </p:txBody>
      </p:sp>
    </p:spTree>
    <p:extLst>
      <p:ext uri="{BB962C8B-B14F-4D97-AF65-F5344CB8AC3E}">
        <p14:creationId xmlns:p14="http://schemas.microsoft.com/office/powerpoint/2010/main" val="64793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37"/>
            <a:ext cx="9191985"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Τίτλος 1"/>
          <p:cNvSpPr>
            <a:spLocks noGrp="1"/>
          </p:cNvSpPr>
          <p:nvPr>
            <p:ph type="ctrTitle"/>
          </p:nvPr>
        </p:nvSpPr>
        <p:spPr>
          <a:xfrm>
            <a:off x="730068" y="548680"/>
            <a:ext cx="7772400" cy="1470025"/>
          </a:xfrm>
        </p:spPr>
        <p:txBody>
          <a:bodyPr>
            <a:noAutofit/>
          </a:bodyPr>
          <a:lstStyle/>
          <a:p>
            <a:r>
              <a:rPr lang="el-GR" sz="5400" dirty="0" smtClean="0">
                <a:solidFill>
                  <a:schemeClr val="bg1"/>
                </a:solidFill>
              </a:rPr>
              <a:t>ΥΔΡΟΠΟΝΙΑ –ΚΑΛΛΙΕΡΓΕΙΑ ΧΩΡΙΣ ΧΩΜΑ</a:t>
            </a:r>
            <a:endParaRPr lang="en-US" sz="5400" dirty="0">
              <a:solidFill>
                <a:schemeClr val="bg1"/>
              </a:solidFill>
            </a:endParaRPr>
          </a:p>
        </p:txBody>
      </p:sp>
      <p:sp>
        <p:nvSpPr>
          <p:cNvPr id="3" name="Υπότιτλος 2"/>
          <p:cNvSpPr>
            <a:spLocks noGrp="1"/>
          </p:cNvSpPr>
          <p:nvPr>
            <p:ph type="subTitle" idx="1"/>
          </p:nvPr>
        </p:nvSpPr>
        <p:spPr>
          <a:xfrm>
            <a:off x="3347864" y="4653136"/>
            <a:ext cx="6400800" cy="1752600"/>
          </a:xfrm>
        </p:spPr>
        <p:txBody>
          <a:bodyPr/>
          <a:lstStyle/>
          <a:p>
            <a:r>
              <a:rPr lang="el-GR" dirty="0" smtClean="0">
                <a:solidFill>
                  <a:schemeClr val="bg1"/>
                </a:solidFill>
              </a:rPr>
              <a:t>1ο ΓΕΛ ΕΔΕΣΣΑΣ </a:t>
            </a:r>
          </a:p>
          <a:p>
            <a:r>
              <a:rPr lang="el-GR" dirty="0" smtClean="0">
                <a:solidFill>
                  <a:schemeClr val="bg1"/>
                </a:solidFill>
              </a:rPr>
              <a:t>Α’ ΤΕΤΡΑΜΗΝΟ</a:t>
            </a:r>
          </a:p>
          <a:p>
            <a:r>
              <a:rPr lang="el-GR" dirty="0" smtClean="0">
                <a:solidFill>
                  <a:schemeClr val="bg1"/>
                </a:solidFill>
              </a:rPr>
              <a:t>ΣΧ. ΕΤΟΣ 2015-2016</a:t>
            </a:r>
            <a:endParaRPr lang="en-US" dirty="0">
              <a:solidFill>
                <a:schemeClr val="bg1"/>
              </a:solidFill>
            </a:endParaRPr>
          </a:p>
        </p:txBody>
      </p:sp>
      <p:sp>
        <p:nvSpPr>
          <p:cNvPr id="4" name="AutoShape 2" descr="Αποτέλεσμα εικόνας για υδροπονικα θερμοκηπι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46068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3320" y="1"/>
            <a:ext cx="8229600" cy="1988839"/>
          </a:xfrm>
        </p:spPr>
        <p:txBody>
          <a:bodyPr/>
          <a:lstStyle/>
          <a:p>
            <a:pPr marL="0" indent="0">
              <a:buNone/>
            </a:pPr>
            <a:r>
              <a:rPr lang="el-GR" b="1" dirty="0">
                <a:effectLst>
                  <a:outerShdw blurRad="38100" dist="38100" dir="2700000" algn="tl">
                    <a:srgbClr val="000000">
                      <a:alpha val="43137"/>
                    </a:srgbClr>
                  </a:outerShdw>
                </a:effectLst>
              </a:rPr>
              <a:t>Α</a:t>
            </a:r>
            <a:r>
              <a:rPr lang="el-GR" b="1" dirty="0" smtClean="0">
                <a:effectLst>
                  <a:outerShdw blurRad="38100" dist="38100" dir="2700000" algn="tl">
                    <a:srgbClr val="000000">
                      <a:alpha val="43137"/>
                    </a:srgbClr>
                  </a:outerShdw>
                </a:effectLst>
              </a:rPr>
              <a:t>εροπονία</a:t>
            </a:r>
            <a:r>
              <a:rPr lang="el-GR" dirty="0" smtClean="0"/>
              <a:t> </a:t>
            </a:r>
            <a:r>
              <a:rPr lang="en-US" dirty="0" smtClean="0"/>
              <a:t>(aeroponics)</a:t>
            </a:r>
            <a:endParaRPr lang="el-GR" dirty="0" smtClean="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556792"/>
            <a:ext cx="7920880" cy="5082564"/>
          </a:xfrm>
          <a:prstGeom prst="rect">
            <a:avLst/>
          </a:prstGeom>
        </p:spPr>
      </p:pic>
    </p:spTree>
    <p:extLst>
      <p:ext uri="{BB962C8B-B14F-4D97-AF65-F5344CB8AC3E}">
        <p14:creationId xmlns:p14="http://schemas.microsoft.com/office/powerpoint/2010/main" val="2080483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Αεροπονία</a:t>
            </a:r>
            <a:endParaRPr lang="en-US" b="1" dirty="0">
              <a:effectLst>
                <a:outerShdw blurRad="38100" dist="38100" dir="2700000" algn="tl">
                  <a:srgbClr val="000000">
                    <a:alpha val="43137"/>
                  </a:srgbClr>
                </a:outerShdw>
              </a:effectLst>
            </a:endParaRPr>
          </a:p>
        </p:txBody>
      </p:sp>
      <p:sp>
        <p:nvSpPr>
          <p:cNvPr id="4" name="Θέση περιεχομένου 3"/>
          <p:cNvSpPr>
            <a:spLocks noGrp="1"/>
          </p:cNvSpPr>
          <p:nvPr>
            <p:ph sz="half" idx="2"/>
          </p:nvPr>
        </p:nvSpPr>
        <p:spPr>
          <a:xfrm>
            <a:off x="251520" y="1556792"/>
            <a:ext cx="3687153" cy="4392488"/>
          </a:xfrm>
        </p:spPr>
        <p:txBody>
          <a:bodyPr>
            <a:normAutofit/>
          </a:bodyPr>
          <a:lstStyle/>
          <a:p>
            <a:pPr marL="0" indent="0">
              <a:buNone/>
            </a:pPr>
            <a:r>
              <a:rPr lang="el-GR" sz="2800" dirty="0"/>
              <a:t>Στην Αεροπονία, το θρεπτικό διάλυμα ψεκάζεται μέσω του αέρα προκειμένου να εμπλουτιστεί το θρεπτικό διάλυμα με διαλυμένο </a:t>
            </a:r>
            <a:r>
              <a:rPr lang="el-GR" sz="2800" dirty="0" smtClean="0"/>
              <a:t>οξυγόνο. Αυτή η μέθοδος </a:t>
            </a:r>
            <a:r>
              <a:rPr lang="el-GR" sz="2800" dirty="0"/>
              <a:t>είναι χωρίς αμφιβολία </a:t>
            </a:r>
            <a:r>
              <a:rPr lang="el-GR" sz="2800" dirty="0" smtClean="0"/>
              <a:t>πιο </a:t>
            </a:r>
            <a:r>
              <a:rPr lang="el-GR" sz="2800" dirty="0"/>
              <a:t>προηγμένη </a:t>
            </a:r>
            <a:r>
              <a:rPr lang="el-GR" sz="2800" dirty="0" smtClean="0"/>
              <a:t>Υδροπονία.</a:t>
            </a:r>
            <a:endParaRPr lang="en-US" sz="2800" dirty="0"/>
          </a:p>
        </p:txBody>
      </p:sp>
      <p:pic>
        <p:nvPicPr>
          <p:cNvPr id="7" name="Θέση περιεχομένου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676864" y="1700808"/>
            <a:ext cx="5467136" cy="4104456"/>
          </a:xfrm>
        </p:spPr>
      </p:pic>
    </p:spTree>
    <p:extLst>
      <p:ext uri="{BB962C8B-B14F-4D97-AF65-F5344CB8AC3E}">
        <p14:creationId xmlns:p14="http://schemas.microsoft.com/office/powerpoint/2010/main" val="1631905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620688"/>
            <a:ext cx="8229600" cy="2088232"/>
          </a:xfrm>
        </p:spPr>
        <p:txBody>
          <a:bodyPr/>
          <a:lstStyle/>
          <a:p>
            <a:pPr marL="0" indent="0">
              <a:buNone/>
            </a:pPr>
            <a:r>
              <a:rPr lang="el-GR" dirty="0" smtClean="0"/>
              <a:t> </a:t>
            </a:r>
            <a:r>
              <a:rPr lang="el-GR" b="1" dirty="0" err="1">
                <a:effectLst>
                  <a:outerShdw blurRad="38100" dist="38100" dir="2700000" algn="tl">
                    <a:srgbClr val="000000">
                      <a:alpha val="43137"/>
                    </a:srgbClr>
                  </a:outerShdw>
                </a:effectLst>
              </a:rPr>
              <a:t>Α</a:t>
            </a:r>
            <a:r>
              <a:rPr lang="el-GR" b="1" dirty="0" err="1" smtClean="0">
                <a:effectLst>
                  <a:outerShdw blurRad="38100" dist="38100" dir="2700000" algn="tl">
                    <a:srgbClr val="000000">
                      <a:alpha val="43137"/>
                    </a:srgbClr>
                  </a:outerShdw>
                </a:effectLst>
              </a:rPr>
              <a:t>κουαπονία</a:t>
            </a:r>
            <a:r>
              <a:rPr lang="el-GR" dirty="0" smtClean="0"/>
              <a:t> </a:t>
            </a:r>
            <a:r>
              <a:rPr lang="el-GR" dirty="0" smtClean="0"/>
              <a:t>(</a:t>
            </a:r>
            <a:r>
              <a:rPr lang="en-US" dirty="0" smtClean="0"/>
              <a:t>aquaponics)</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50852"/>
            <a:ext cx="8460432" cy="5507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641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Ακουαπονία</a:t>
            </a:r>
            <a:endParaRPr lang="en-US"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467544" y="1484784"/>
            <a:ext cx="8075240" cy="2188840"/>
          </a:xfrm>
        </p:spPr>
        <p:txBody>
          <a:bodyPr>
            <a:normAutofit/>
          </a:bodyPr>
          <a:lstStyle/>
          <a:p>
            <a:pPr marL="0" indent="0">
              <a:buNone/>
            </a:pPr>
            <a:r>
              <a:rPr lang="el-GR" sz="2800" dirty="0"/>
              <a:t>H Ακουαπονία είναι ένα </a:t>
            </a:r>
            <a:r>
              <a:rPr lang="el-GR" sz="2800" dirty="0" smtClean="0"/>
              <a:t>σύστημα </a:t>
            </a:r>
            <a:r>
              <a:rPr lang="el-GR" sz="2800" dirty="0"/>
              <a:t>παραγωγής προϊόντων που συνδυάζει τα παραδοσιακά ιχθυοτροφεία </a:t>
            </a:r>
            <a:r>
              <a:rPr lang="el-GR" sz="2800" dirty="0" smtClean="0"/>
              <a:t>με </a:t>
            </a:r>
            <a:r>
              <a:rPr lang="el-GR" sz="2800" dirty="0"/>
              <a:t>την </a:t>
            </a:r>
            <a:r>
              <a:rPr lang="el-GR" sz="2800" dirty="0" smtClean="0"/>
              <a:t>υδροπονία, </a:t>
            </a:r>
            <a:r>
              <a:rPr lang="el-GR" sz="2800" dirty="0"/>
              <a:t>σε ένα συμβιωτικό περιβάλλον.</a:t>
            </a:r>
            <a:endParaRPr lang="en-US" sz="28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317740"/>
            <a:ext cx="6808192" cy="3540260"/>
          </a:xfrm>
          <a:prstGeom prst="rect">
            <a:avLst/>
          </a:prstGeom>
        </p:spPr>
      </p:pic>
    </p:spTree>
    <p:extLst>
      <p:ext uri="{BB962C8B-B14F-4D97-AF65-F5344CB8AC3E}">
        <p14:creationId xmlns:p14="http://schemas.microsoft.com/office/powerpoint/2010/main" val="1123084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6443"/>
            <a:ext cx="8229600" cy="1143000"/>
          </a:xfrm>
        </p:spPr>
        <p:txBody>
          <a:bodyPr/>
          <a:lstStyle/>
          <a:p>
            <a:r>
              <a:rPr lang="el-GR" b="1" dirty="0" smtClean="0"/>
              <a:t>Ιστορία Υδροπονίας</a:t>
            </a:r>
            <a:endParaRPr lang="en-US" b="1" dirty="0"/>
          </a:p>
        </p:txBody>
      </p:sp>
      <p:sp>
        <p:nvSpPr>
          <p:cNvPr id="3" name="Θέση περιεχομένου 2"/>
          <p:cNvSpPr>
            <a:spLocks noGrp="1"/>
          </p:cNvSpPr>
          <p:nvPr>
            <p:ph idx="1"/>
          </p:nvPr>
        </p:nvSpPr>
        <p:spPr>
          <a:xfrm>
            <a:off x="395536" y="980728"/>
            <a:ext cx="8229600" cy="4525963"/>
          </a:xfrm>
        </p:spPr>
        <p:txBody>
          <a:bodyPr>
            <a:noAutofit/>
          </a:bodyPr>
          <a:lstStyle/>
          <a:p>
            <a:pPr marL="0" indent="0">
              <a:buNone/>
            </a:pPr>
            <a:r>
              <a:rPr lang="el-GR" sz="2800" dirty="0"/>
              <a:t>Αρκετοί </a:t>
            </a:r>
            <a:r>
              <a:rPr lang="el-GR" sz="2800" dirty="0" smtClean="0"/>
              <a:t>πολιτισμοί </a:t>
            </a:r>
            <a:r>
              <a:rPr lang="el-GR" sz="2800" dirty="0"/>
              <a:t>χρησιμοποιούσαν την υδροπονία ως μέθοδο καλλιέργειας εδώ και αρκετές χιλιάδες χρόνια</a:t>
            </a:r>
            <a:r>
              <a:rPr lang="el-GR" sz="2800" dirty="0" smtClean="0"/>
              <a:t>.</a:t>
            </a:r>
          </a:p>
          <a:p>
            <a:r>
              <a:rPr lang="el-GR" sz="2800" dirty="0" smtClean="0"/>
              <a:t> Οι </a:t>
            </a:r>
            <a:r>
              <a:rPr lang="el-GR" sz="2800" dirty="0"/>
              <a:t>κρεμαστοί κήποι της </a:t>
            </a:r>
            <a:r>
              <a:rPr lang="el-GR" sz="2800" dirty="0" smtClean="0"/>
              <a:t>Βαβυλώνας</a:t>
            </a:r>
          </a:p>
          <a:p>
            <a:r>
              <a:rPr lang="el-GR" sz="2800" dirty="0" smtClean="0"/>
              <a:t> </a:t>
            </a:r>
            <a:r>
              <a:rPr lang="el-GR" sz="2800" dirty="0"/>
              <a:t>Ο</a:t>
            </a:r>
            <a:r>
              <a:rPr lang="el-GR" sz="2800" dirty="0" smtClean="0"/>
              <a:t>ι </a:t>
            </a:r>
            <a:r>
              <a:rPr lang="el-GR" sz="2800" dirty="0" err="1"/>
              <a:t>πλεούμενοι</a:t>
            </a:r>
            <a:r>
              <a:rPr lang="el-GR" sz="2800" dirty="0"/>
              <a:t> κήποι των Αζτέκων στο Μεξικό </a:t>
            </a:r>
            <a:endParaRPr lang="el-GR" sz="2800" dirty="0" smtClean="0"/>
          </a:p>
          <a:p>
            <a:r>
              <a:rPr lang="el-GR" sz="2800" dirty="0" smtClean="0"/>
              <a:t> Οι κήποι </a:t>
            </a:r>
            <a:r>
              <a:rPr lang="el-GR" sz="2800" dirty="0"/>
              <a:t>στην Κίνα </a:t>
            </a:r>
            <a:endParaRPr lang="el-GR" sz="2800" dirty="0" smtClean="0"/>
          </a:p>
          <a:p>
            <a:pPr marL="0" indent="0">
              <a:buNone/>
            </a:pPr>
            <a:r>
              <a:rPr lang="el-GR" sz="2800" dirty="0" smtClean="0"/>
              <a:t>είναι </a:t>
            </a:r>
            <a:r>
              <a:rPr lang="el-GR" sz="2800" dirty="0"/>
              <a:t>παραδείγματα Υδροπονικών καλλιεργειών</a:t>
            </a:r>
            <a:r>
              <a:rPr lang="el-GR" sz="2800" dirty="0" smtClean="0"/>
              <a:t>.</a:t>
            </a:r>
          </a:p>
          <a:p>
            <a:pPr marL="0" indent="0">
              <a:buNone/>
            </a:pPr>
            <a:r>
              <a:rPr lang="el-GR" sz="2800" dirty="0" smtClean="0"/>
              <a:t> </a:t>
            </a:r>
            <a:r>
              <a:rPr lang="el-GR" sz="2800" dirty="0"/>
              <a:t>Αιγυπτιακά ιερογλυφικά αρχεία εκατοντάδων χρόνων </a:t>
            </a:r>
            <a:r>
              <a:rPr lang="el-GR" sz="2800" dirty="0" err="1"/>
              <a:t>π.Χ.</a:t>
            </a:r>
            <a:r>
              <a:rPr lang="el-GR" sz="2800" dirty="0"/>
              <a:t>, περιγράφουν την καλλιέργεια φυτών μέσα στο νερό. Η Υδροπονία σίγουρα δεν είναι καινούργια μέθοδος καλλιέργειας φυτών. </a:t>
            </a:r>
            <a:endParaRPr lang="en-US" sz="2800" dirty="0"/>
          </a:p>
        </p:txBody>
      </p:sp>
    </p:spTree>
    <p:extLst>
      <p:ext uri="{BB962C8B-B14F-4D97-AF65-F5344CB8AC3E}">
        <p14:creationId xmlns:p14="http://schemas.microsoft.com/office/powerpoint/2010/main" val="758330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Οι Κρεμαστοί Κήποι Της Βαβυλώνας</a:t>
            </a:r>
            <a:endParaRPr lang="en-US" b="1" dirty="0"/>
          </a:p>
        </p:txBody>
      </p:sp>
      <p:sp>
        <p:nvSpPr>
          <p:cNvPr id="5" name="Θέση περιεχομένου 4"/>
          <p:cNvSpPr>
            <a:spLocks noGrp="1"/>
          </p:cNvSpPr>
          <p:nvPr>
            <p:ph idx="1"/>
          </p:nvPr>
        </p:nvSpPr>
        <p:spPr>
          <a:xfrm>
            <a:off x="467544" y="1628800"/>
            <a:ext cx="8229600" cy="4525963"/>
          </a:xfrm>
        </p:spPr>
        <p:txBody>
          <a:bodyPr>
            <a:normAutofit/>
          </a:bodyPr>
          <a:lstStyle/>
          <a:p>
            <a:pPr marL="0" indent="0">
              <a:buNone/>
            </a:pPr>
            <a:r>
              <a:rPr lang="el-GR" sz="2800" dirty="0"/>
              <a:t>Οι Κρεμαστοί Κήποι της </a:t>
            </a:r>
            <a:r>
              <a:rPr lang="el-GR" sz="2800" dirty="0" smtClean="0"/>
              <a:t>Βαβυλώνας πιθανολογείται </a:t>
            </a:r>
            <a:r>
              <a:rPr lang="el-GR" sz="2800" dirty="0"/>
              <a:t>ότι αποτελούσαν μέρος των εξωτερικών τειχών της </a:t>
            </a:r>
            <a:r>
              <a:rPr lang="el-GR" sz="2800" dirty="0" smtClean="0"/>
              <a:t>Βαβυλώνας. </a:t>
            </a:r>
            <a:r>
              <a:rPr lang="el-GR" sz="2800" dirty="0"/>
              <a:t>Εικάζεται ότι το βοτανολογικό αυτό θαύμα, που υπερβαίνει τον φυσικό νόμο, ανάγεται στον έρωτα ενός βασιλιά για μια γυναίκα</a:t>
            </a:r>
            <a:r>
              <a:rPr lang="el-GR" sz="2800" dirty="0" smtClean="0"/>
              <a:t>.</a:t>
            </a:r>
            <a:r>
              <a:rPr lang="el-GR" sz="2800" dirty="0"/>
              <a:t> </a:t>
            </a:r>
            <a:r>
              <a:rPr lang="el-GR" sz="2800" dirty="0" smtClean="0"/>
              <a:t>Θεωρούνται </a:t>
            </a:r>
            <a:r>
              <a:rPr lang="el-GR" sz="2800" dirty="0"/>
              <a:t>ένα από τα </a:t>
            </a:r>
            <a:r>
              <a:rPr lang="el-GR" sz="2800" dirty="0" smtClean="0"/>
              <a:t>επτά θαύματα του αρχαίου κόσμου</a:t>
            </a:r>
            <a:r>
              <a:rPr lang="el-GR" sz="2800" dirty="0"/>
              <a:t> αν και πολλές αμφιβολίες έχουν εκφραστεί για την φυσική ύπαρξή τους.</a:t>
            </a:r>
            <a:endParaRPr lang="en-US" sz="2800" dirty="0"/>
          </a:p>
        </p:txBody>
      </p:sp>
    </p:spTree>
    <p:extLst>
      <p:ext uri="{BB962C8B-B14F-4D97-AF65-F5344CB8AC3E}">
        <p14:creationId xmlns:p14="http://schemas.microsoft.com/office/powerpoint/2010/main" val="990313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692696"/>
            <a:ext cx="8496944" cy="5588137"/>
          </a:xfrm>
        </p:spPr>
      </p:pic>
    </p:spTree>
    <p:extLst>
      <p:ext uri="{BB962C8B-B14F-4D97-AF65-F5344CB8AC3E}">
        <p14:creationId xmlns:p14="http://schemas.microsoft.com/office/powerpoint/2010/main" val="3049365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Οι Πλωτοί Κήποι Των Αζτέκων</a:t>
            </a:r>
            <a:endParaRPr lang="en-US" b="1" dirty="0"/>
          </a:p>
        </p:txBody>
      </p:sp>
      <p:sp>
        <p:nvSpPr>
          <p:cNvPr id="3" name="Θέση περιεχομένου 2"/>
          <p:cNvSpPr>
            <a:spLocks noGrp="1"/>
          </p:cNvSpPr>
          <p:nvPr>
            <p:ph idx="1"/>
          </p:nvPr>
        </p:nvSpPr>
        <p:spPr/>
        <p:txBody>
          <a:bodyPr>
            <a:normAutofit/>
          </a:bodyPr>
          <a:lstStyle/>
          <a:p>
            <a:pPr marL="0" indent="0">
              <a:buNone/>
            </a:pPr>
            <a:r>
              <a:rPr lang="el-GR" sz="2800" dirty="0"/>
              <a:t>Πριν την έλευση των Ισπανών, οι κάτοικοι της περιοχής </a:t>
            </a:r>
            <a:r>
              <a:rPr lang="en-US" sz="2800" dirty="0"/>
              <a:t> </a:t>
            </a:r>
            <a:r>
              <a:rPr lang="en-US" sz="2800" dirty="0" smtClean="0"/>
              <a:t>Cochimilco</a:t>
            </a:r>
            <a:r>
              <a:rPr lang="el-GR" sz="2800" dirty="0" smtClean="0"/>
              <a:t>,</a:t>
            </a:r>
            <a:r>
              <a:rPr lang="en-US" sz="2800" dirty="0" smtClean="0"/>
              <a:t> </a:t>
            </a:r>
            <a:r>
              <a:rPr lang="el-GR" sz="2800" dirty="0" smtClean="0"/>
              <a:t>που σημαίνει </a:t>
            </a:r>
            <a:r>
              <a:rPr lang="el-GR" sz="2800" dirty="0"/>
              <a:t>«Τόπος λουλουδιών</a:t>
            </a:r>
            <a:r>
              <a:rPr lang="el-GR" sz="2800" dirty="0" smtClean="0"/>
              <a:t>», συγκέντρωναν </a:t>
            </a:r>
            <a:r>
              <a:rPr lang="el-GR" sz="2800" dirty="0"/>
              <a:t>φυτά και λάσπη στα ρηχά νερά της λίμνης. Στόχος τους ήταν να δημιουργήσουν εύφορους κήπους που ονομάζονταν «Chinampas», δηλαδή «πλωτοί κήποι». Οι κήποι αυτοί αποτελούσαν και την οικονομική βάση της αυτοκρατορίας των Αζτέκων.</a:t>
            </a:r>
            <a:endParaRPr lang="en-US" sz="2800" dirty="0"/>
          </a:p>
        </p:txBody>
      </p:sp>
    </p:spTree>
    <p:extLst>
      <p:ext uri="{BB962C8B-B14F-4D97-AF65-F5344CB8AC3E}">
        <p14:creationId xmlns:p14="http://schemas.microsoft.com/office/powerpoint/2010/main" val="645277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908720"/>
            <a:ext cx="8208912" cy="4536504"/>
          </a:xfrm>
        </p:spPr>
      </p:pic>
    </p:spTree>
    <p:extLst>
      <p:ext uri="{BB962C8B-B14F-4D97-AF65-F5344CB8AC3E}">
        <p14:creationId xmlns:p14="http://schemas.microsoft.com/office/powerpoint/2010/main" val="3003474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0057"/>
            <a:ext cx="8229600" cy="1143000"/>
          </a:xfrm>
        </p:spPr>
        <p:txBody>
          <a:bodyPr/>
          <a:lstStyle/>
          <a:p>
            <a:r>
              <a:rPr lang="el-GR" b="1" dirty="0" smtClean="0"/>
              <a:t>Κήποι Της Κίνας</a:t>
            </a:r>
            <a:endParaRPr lang="en-US" b="1" dirty="0"/>
          </a:p>
        </p:txBody>
      </p:sp>
      <p:sp>
        <p:nvSpPr>
          <p:cNvPr id="3" name="Θέση περιεχομένου 2"/>
          <p:cNvSpPr>
            <a:spLocks noGrp="1"/>
          </p:cNvSpPr>
          <p:nvPr>
            <p:ph idx="1"/>
          </p:nvPr>
        </p:nvSpPr>
        <p:spPr>
          <a:xfrm>
            <a:off x="467544" y="980728"/>
            <a:ext cx="8229600" cy="4525963"/>
          </a:xfrm>
        </p:spPr>
        <p:txBody>
          <a:bodyPr>
            <a:normAutofit/>
          </a:bodyPr>
          <a:lstStyle/>
          <a:p>
            <a:pPr marL="0" indent="0">
              <a:buNone/>
            </a:pPr>
            <a:r>
              <a:rPr lang="el-GR" sz="2800" dirty="0"/>
              <a:t>Οι κινεζικοί κήποι συνδυάζουν το νερό, την αρχιτεκτονική και τις βραχοκατασκευές με ένα τρόπο που μοιάζει ταυτόχρονα </a:t>
            </a:r>
            <a:r>
              <a:rPr lang="el-GR" sz="2800" dirty="0" smtClean="0"/>
              <a:t>τακτικός </a:t>
            </a:r>
            <a:r>
              <a:rPr lang="el-GR" sz="2800" dirty="0"/>
              <a:t>και </a:t>
            </a:r>
            <a:r>
              <a:rPr lang="el-GR" sz="2800" dirty="0" smtClean="0"/>
              <a:t>αυθόρμητος.</a:t>
            </a:r>
          </a:p>
          <a:p>
            <a:pPr marL="0" indent="0">
              <a:buNone/>
            </a:pPr>
            <a:r>
              <a:rPr lang="el-GR" sz="2800" dirty="0" smtClean="0"/>
              <a:t>Η έννοια </a:t>
            </a:r>
            <a:r>
              <a:rPr lang="el-GR" sz="2800" dirty="0"/>
              <a:t>της φιλοσοφίας Φενγκ Σούι και οι βασικές αρχές </a:t>
            </a:r>
            <a:r>
              <a:rPr lang="el-GR" sz="2800" dirty="0" smtClean="0"/>
              <a:t>της </a:t>
            </a:r>
          </a:p>
          <a:p>
            <a:pPr marL="0" indent="0">
              <a:buNone/>
            </a:pPr>
            <a:r>
              <a:rPr lang="el-GR" sz="2800" dirty="0" smtClean="0"/>
              <a:t>εφαρμόστηκαν </a:t>
            </a:r>
          </a:p>
          <a:p>
            <a:pPr marL="0" indent="0">
              <a:buNone/>
            </a:pPr>
            <a:r>
              <a:rPr lang="el-GR" sz="2800" dirty="0" smtClean="0"/>
              <a:t>στην κηποτεχνία</a:t>
            </a:r>
            <a:r>
              <a:rPr lang="el-GR" sz="2800" dirty="0"/>
              <a:t>.</a:t>
            </a:r>
            <a:endParaRPr lang="en-US" sz="28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3573016"/>
            <a:ext cx="4202832" cy="3040049"/>
          </a:xfrm>
          <a:prstGeom prst="rect">
            <a:avLst/>
          </a:prstGeom>
        </p:spPr>
      </p:pic>
    </p:spTree>
    <p:extLst>
      <p:ext uri="{BB962C8B-B14F-4D97-AF65-F5344CB8AC3E}">
        <p14:creationId xmlns:p14="http://schemas.microsoft.com/office/powerpoint/2010/main" val="2329569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395536" y="3789040"/>
            <a:ext cx="4038600" cy="2697163"/>
          </a:xfrm>
        </p:spPr>
        <p:txBody>
          <a:bodyPr>
            <a:normAutofit/>
          </a:bodyPr>
          <a:lstStyle/>
          <a:p>
            <a:pPr marL="0" indent="0">
              <a:buNone/>
            </a:pPr>
            <a:r>
              <a:rPr lang="el-GR" dirty="0"/>
              <a:t>ΟΜΑΔΑ Γ</a:t>
            </a:r>
          </a:p>
          <a:p>
            <a:r>
              <a:rPr lang="el-GR" dirty="0"/>
              <a:t>Κατσάρας Βασίλης</a:t>
            </a:r>
          </a:p>
          <a:p>
            <a:r>
              <a:rPr lang="el-GR" dirty="0"/>
              <a:t>Κιοσέογλου Θάνος</a:t>
            </a:r>
          </a:p>
          <a:p>
            <a:r>
              <a:rPr lang="el-GR" dirty="0"/>
              <a:t>Λάππας Χρήστος</a:t>
            </a:r>
          </a:p>
          <a:p>
            <a:r>
              <a:rPr lang="el-GR" dirty="0"/>
              <a:t>Μίχος Νίκος</a:t>
            </a:r>
            <a:endParaRPr lang="en-US" dirty="0"/>
          </a:p>
        </p:txBody>
      </p:sp>
      <p:sp>
        <p:nvSpPr>
          <p:cNvPr id="4" name="Θέση περιεχομένου 3"/>
          <p:cNvSpPr>
            <a:spLocks noGrp="1"/>
          </p:cNvSpPr>
          <p:nvPr>
            <p:ph sz="half" idx="2"/>
          </p:nvPr>
        </p:nvSpPr>
        <p:spPr>
          <a:xfrm>
            <a:off x="4741394" y="3861048"/>
            <a:ext cx="4038600" cy="2697163"/>
          </a:xfrm>
        </p:spPr>
        <p:txBody>
          <a:bodyPr/>
          <a:lstStyle/>
          <a:p>
            <a:pPr marL="0" indent="0">
              <a:buNone/>
            </a:pPr>
            <a:r>
              <a:rPr lang="el-GR" dirty="0" smtClean="0"/>
              <a:t>ΟΜΑΔΑ Δ</a:t>
            </a:r>
          </a:p>
          <a:p>
            <a:r>
              <a:rPr lang="el-GR" dirty="0" smtClean="0"/>
              <a:t>Γερεμτζές Νίκος</a:t>
            </a:r>
          </a:p>
          <a:p>
            <a:r>
              <a:rPr lang="el-GR" dirty="0" smtClean="0"/>
              <a:t>Παλάνης Σάκης</a:t>
            </a:r>
          </a:p>
          <a:p>
            <a:r>
              <a:rPr lang="el-GR" dirty="0" smtClean="0"/>
              <a:t>Ροδοβίτης Λευτέρης</a:t>
            </a:r>
          </a:p>
          <a:p>
            <a:r>
              <a:rPr lang="el-GR" dirty="0" smtClean="0"/>
              <a:t>Φαρμούζης Βαγγέλης</a:t>
            </a:r>
            <a:endParaRPr lang="en-US" dirty="0"/>
          </a:p>
        </p:txBody>
      </p:sp>
      <p:sp>
        <p:nvSpPr>
          <p:cNvPr id="9" name="TextBox 8"/>
          <p:cNvSpPr txBox="1"/>
          <p:nvPr/>
        </p:nvSpPr>
        <p:spPr>
          <a:xfrm>
            <a:off x="251520" y="452688"/>
            <a:ext cx="4392488" cy="2868478"/>
          </a:xfrm>
          <a:prstGeom prst="rect">
            <a:avLst/>
          </a:prstGeom>
          <a:noFill/>
        </p:spPr>
        <p:txBody>
          <a:bodyPr wrap="square" rtlCol="0">
            <a:spAutoFit/>
          </a:bodyPr>
          <a:lstStyle/>
          <a:p>
            <a:pPr>
              <a:spcBef>
                <a:spcPct val="20000"/>
              </a:spcBef>
              <a:buFont typeface="Arial" panose="020B0604020202020204" pitchFamily="34" charset="0"/>
            </a:pPr>
            <a:r>
              <a:rPr lang="el-GR" sz="2800" dirty="0"/>
              <a:t>ΟΜΑΔΑ Α</a:t>
            </a:r>
          </a:p>
          <a:p>
            <a:pPr marL="457200" indent="-457200">
              <a:spcBef>
                <a:spcPct val="20000"/>
              </a:spcBef>
              <a:buFont typeface="Arial" panose="020B0604020202020204" pitchFamily="34" charset="0"/>
              <a:buChar char="•"/>
            </a:pPr>
            <a:r>
              <a:rPr lang="el-GR" sz="2800" dirty="0"/>
              <a:t>Αναστασιάδης Δημήτρης</a:t>
            </a:r>
          </a:p>
          <a:p>
            <a:pPr marL="457200" indent="-457200">
              <a:spcBef>
                <a:spcPct val="20000"/>
              </a:spcBef>
              <a:buFont typeface="Arial" panose="020B0604020202020204" pitchFamily="34" charset="0"/>
              <a:buChar char="•"/>
            </a:pPr>
            <a:r>
              <a:rPr lang="el-GR" sz="2800" dirty="0"/>
              <a:t>Γκόγκου Έλενα</a:t>
            </a:r>
          </a:p>
          <a:p>
            <a:pPr marL="457200" indent="-457200">
              <a:spcBef>
                <a:spcPct val="20000"/>
              </a:spcBef>
              <a:buFont typeface="Arial" panose="020B0604020202020204" pitchFamily="34" charset="0"/>
              <a:buChar char="•"/>
            </a:pPr>
            <a:r>
              <a:rPr lang="el-GR" sz="2800" dirty="0"/>
              <a:t>Κίτσος Στάθης</a:t>
            </a:r>
          </a:p>
          <a:p>
            <a:pPr marL="457200" indent="-457200">
              <a:spcBef>
                <a:spcPct val="20000"/>
              </a:spcBef>
              <a:buFont typeface="Arial" panose="020B0604020202020204" pitchFamily="34" charset="0"/>
              <a:buChar char="•"/>
            </a:pPr>
            <a:r>
              <a:rPr lang="el-GR" sz="2800" dirty="0"/>
              <a:t>Οικονόμου Λεόντης</a:t>
            </a:r>
          </a:p>
          <a:p>
            <a:endParaRPr lang="en-US" dirty="0"/>
          </a:p>
        </p:txBody>
      </p:sp>
      <p:sp>
        <p:nvSpPr>
          <p:cNvPr id="10" name="TextBox 9"/>
          <p:cNvSpPr txBox="1"/>
          <p:nvPr/>
        </p:nvSpPr>
        <p:spPr>
          <a:xfrm>
            <a:off x="4752663" y="332656"/>
            <a:ext cx="4176464" cy="3108543"/>
          </a:xfrm>
          <a:prstGeom prst="rect">
            <a:avLst/>
          </a:prstGeom>
          <a:noFill/>
        </p:spPr>
        <p:txBody>
          <a:bodyPr wrap="square" rtlCol="0">
            <a:spAutoFit/>
          </a:bodyPr>
          <a:lstStyle/>
          <a:p>
            <a:r>
              <a:rPr lang="el-GR" sz="2800" dirty="0"/>
              <a:t>ΟΜΑΔΑ Β</a:t>
            </a:r>
          </a:p>
          <a:p>
            <a:pPr marL="457200" indent="-457200">
              <a:buFont typeface="Arial" panose="020B0604020202020204" pitchFamily="34" charset="0"/>
              <a:buChar char="•"/>
            </a:pPr>
            <a:r>
              <a:rPr lang="el-GR" sz="2800" dirty="0"/>
              <a:t>Αντωνιάδου Κατερίνα</a:t>
            </a:r>
          </a:p>
          <a:p>
            <a:pPr marL="457200" indent="-457200">
              <a:buFont typeface="Arial" panose="020B0604020202020204" pitchFamily="34" charset="0"/>
              <a:buChar char="•"/>
            </a:pPr>
            <a:r>
              <a:rPr lang="el-GR" sz="2800" dirty="0"/>
              <a:t>Γάκη Λαμπρινή</a:t>
            </a:r>
          </a:p>
          <a:p>
            <a:pPr marL="457200" indent="-457200">
              <a:buFont typeface="Arial" panose="020B0604020202020204" pitchFamily="34" charset="0"/>
              <a:buChar char="•"/>
            </a:pPr>
            <a:r>
              <a:rPr lang="el-GR" sz="2800" dirty="0"/>
              <a:t>Καγιαλόγλου Μαρία</a:t>
            </a:r>
          </a:p>
          <a:p>
            <a:pPr marL="457200" indent="-457200">
              <a:buFont typeface="Arial" panose="020B0604020202020204" pitchFamily="34" charset="0"/>
              <a:buChar char="•"/>
            </a:pPr>
            <a:r>
              <a:rPr lang="el-GR" sz="2800" dirty="0"/>
              <a:t>Κιουλτζοπούλου Φρειδερίκη</a:t>
            </a:r>
          </a:p>
          <a:p>
            <a:pPr marL="457200" indent="-457200">
              <a:buFont typeface="Arial" panose="020B0604020202020204" pitchFamily="34" charset="0"/>
              <a:buChar char="•"/>
            </a:pPr>
            <a:r>
              <a:rPr lang="el-GR" sz="2800" dirty="0"/>
              <a:t>Μουρατίδου Ελένη</a:t>
            </a:r>
            <a:endParaRPr lang="en-US" sz="2800" dirty="0"/>
          </a:p>
        </p:txBody>
      </p:sp>
    </p:spTree>
    <p:extLst>
      <p:ext uri="{BB962C8B-B14F-4D97-AF65-F5344CB8AC3E}">
        <p14:creationId xmlns:p14="http://schemas.microsoft.com/office/powerpoint/2010/main" val="1001044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178" y="193638"/>
            <a:ext cx="8538285" cy="6403714"/>
          </a:xfrm>
        </p:spPr>
      </p:pic>
    </p:spTree>
    <p:extLst>
      <p:ext uri="{BB962C8B-B14F-4D97-AF65-F5344CB8AC3E}">
        <p14:creationId xmlns:p14="http://schemas.microsoft.com/office/powerpoint/2010/main" val="3625463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Πλεονεκτήματα</a:t>
            </a:r>
            <a:endParaRPr lang="en-US" b="1" dirty="0"/>
          </a:p>
        </p:txBody>
      </p:sp>
      <p:sp>
        <p:nvSpPr>
          <p:cNvPr id="3" name="Θέση περιεχομένου 2"/>
          <p:cNvSpPr>
            <a:spLocks noGrp="1"/>
          </p:cNvSpPr>
          <p:nvPr>
            <p:ph idx="1"/>
          </p:nvPr>
        </p:nvSpPr>
        <p:spPr>
          <a:xfrm>
            <a:off x="323528" y="1340768"/>
            <a:ext cx="8229600" cy="5184576"/>
          </a:xfrm>
        </p:spPr>
        <p:txBody>
          <a:bodyPr>
            <a:noAutofit/>
          </a:bodyPr>
          <a:lstStyle/>
          <a:p>
            <a:pPr lvl="0"/>
            <a:r>
              <a:rPr lang="el-GR" sz="2800" dirty="0"/>
              <a:t>Δεν χρειάζεται χώμα</a:t>
            </a:r>
            <a:endParaRPr lang="en-US" sz="2800" dirty="0"/>
          </a:p>
          <a:p>
            <a:pPr lvl="0"/>
            <a:r>
              <a:rPr lang="el-GR" sz="2800" dirty="0"/>
              <a:t>Απαιτεί μικρή ποσότητα νερού (το νερό ανακυκλώνεται φιλτραρισμένο)</a:t>
            </a:r>
            <a:endParaRPr lang="en-US" sz="2800" dirty="0"/>
          </a:p>
          <a:p>
            <a:pPr lvl="0"/>
            <a:r>
              <a:rPr lang="el-GR" sz="2800" dirty="0"/>
              <a:t>Ύψιστη παραγωγικότητα</a:t>
            </a:r>
            <a:endParaRPr lang="en-US" sz="2800" dirty="0"/>
          </a:p>
          <a:p>
            <a:pPr lvl="0"/>
            <a:r>
              <a:rPr lang="el-GR" sz="2800" dirty="0"/>
              <a:t>Ελάχιστοι εχθροί για τα φυτά</a:t>
            </a:r>
            <a:endParaRPr lang="en-US" sz="2800" dirty="0"/>
          </a:p>
          <a:p>
            <a:pPr lvl="0"/>
            <a:r>
              <a:rPr lang="el-GR" sz="2800" dirty="0"/>
              <a:t>Κανένα ζιζάνιο λόγω απουσίας χώματος</a:t>
            </a:r>
            <a:endParaRPr lang="en-US" sz="2800" dirty="0"/>
          </a:p>
          <a:p>
            <a:pPr lvl="0"/>
            <a:r>
              <a:rPr lang="el-GR" sz="2800" dirty="0"/>
              <a:t>Εύκολη συντήρηση</a:t>
            </a:r>
            <a:endParaRPr lang="en-US" sz="2800" dirty="0"/>
          </a:p>
          <a:p>
            <a:pPr lvl="0"/>
            <a:r>
              <a:rPr lang="el-GR" sz="2800" dirty="0"/>
              <a:t>Εύκολη συγκομιδή</a:t>
            </a:r>
            <a:endParaRPr lang="en-US" sz="2800" dirty="0"/>
          </a:p>
          <a:p>
            <a:pPr lvl="0"/>
            <a:r>
              <a:rPr lang="el-GR" sz="2800" dirty="0"/>
              <a:t>Ελάχιστος απαιτούμενος χώρος για καλλιέργεια</a:t>
            </a:r>
            <a:endParaRPr lang="en-US" sz="2800" dirty="0"/>
          </a:p>
          <a:p>
            <a:pPr lvl="0"/>
            <a:r>
              <a:rPr lang="el-GR" sz="2800" dirty="0"/>
              <a:t>Ταχύτατη ανάπτυξη των φυτών και μεγάλη απόδοση</a:t>
            </a:r>
            <a:endParaRPr lang="en-US" sz="2800" dirty="0"/>
          </a:p>
          <a:p>
            <a:endParaRPr lang="en-US" sz="2800" dirty="0"/>
          </a:p>
        </p:txBody>
      </p:sp>
    </p:spTree>
    <p:extLst>
      <p:ext uri="{BB962C8B-B14F-4D97-AF65-F5344CB8AC3E}">
        <p14:creationId xmlns:p14="http://schemas.microsoft.com/office/powerpoint/2010/main" val="4190947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Μ</a:t>
            </a:r>
            <a:r>
              <a:rPr lang="el-GR" b="1" dirty="0" smtClean="0"/>
              <a:t>ειονεκτήματα</a:t>
            </a:r>
            <a:endParaRPr lang="en-US" b="1" dirty="0"/>
          </a:p>
        </p:txBody>
      </p:sp>
      <p:sp>
        <p:nvSpPr>
          <p:cNvPr id="3" name="Θέση περιεχομένου 2"/>
          <p:cNvSpPr>
            <a:spLocks noGrp="1"/>
          </p:cNvSpPr>
          <p:nvPr>
            <p:ph idx="1"/>
          </p:nvPr>
        </p:nvSpPr>
        <p:spPr/>
        <p:txBody>
          <a:bodyPr>
            <a:normAutofit fontScale="85000" lnSpcReduction="20000"/>
          </a:bodyPr>
          <a:lstStyle/>
          <a:p>
            <a:pPr lvl="0"/>
            <a:r>
              <a:rPr lang="el-GR" sz="3300" dirty="0"/>
              <a:t>Πολύ ακριβή κατασκευή ολοκληρωμένου συστήματος υδροπονίας</a:t>
            </a:r>
          </a:p>
          <a:p>
            <a:pPr lvl="0"/>
            <a:r>
              <a:rPr lang="el-GR" sz="3300" dirty="0"/>
              <a:t>Απαιτεί συστηματική παρακολούθηση</a:t>
            </a:r>
          </a:p>
          <a:p>
            <a:pPr lvl="0"/>
            <a:r>
              <a:rPr lang="el-GR" sz="3300" dirty="0"/>
              <a:t>Γίνεται εύκολη μετάδοση των ασθενειών από φυτό σε φυτό</a:t>
            </a:r>
          </a:p>
          <a:p>
            <a:pPr lvl="0"/>
            <a:r>
              <a:rPr lang="el-GR" sz="3300" dirty="0"/>
              <a:t>Πολλά έξοδα για λίπασμα</a:t>
            </a:r>
          </a:p>
          <a:p>
            <a:pPr lvl="0"/>
            <a:r>
              <a:rPr lang="el-GR" sz="3300" dirty="0"/>
              <a:t>Σημαντική απαιτούμενη ενέργεια λειτουργίας ακόμα και για σχετικά μικρά συστήματα</a:t>
            </a:r>
          </a:p>
          <a:p>
            <a:pPr lvl="0"/>
            <a:r>
              <a:rPr lang="el-GR" sz="3300" dirty="0" smtClean="0"/>
              <a:t>Αρκετοί υποστηρίζουν πως έχουν μέτρια </a:t>
            </a:r>
            <a:r>
              <a:rPr lang="el-GR" sz="3300" dirty="0"/>
              <a:t>γεύση </a:t>
            </a:r>
            <a:r>
              <a:rPr lang="el-GR" sz="3300" dirty="0" smtClean="0"/>
              <a:t>οι καρποί </a:t>
            </a:r>
            <a:r>
              <a:rPr lang="el-GR" sz="3300" dirty="0"/>
              <a:t>και </a:t>
            </a:r>
            <a:r>
              <a:rPr lang="el-GR" sz="3300" dirty="0" smtClean="0"/>
              <a:t>τα φύλλα </a:t>
            </a:r>
            <a:r>
              <a:rPr lang="el-GR" sz="3300" dirty="0"/>
              <a:t>σε σχέση με άλλες μορφές </a:t>
            </a:r>
            <a:r>
              <a:rPr lang="el-GR" sz="3300" dirty="0" smtClean="0"/>
              <a:t>καλλιέργειας.</a:t>
            </a:r>
            <a:endParaRPr lang="el-GR" sz="3300" dirty="0"/>
          </a:p>
          <a:p>
            <a:endParaRPr lang="en-US" dirty="0"/>
          </a:p>
        </p:txBody>
      </p:sp>
    </p:spTree>
    <p:extLst>
      <p:ext uri="{BB962C8B-B14F-4D97-AF65-F5344CB8AC3E}">
        <p14:creationId xmlns:p14="http://schemas.microsoft.com/office/powerpoint/2010/main" val="3438852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Τι καλλιεργούμε</a:t>
            </a:r>
            <a:r>
              <a:rPr lang="en-US" dirty="0"/>
              <a:t>;</a:t>
            </a:r>
          </a:p>
        </p:txBody>
      </p:sp>
      <p:sp>
        <p:nvSpPr>
          <p:cNvPr id="3" name="Content Placeholder 2"/>
          <p:cNvSpPr>
            <a:spLocks noGrp="1"/>
          </p:cNvSpPr>
          <p:nvPr>
            <p:ph idx="1"/>
          </p:nvPr>
        </p:nvSpPr>
        <p:spPr/>
        <p:txBody>
          <a:bodyPr/>
          <a:lstStyle/>
          <a:p>
            <a:r>
              <a:rPr lang="el-GR" dirty="0" smtClean="0"/>
              <a:t>Ντομάτες</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1124744"/>
            <a:ext cx="3906991" cy="5211171"/>
          </a:xfrm>
          <a:prstGeom prst="rect">
            <a:avLst/>
          </a:prstGeom>
        </p:spPr>
      </p:pic>
    </p:spTree>
    <p:extLst>
      <p:ext uri="{BB962C8B-B14F-4D97-AF65-F5344CB8AC3E}">
        <p14:creationId xmlns:p14="http://schemas.microsoft.com/office/powerpoint/2010/main" val="2845056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229600" cy="4525963"/>
          </a:xfrm>
        </p:spPr>
        <p:txBody>
          <a:bodyPr/>
          <a:lstStyle/>
          <a:p>
            <a:r>
              <a:rPr lang="el-GR" dirty="0"/>
              <a:t>Φράουλες</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484784"/>
            <a:ext cx="7242720" cy="4823651"/>
          </a:xfrm>
          <a:prstGeom prst="rect">
            <a:avLst/>
          </a:prstGeom>
        </p:spPr>
      </p:pic>
    </p:spTree>
    <p:extLst>
      <p:ext uri="{BB962C8B-B14F-4D97-AF65-F5344CB8AC3E}">
        <p14:creationId xmlns:p14="http://schemas.microsoft.com/office/powerpoint/2010/main" val="2615648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8229600" cy="4525963"/>
          </a:xfrm>
        </p:spPr>
        <p:txBody>
          <a:bodyPr/>
          <a:lstStyle/>
          <a:p>
            <a:r>
              <a:rPr lang="el-GR" dirty="0" smtClean="0"/>
              <a:t>Μαρούλια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196752"/>
            <a:ext cx="7180700" cy="5385525"/>
          </a:xfrm>
          <a:prstGeom prst="rect">
            <a:avLst/>
          </a:prstGeom>
        </p:spPr>
      </p:pic>
    </p:spTree>
    <p:extLst>
      <p:ext uri="{BB962C8B-B14F-4D97-AF65-F5344CB8AC3E}">
        <p14:creationId xmlns:p14="http://schemas.microsoft.com/office/powerpoint/2010/main" val="1469288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4525963"/>
          </a:xfrm>
        </p:spPr>
        <p:txBody>
          <a:bodyPr/>
          <a:lstStyle/>
          <a:p>
            <a:r>
              <a:rPr lang="el-GR" dirty="0" smtClean="0"/>
              <a:t>Λουλούδια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268760"/>
            <a:ext cx="6768752" cy="5073118"/>
          </a:xfrm>
          <a:prstGeom prst="rect">
            <a:avLst/>
          </a:prstGeom>
        </p:spPr>
      </p:pic>
    </p:spTree>
    <p:extLst>
      <p:ext uri="{BB962C8B-B14F-4D97-AF65-F5344CB8AC3E}">
        <p14:creationId xmlns:p14="http://schemas.microsoft.com/office/powerpoint/2010/main" val="3274819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229600" cy="4525963"/>
          </a:xfrm>
        </p:spPr>
        <p:txBody>
          <a:bodyPr/>
          <a:lstStyle/>
          <a:p>
            <a:r>
              <a:rPr lang="el-GR" dirty="0" smtClean="0"/>
              <a:t>Αγγούρια</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349981"/>
            <a:ext cx="8244408" cy="4637480"/>
          </a:xfrm>
          <a:prstGeom prst="rect">
            <a:avLst/>
          </a:prstGeom>
        </p:spPr>
      </p:pic>
    </p:spTree>
    <p:extLst>
      <p:ext uri="{BB962C8B-B14F-4D97-AF65-F5344CB8AC3E}">
        <p14:creationId xmlns:p14="http://schemas.microsoft.com/office/powerpoint/2010/main" val="16635733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548680"/>
            <a:ext cx="8229600" cy="5577483"/>
          </a:xfrm>
        </p:spPr>
        <p:txBody>
          <a:bodyPr>
            <a:normAutofit/>
          </a:bodyPr>
          <a:lstStyle/>
          <a:p>
            <a:r>
              <a:rPr lang="el-GR" dirty="0" smtClean="0"/>
              <a:t>Και άλλες όπως</a:t>
            </a:r>
            <a:r>
              <a:rPr lang="en-US" dirty="0" smtClean="0"/>
              <a:t>:</a:t>
            </a:r>
            <a:r>
              <a:rPr lang="el-GR" dirty="0" smtClean="0"/>
              <a:t> </a:t>
            </a:r>
            <a:r>
              <a:rPr lang="el-GR" dirty="0"/>
              <a:t>πιπεριά, μελιτζάνα, </a:t>
            </a:r>
            <a:r>
              <a:rPr lang="el-GR" dirty="0" smtClean="0"/>
              <a:t>κολοκύθι</a:t>
            </a:r>
            <a:r>
              <a:rPr lang="el-GR" dirty="0"/>
              <a:t>, πεπόνι, καρπούζι, </a:t>
            </a:r>
            <a:r>
              <a:rPr lang="el-GR" dirty="0" smtClean="0"/>
              <a:t>φασόλι, σπανάκι </a:t>
            </a:r>
            <a:r>
              <a:rPr lang="el-GR" dirty="0"/>
              <a:t>κ.α. Συστήματα κατάλληλα για φυλλώδη λαχανικά (μαρούλι, σπανάκι κ.α.) δεν είναι κατάλληλα για καλλιέργεια σολανωδών (τομάτα, πιπεριά, μελιτζάνα) ή κολοκυνθοειδών (αγγούρι, κολοκύθι, πεπόνι, καρπούζι). Για τη φράουλα γίνεται ειδική κατασκευή για τη διευκόλυνση της συγκομιδής.</a:t>
            </a:r>
            <a:endParaRPr lang="en-US" dirty="0"/>
          </a:p>
        </p:txBody>
      </p:sp>
    </p:spTree>
    <p:extLst>
      <p:ext uri="{BB962C8B-B14F-4D97-AF65-F5344CB8AC3E}">
        <p14:creationId xmlns:p14="http://schemas.microsoft.com/office/powerpoint/2010/main" val="2708826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204864"/>
            <a:ext cx="8229600" cy="1143000"/>
          </a:xfrm>
        </p:spPr>
        <p:txBody>
          <a:bodyPr>
            <a:normAutofit fontScale="90000"/>
          </a:bodyPr>
          <a:lstStyle/>
          <a:p>
            <a:r>
              <a:rPr lang="el-GR" dirty="0" smtClean="0"/>
              <a:t>Ευχαριστούμε για την προσοχή σας!</a:t>
            </a:r>
            <a:endParaRPr lang="en-US" dirty="0"/>
          </a:p>
        </p:txBody>
      </p:sp>
    </p:spTree>
    <p:extLst>
      <p:ext uri="{BB962C8B-B14F-4D97-AF65-F5344CB8AC3E}">
        <p14:creationId xmlns:p14="http://schemas.microsoft.com/office/powerpoint/2010/main" val="197683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0"/>
            <a:ext cx="8219256" cy="1162050"/>
          </a:xfrm>
        </p:spPr>
        <p:txBody>
          <a:bodyPr>
            <a:normAutofit/>
          </a:bodyPr>
          <a:lstStyle/>
          <a:p>
            <a:pPr algn="ctr"/>
            <a:r>
              <a:rPr lang="el-GR" sz="4400" dirty="0" smtClean="0"/>
              <a:t>ΟΡΙΣΜΟΣ ΤΗΣ ΥΔΡΟΠΟΝΙΑΣ</a:t>
            </a:r>
            <a:endParaRPr lang="en-US" sz="4400" dirty="0"/>
          </a:p>
        </p:txBody>
      </p:sp>
      <p:sp>
        <p:nvSpPr>
          <p:cNvPr id="4" name="Θέση κειμένου 3"/>
          <p:cNvSpPr>
            <a:spLocks noGrp="1"/>
          </p:cNvSpPr>
          <p:nvPr>
            <p:ph type="body" sz="half" idx="2"/>
          </p:nvPr>
        </p:nvSpPr>
        <p:spPr>
          <a:xfrm>
            <a:off x="395536" y="1628800"/>
            <a:ext cx="5412432" cy="5040560"/>
          </a:xfrm>
        </p:spPr>
        <p:txBody>
          <a:bodyPr>
            <a:noAutofit/>
          </a:bodyPr>
          <a:lstStyle/>
          <a:p>
            <a:r>
              <a:rPr lang="el-GR" sz="2800" dirty="0"/>
              <a:t>Η Υδροπονία είναι η μέθοδος όπου τα φυτά μεγαλώνουν μέσα στο νερό. Η λέξη προέρχεται από το «Ύδωρ = Νερό» και το «Πόνος = </a:t>
            </a:r>
            <a:r>
              <a:rPr lang="el-GR" sz="2800" dirty="0" smtClean="0"/>
              <a:t>Εργασία». </a:t>
            </a:r>
          </a:p>
          <a:p>
            <a:endParaRPr lang="el-GR" sz="2800" dirty="0"/>
          </a:p>
          <a:p>
            <a:r>
              <a:rPr lang="el-GR" sz="2800" dirty="0" smtClean="0"/>
              <a:t>Υδροπονία καλείται η καλλιέργεια φυτών απουσία χώματος. Τα φυτά μεγαλώνουν στο νερό στο οποίο προστίθενται τα απαραίτητα θρεπτικά συστατικά.</a:t>
            </a:r>
          </a:p>
          <a:p>
            <a:endParaRPr lang="el-GR" sz="2800" dirty="0" smtClean="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52120" y="1700808"/>
            <a:ext cx="3168352"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6151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620688"/>
            <a:ext cx="8229600" cy="4525963"/>
          </a:xfrm>
        </p:spPr>
        <p:txBody>
          <a:bodyPr/>
          <a:lstStyle/>
          <a:p>
            <a:pPr marL="0" indent="0">
              <a:buNone/>
            </a:pPr>
            <a:r>
              <a:rPr lang="el-GR" sz="2800" dirty="0"/>
              <a:t>Οι ρίζες του φυτού πλέουν μόνο σε νερό ή εναλλακτικά σε </a:t>
            </a:r>
            <a:r>
              <a:rPr lang="el-GR" sz="2800" dirty="0" err="1"/>
              <a:t>περλίτη</a:t>
            </a:r>
            <a:r>
              <a:rPr lang="el-GR" sz="2800" dirty="0"/>
              <a:t>, βοτσαλάκι ή άλλο μέσο από το οποίο διέρχεται διαρκώς νερό. Πρόκειται, λοιπόν, για υδατοκαλλιέργεια.</a:t>
            </a:r>
          </a:p>
          <a:p>
            <a:endParaRPr lang="en-US"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61" y="3068960"/>
            <a:ext cx="8763000" cy="2857500"/>
          </a:xfrm>
          <a:prstGeom prst="rect">
            <a:avLst/>
          </a:prstGeom>
        </p:spPr>
      </p:pic>
    </p:spTree>
    <p:extLst>
      <p:ext uri="{BB962C8B-B14F-4D97-AF65-F5344CB8AC3E}">
        <p14:creationId xmlns:p14="http://schemas.microsoft.com/office/powerpoint/2010/main" val="2510968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Τρόπος Καλλιέργειας</a:t>
            </a:r>
            <a:endParaRPr lang="en-US" b="1" dirty="0"/>
          </a:p>
        </p:txBody>
      </p:sp>
      <p:sp>
        <p:nvSpPr>
          <p:cNvPr id="3" name="Θέση περιεχομένου 2"/>
          <p:cNvSpPr>
            <a:spLocks noGrp="1"/>
          </p:cNvSpPr>
          <p:nvPr>
            <p:ph idx="1"/>
          </p:nvPr>
        </p:nvSpPr>
        <p:spPr/>
        <p:txBody>
          <a:bodyPr/>
          <a:lstStyle/>
          <a:p>
            <a:r>
              <a:rPr lang="el-GR" dirty="0"/>
              <a:t>Στην υδροπονία οι ρίζες των φυτών αναπτύσσονται είτε σε υδατικό διάλυμα ανόργανων θρεπτικών στοιχείων (θρεπτικό διάλυμα), είτε σε στερεά πορώδη υποστρώματα και αρδεύονται μόνο με θρεπτικό διάλυμα.</a:t>
            </a:r>
            <a:endParaRPr lang="en-US" dirty="0"/>
          </a:p>
        </p:txBody>
      </p:sp>
    </p:spTree>
    <p:extLst>
      <p:ext uri="{BB962C8B-B14F-4D97-AF65-F5344CB8AC3E}">
        <p14:creationId xmlns:p14="http://schemas.microsoft.com/office/powerpoint/2010/main" val="3063634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0" y="1700808"/>
            <a:ext cx="8229600" cy="4525963"/>
          </a:xfrm>
        </p:spPr>
        <p:txBody>
          <a:bodyPr/>
          <a:lstStyle/>
          <a:p>
            <a:pPr marL="0" indent="0">
              <a:buNone/>
            </a:pPr>
            <a:r>
              <a:rPr lang="el-GR" dirty="0"/>
              <a:t>Τα υδροπονικά συστήματα διαχωρίζονται σε διάφορες κατηγορίες ανάλογα με το μέσον στο οποίο αναπτύσσεται το ριζικό σύστημα. Έτσι, οι βασικές κατηγορίες που είναι πιο διαδεδομένες σε επιχειρηματικές εφαρμογές καλλιέργειας λαχανικών είναι: </a:t>
            </a:r>
            <a:endParaRPr lang="en-US" dirty="0"/>
          </a:p>
        </p:txBody>
      </p:sp>
      <p:sp>
        <p:nvSpPr>
          <p:cNvPr id="2" name="TextBox 1"/>
          <p:cNvSpPr txBox="1"/>
          <p:nvPr/>
        </p:nvSpPr>
        <p:spPr>
          <a:xfrm>
            <a:off x="539552" y="260648"/>
            <a:ext cx="7344816" cy="584775"/>
          </a:xfrm>
          <a:prstGeom prst="rect">
            <a:avLst/>
          </a:prstGeom>
          <a:noFill/>
        </p:spPr>
        <p:txBody>
          <a:bodyPr wrap="square" rtlCol="0">
            <a:spAutoFit/>
          </a:bodyPr>
          <a:lstStyle/>
          <a:p>
            <a:r>
              <a:rPr lang="el-GR" sz="3200" b="1" dirty="0" smtClean="0">
                <a:effectLst>
                  <a:outerShdw blurRad="38100" dist="38100" dir="2700000" algn="tl">
                    <a:srgbClr val="000000">
                      <a:alpha val="43137"/>
                    </a:srgbClr>
                  </a:outerShdw>
                </a:effectLst>
              </a:rPr>
              <a:t>Κατηγορίες υδροπονικών   συστημάτων </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4533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effectLst>
                  <a:outerShdw blurRad="38100" dist="38100" dir="2700000" algn="tl">
                    <a:srgbClr val="000000">
                      <a:alpha val="43137"/>
                    </a:srgbClr>
                  </a:outerShdw>
                </a:effectLst>
              </a:rPr>
              <a:t>Καλλιέργεια σε στερεά υποστρώματα</a:t>
            </a:r>
            <a:endParaRPr lang="en-US" sz="3200"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lstStyle/>
          <a:p>
            <a:r>
              <a:rPr lang="el-GR" dirty="0"/>
              <a:t>Είναι η πλέον διαδεδομένη μέθοδος. Χρησιμοποιούνται διάφορα υποστρώματα με συγκεκριμένες ιδιότητες όπως τα ελληνικά πολύ καλά υποστρώματα περλίτης και ελαφρόπετρα, αλλά και τα εισαγόμενα πετροβάμβακας, κοκοτύρφη κλπ.</a:t>
            </a:r>
            <a:endParaRPr lang="en-US" dirty="0"/>
          </a:p>
        </p:txBody>
      </p:sp>
    </p:spTree>
    <p:extLst>
      <p:ext uri="{BB962C8B-B14F-4D97-AF65-F5344CB8AC3E}">
        <p14:creationId xmlns:p14="http://schemas.microsoft.com/office/powerpoint/2010/main" val="2591978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a:t>
            </a:r>
            <a:r>
              <a:rPr lang="el-GR" sz="3600" b="1" dirty="0">
                <a:effectLst>
                  <a:outerShdw blurRad="38100" dist="38100" dir="2700000" algn="tl">
                    <a:srgbClr val="000000">
                      <a:alpha val="43137"/>
                    </a:srgbClr>
                  </a:outerShdw>
                </a:effectLst>
              </a:rPr>
              <a:t>Καλλιέργεια σε λεπτή στοιβάδα θρεπτικού διαλύματος (NFT)</a:t>
            </a:r>
            <a:endParaRPr lang="en-US" sz="3600"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lstStyle/>
          <a:p>
            <a:r>
              <a:rPr lang="el-GR" dirty="0"/>
              <a:t>Πρόκειται για ένα υδροπονικό σύστημα  που δεν έχει την ανάγκη στερεού υποστρώματος καθώς οι ρίζες των φυτών αναπτύσσονται μέσα σε μια λεπτή μεμβράνη θρεπτικού διαλύματος το οποίο βρίσκεται σε συνεχόμενη ροή.</a:t>
            </a:r>
            <a:endParaRPr lang="en-US" dirty="0"/>
          </a:p>
        </p:txBody>
      </p:sp>
    </p:spTree>
    <p:extLst>
      <p:ext uri="{BB962C8B-B14F-4D97-AF65-F5344CB8AC3E}">
        <p14:creationId xmlns:p14="http://schemas.microsoft.com/office/powerpoint/2010/main" val="2681208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effectLst>
                  <a:outerShdw blurRad="38100" dist="38100" dir="2700000" algn="tl">
                    <a:srgbClr val="000000">
                      <a:alpha val="43137"/>
                    </a:srgbClr>
                  </a:outerShdw>
                </a:effectLst>
              </a:rPr>
              <a:t>Καλλιέργεια σε συστήματα βαθειάς επιπλεύσεως (DFT)</a:t>
            </a:r>
            <a:endParaRPr lang="en-US"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lnSpcReduction="10000"/>
          </a:bodyPr>
          <a:lstStyle/>
          <a:p>
            <a:r>
              <a:rPr lang="el-GR" dirty="0"/>
              <a:t>Πρόκειται επίσης για ένα αρκετά προηγμένο υδροπονικό σύστημα  που δεν έχει την ανάγκη στερεού υποστρώματος καθώς οι ρίζες των φυτών αναπτύσσονται μέσα σε ένα μεγάλο όγκο θρεπτικού διαλύματος. Η μέθοδος αυτή προσφέρεται για την παραγωγή υψηλής ποιότητας φυλλωδών λαχανικών, αρωματικών και φαρμακευτικών φυτών, καθώς και για την παραγωγή πολλαπλασιαστικού υλικού.</a:t>
            </a:r>
            <a:endParaRPr lang="en-US" dirty="0"/>
          </a:p>
        </p:txBody>
      </p:sp>
    </p:spTree>
    <p:extLst>
      <p:ext uri="{BB962C8B-B14F-4D97-AF65-F5344CB8AC3E}">
        <p14:creationId xmlns:p14="http://schemas.microsoft.com/office/powerpoint/2010/main" val="339784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378</TotalTime>
  <Words>676</Words>
  <Application>Microsoft Office PowerPoint</Application>
  <PresentationFormat>Προβολή στην οθόνη (4:3)</PresentationFormat>
  <Paragraphs>87</Paragraphs>
  <Slides>29</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29</vt:i4>
      </vt:variant>
    </vt:vector>
  </HeadingPairs>
  <TitlesOfParts>
    <vt:vector size="32" baseType="lpstr">
      <vt:lpstr>Arial</vt:lpstr>
      <vt:lpstr>Calibri</vt:lpstr>
      <vt:lpstr>Θέμα του Office</vt:lpstr>
      <vt:lpstr>ΥΔΡΟΠΟΝΙΑ –ΚΑΛΛΙΕΡΓΕΙΑ ΧΩΡΙΣ ΧΩΜΑ</vt:lpstr>
      <vt:lpstr>Παρουσίαση του PowerPoint</vt:lpstr>
      <vt:lpstr>ΟΡΙΣΜΟΣ ΤΗΣ ΥΔΡΟΠΟΝΙΑΣ</vt:lpstr>
      <vt:lpstr>Παρουσίαση του PowerPoint</vt:lpstr>
      <vt:lpstr>Τρόπος Καλλιέργειας</vt:lpstr>
      <vt:lpstr>Παρουσίαση του PowerPoint</vt:lpstr>
      <vt:lpstr>Καλλιέργεια σε στερεά υποστρώματα</vt:lpstr>
      <vt:lpstr> Καλλιέργεια σε λεπτή στοιβάδα θρεπτικού διαλύματος (NFT)</vt:lpstr>
      <vt:lpstr>Καλλιέργεια σε συστήματα βαθειάς επιπλεύσεως (DFT)</vt:lpstr>
      <vt:lpstr>Παρουσίαση του PowerPoint</vt:lpstr>
      <vt:lpstr>Αεροπονία</vt:lpstr>
      <vt:lpstr>Παρουσίαση του PowerPoint</vt:lpstr>
      <vt:lpstr>Ακουαπονία</vt:lpstr>
      <vt:lpstr>Ιστορία Υδροπονίας</vt:lpstr>
      <vt:lpstr>Οι Κρεμαστοί Κήποι Της Βαβυλώνας</vt:lpstr>
      <vt:lpstr>Παρουσίαση του PowerPoint</vt:lpstr>
      <vt:lpstr>Οι Πλωτοί Κήποι Των Αζτέκων</vt:lpstr>
      <vt:lpstr>Παρουσίαση του PowerPoint</vt:lpstr>
      <vt:lpstr>Κήποι Της Κίνας</vt:lpstr>
      <vt:lpstr>Παρουσίαση του PowerPoint</vt:lpstr>
      <vt:lpstr>Πλεονεκτήματα</vt:lpstr>
      <vt:lpstr>Μειονεκτήματα</vt:lpstr>
      <vt:lpstr>Τι καλλιεργούμε;</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Ευχαριστούμε για την προσοχή σας!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Usera1</cp:lastModifiedBy>
  <cp:revision>45</cp:revision>
  <dcterms:created xsi:type="dcterms:W3CDTF">2015-11-06T10:16:37Z</dcterms:created>
  <dcterms:modified xsi:type="dcterms:W3CDTF">2016-01-15T11:01:47Z</dcterms:modified>
</cp:coreProperties>
</file>