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9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1542F64-2942-4BA8-B38B-75AAF937135F}" type="datetimeFigureOut">
              <a:rPr lang="el-GR" smtClean="0"/>
              <a:pPr/>
              <a:t>20/4/2016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683F649-8A46-46BB-B32E-02E8BC88EF2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1542F64-2942-4BA8-B38B-75AAF937135F}" type="datetimeFigureOut">
              <a:rPr lang="el-GR" smtClean="0"/>
              <a:pPr/>
              <a:t>20/4/2016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683F649-8A46-46BB-B32E-02E8BC88EF2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1542F64-2942-4BA8-B38B-75AAF937135F}" type="datetimeFigureOut">
              <a:rPr lang="el-GR" smtClean="0"/>
              <a:pPr/>
              <a:t>20/4/2016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683F649-8A46-46BB-B32E-02E8BC88EF2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1542F64-2942-4BA8-B38B-75AAF937135F}" type="datetimeFigureOut">
              <a:rPr lang="el-GR" smtClean="0"/>
              <a:pPr/>
              <a:t>20/4/2016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683F649-8A46-46BB-B32E-02E8BC88EF2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1542F64-2942-4BA8-B38B-75AAF937135F}" type="datetimeFigureOut">
              <a:rPr lang="el-GR" smtClean="0"/>
              <a:pPr/>
              <a:t>20/4/2016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683F649-8A46-46BB-B32E-02E8BC88EF2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1542F64-2942-4BA8-B38B-75AAF937135F}" type="datetimeFigureOut">
              <a:rPr lang="el-GR" smtClean="0"/>
              <a:pPr/>
              <a:t>20/4/2016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683F649-8A46-46BB-B32E-02E8BC88EF2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1542F64-2942-4BA8-B38B-75AAF937135F}" type="datetimeFigureOut">
              <a:rPr lang="el-GR" smtClean="0"/>
              <a:pPr/>
              <a:t>20/4/2016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683F649-8A46-46BB-B32E-02E8BC88EF2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51542F64-2942-4BA8-B38B-75AAF937135F}" type="datetimeFigureOut">
              <a:rPr lang="el-GR" smtClean="0"/>
              <a:pPr/>
              <a:t>20/4/2016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683F649-8A46-46BB-B32E-02E8BC88EF2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1542F64-2942-4BA8-B38B-75AAF937135F}" type="datetimeFigureOut">
              <a:rPr lang="el-GR" smtClean="0"/>
              <a:pPr/>
              <a:t>20/4/2016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683F649-8A46-46BB-B32E-02E8BC88EF2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1542F64-2942-4BA8-B38B-75AAF937135F}" type="datetimeFigureOut">
              <a:rPr lang="el-GR" smtClean="0"/>
              <a:pPr/>
              <a:t>20/4/2016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683F649-8A46-46BB-B32E-02E8BC88EF2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1542F64-2942-4BA8-B38B-75AAF937135F}" type="datetimeFigureOut">
              <a:rPr lang="el-GR" smtClean="0"/>
              <a:pPr/>
              <a:t>20/4/2016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683F649-8A46-46BB-B32E-02E8BC88EF2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42F64-2942-4BA8-B38B-75AAF937135F}" type="datetimeFigureOut">
              <a:rPr lang="el-GR" smtClean="0"/>
              <a:pPr/>
              <a:t>20/4/2016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3F649-8A46-46BB-B32E-02E8BC88EF2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User\Downloads\Si%20Tu%20Vois%20Ma%20M&#232;re%20-%20Midnight%20in%20Paris%20(2011).mp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audio" Target="file:///F:\Project%202\project\2.mp3" TargetMode="Externa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audio" Target="file:///F:\Project%202\project\3.mp3" TargetMode="Externa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audio" Target="file:///C:\Users\User\Downloads\Breakfast%20at%20Tiffany's-1961-%20-%20Moon%20River.mp3" TargetMode="Externa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5000" r="-15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7544" y="332656"/>
            <a:ext cx="7772400" cy="1470025"/>
          </a:xfrm>
          <a:ln>
            <a:noFill/>
          </a:ln>
        </p:spPr>
        <p:txBody>
          <a:bodyPr>
            <a:noAutofit/>
          </a:bodyPr>
          <a:lstStyle/>
          <a:p>
            <a:r>
              <a:rPr lang="en-US" sz="8000" b="1" dirty="0" smtClean="0">
                <a:ln w="19050">
                  <a:solidFill>
                    <a:schemeClr val="accent2">
                      <a:satMod val="140000"/>
                    </a:schemeClr>
                  </a:solidFill>
                  <a:prstDash val="solid"/>
                  <a:miter lim="800000"/>
                </a:ln>
                <a:noFill/>
                <a:effectLst>
                  <a:outerShdw blurRad="25500" dist="23000" dir="7020000" algn="tl">
                    <a:srgbClr val="000000">
                      <a:alpha val="50000"/>
                    </a:srgbClr>
                  </a:outerShdw>
                </a:effectLst>
              </a:rPr>
              <a:t>Hollywood Cinema</a:t>
            </a:r>
            <a:endParaRPr lang="el-GR" sz="8000" b="1" dirty="0">
              <a:ln w="1905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2 - Υπότιτλος"/>
          <p:cNvSpPr>
            <a:spLocks noGrp="1"/>
          </p:cNvSpPr>
          <p:nvPr>
            <p:ph type="subTitle" idx="1"/>
          </p:nvPr>
        </p:nvSpPr>
        <p:spPr>
          <a:xfrm>
            <a:off x="-828600" y="2924944"/>
            <a:ext cx="6400800" cy="1752600"/>
          </a:xfrm>
          <a:ln>
            <a:noFill/>
          </a:ln>
        </p:spPr>
        <p:txBody>
          <a:bodyPr>
            <a:normAutofit/>
          </a:bodyPr>
          <a:lstStyle/>
          <a:p>
            <a:r>
              <a:rPr lang="en-US" sz="5400" b="1" dirty="0" smtClean="0">
                <a:ln w="19050">
                  <a:solidFill>
                    <a:schemeClr val="accent2">
                      <a:satMod val="140000"/>
                    </a:schemeClr>
                  </a:solidFill>
                  <a:prstDash val="solid"/>
                  <a:miter lim="800000"/>
                </a:ln>
                <a:noFill/>
                <a:effectLst>
                  <a:outerShdw blurRad="25500" dist="23000" dir="7020000" algn="tl">
                    <a:srgbClr val="000000">
                      <a:alpha val="50000"/>
                    </a:srgbClr>
                  </a:outerShdw>
                </a:effectLst>
              </a:rPr>
              <a:t>1960-1970</a:t>
            </a:r>
            <a:endParaRPr lang="el-GR" sz="5400" b="1" dirty="0">
              <a:ln w="1905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 name="Si Tu Vois Ma Mère - Midnight in Paris (2011).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med"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4"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t="-25000" b="-25000"/>
          </a:stretch>
        </a:blipFill>
        <a:effectLst/>
      </p:bgPr>
    </p:bg>
    <p:spTree>
      <p:nvGrpSpPr>
        <p:cNvPr id="1" name=""/>
        <p:cNvGrpSpPr/>
        <p:nvPr/>
      </p:nvGrpSpPr>
      <p:grpSpPr>
        <a:xfrm>
          <a:off x="0" y="0"/>
          <a:ext cx="0" cy="0"/>
          <a:chOff x="0" y="0"/>
          <a:chExt cx="0" cy="0"/>
        </a:xfrm>
      </p:grpSpPr>
      <p:pic>
        <p:nvPicPr>
          <p:cNvPr id="5" name="4 - Θέση περιεχομένου" descr="6.jpg"/>
          <p:cNvPicPr>
            <a:picLocks noGrp="1" noChangeAspect="1"/>
          </p:cNvPicPr>
          <p:nvPr>
            <p:ph idx="1"/>
          </p:nvPr>
        </p:nvPicPr>
        <p:blipFill>
          <a:blip r:embed="rId3" cstate="print"/>
          <a:stretch>
            <a:fillRect/>
          </a:stretch>
        </p:blipFill>
        <p:spPr>
          <a:xfrm>
            <a:off x="1187624" y="1052736"/>
            <a:ext cx="1761307" cy="21740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1 - Τίτλος"/>
          <p:cNvSpPr>
            <a:spLocks noGrp="1"/>
          </p:cNvSpPr>
          <p:nvPr>
            <p:ph type="title"/>
          </p:nvPr>
        </p:nvSpPr>
        <p:spPr>
          <a:xfrm>
            <a:off x="467544" y="0"/>
            <a:ext cx="8229600" cy="1143000"/>
          </a:xfrm>
        </p:spPr>
        <p:txBody>
          <a:bodyPr/>
          <a:lstStyle/>
          <a:p>
            <a:r>
              <a:rPr lang="el-GR" b="1" dirty="0" smtClean="0">
                <a:ln w="18000">
                  <a:solidFill>
                    <a:srgbClr val="0070C0"/>
                  </a:solidFill>
                  <a:prstDash val="solid"/>
                  <a:miter lim="800000"/>
                </a:ln>
                <a:noFill/>
                <a:effectLst>
                  <a:outerShdw blurRad="25500" dist="23000" dir="7020000" algn="tl">
                    <a:srgbClr val="000000">
                      <a:alpha val="50000"/>
                    </a:srgbClr>
                  </a:outerShdw>
                </a:effectLst>
              </a:rPr>
              <a:t>Διάσημοι ηθοποιοί της εποχής</a:t>
            </a:r>
            <a:endParaRPr lang="el-GR" b="1" dirty="0">
              <a:ln w="18000">
                <a:solidFill>
                  <a:srgbClr val="0070C0"/>
                </a:solidFill>
                <a:prstDash val="solid"/>
                <a:miter lim="800000"/>
              </a:ln>
              <a:noFill/>
              <a:effectLst>
                <a:outerShdw blurRad="25500" dist="23000" dir="7020000" algn="tl">
                  <a:srgbClr val="000000">
                    <a:alpha val="50000"/>
                  </a:srgbClr>
                </a:outerShdw>
              </a:effectLst>
            </a:endParaRPr>
          </a:p>
        </p:txBody>
      </p:sp>
      <p:pic>
        <p:nvPicPr>
          <p:cNvPr id="6" name="5 - Εικόνα" descr="7.jpg"/>
          <p:cNvPicPr>
            <a:picLocks noChangeAspect="1"/>
          </p:cNvPicPr>
          <p:nvPr/>
        </p:nvPicPr>
        <p:blipFill>
          <a:blip r:embed="rId4" cstate="print"/>
          <a:stretch>
            <a:fillRect/>
          </a:stretch>
        </p:blipFill>
        <p:spPr>
          <a:xfrm>
            <a:off x="4499992" y="1052736"/>
            <a:ext cx="4394334" cy="2160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 Εικόνα" descr="8.jpg"/>
          <p:cNvPicPr>
            <a:picLocks noChangeAspect="1"/>
          </p:cNvPicPr>
          <p:nvPr/>
        </p:nvPicPr>
        <p:blipFill>
          <a:blip r:embed="rId5" cstate="print"/>
          <a:stretch>
            <a:fillRect/>
          </a:stretch>
        </p:blipFill>
        <p:spPr>
          <a:xfrm>
            <a:off x="755576" y="4221088"/>
            <a:ext cx="3954821" cy="1976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7 - Εικόνα" descr="9.gif"/>
          <p:cNvPicPr>
            <a:picLocks noChangeAspect="1"/>
          </p:cNvPicPr>
          <p:nvPr/>
        </p:nvPicPr>
        <p:blipFill>
          <a:blip r:embed="rId6" cstate="print"/>
          <a:stretch>
            <a:fillRect/>
          </a:stretch>
        </p:blipFill>
        <p:spPr>
          <a:xfrm>
            <a:off x="6444208" y="4221088"/>
            <a:ext cx="1872208" cy="1999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8 - TextBox"/>
          <p:cNvSpPr txBox="1"/>
          <p:nvPr/>
        </p:nvSpPr>
        <p:spPr>
          <a:xfrm>
            <a:off x="0" y="3284984"/>
            <a:ext cx="4176464" cy="769441"/>
          </a:xfrm>
          <a:prstGeom prst="rect">
            <a:avLst/>
          </a:prstGeom>
          <a:noFill/>
          <a:ln>
            <a:noFill/>
          </a:ln>
        </p:spPr>
        <p:txBody>
          <a:bodyPr wrap="square" rtlCol="0">
            <a:spAutoFit/>
          </a:bodyPr>
          <a:lstStyle/>
          <a:p>
            <a:pPr algn="ctr"/>
            <a:r>
              <a:rPr lang="en-US" sz="4400" b="1" dirty="0" smtClean="0">
                <a:ln w="19050">
                  <a:solidFill>
                    <a:schemeClr val="tx2">
                      <a:satMod val="155000"/>
                    </a:schemeClr>
                  </a:solidFill>
                  <a:prstDash val="solid"/>
                </a:ln>
                <a:noFill/>
                <a:effectLst>
                  <a:outerShdw blurRad="41275" dist="20320" dir="1800000" algn="tl" rotWithShape="0">
                    <a:srgbClr val="000000">
                      <a:alpha val="40000"/>
                    </a:srgbClr>
                  </a:outerShdw>
                </a:effectLst>
              </a:rPr>
              <a:t>Audrey Hepburn</a:t>
            </a:r>
            <a:endParaRPr lang="el-GR" sz="4400" b="1" dirty="0">
              <a:ln w="19050">
                <a:solidFill>
                  <a:schemeClr val="tx2">
                    <a:satMod val="155000"/>
                  </a:schemeClr>
                </a:solidFill>
                <a:prstDash val="solid"/>
              </a:ln>
              <a:noFill/>
              <a:effectLst>
                <a:outerShdw blurRad="41275" dist="20320" dir="1800000" algn="tl" rotWithShape="0">
                  <a:srgbClr val="000000">
                    <a:alpha val="40000"/>
                  </a:srgbClr>
                </a:outerShdw>
              </a:effectLst>
            </a:endParaRPr>
          </a:p>
        </p:txBody>
      </p:sp>
      <p:sp>
        <p:nvSpPr>
          <p:cNvPr id="10" name="9 - TextBox"/>
          <p:cNvSpPr txBox="1"/>
          <p:nvPr/>
        </p:nvSpPr>
        <p:spPr>
          <a:xfrm>
            <a:off x="4932040" y="6088559"/>
            <a:ext cx="4968552" cy="769441"/>
          </a:xfrm>
          <a:prstGeom prst="rect">
            <a:avLst/>
          </a:prstGeom>
          <a:noFill/>
        </p:spPr>
        <p:txBody>
          <a:bodyPr wrap="square" rtlCol="0">
            <a:spAutoFit/>
          </a:bodyPr>
          <a:lstStyle/>
          <a:p>
            <a:pPr algn="ctr"/>
            <a:r>
              <a:rPr lang="en-US" sz="4400" b="1" dirty="0" smtClean="0">
                <a:ln w="19050">
                  <a:solidFill>
                    <a:schemeClr val="tx2">
                      <a:satMod val="155000"/>
                    </a:schemeClr>
                  </a:solidFill>
                  <a:prstDash val="solid"/>
                </a:ln>
                <a:noFill/>
              </a:rPr>
              <a:t>Warren </a:t>
            </a:r>
            <a:r>
              <a:rPr lang="en-US" sz="4400" b="1" dirty="0" smtClean="0">
                <a:ln w="19050">
                  <a:solidFill>
                    <a:schemeClr val="tx2">
                      <a:satMod val="155000"/>
                    </a:schemeClr>
                  </a:solidFill>
                  <a:prstDash val="solid"/>
                </a:ln>
                <a:noFill/>
                <a:effectLst>
                  <a:outerShdw blurRad="38100" dist="38100" dir="2700000" algn="tl">
                    <a:srgbClr val="000000">
                      <a:alpha val="43137"/>
                    </a:srgbClr>
                  </a:outerShdw>
                </a:effectLst>
              </a:rPr>
              <a:t>Beatty</a:t>
            </a:r>
            <a:endParaRPr lang="el-GR" sz="4400" b="1" dirty="0">
              <a:ln w="19050">
                <a:solidFill>
                  <a:schemeClr val="tx2">
                    <a:satMod val="155000"/>
                  </a:schemeClr>
                </a:solidFill>
                <a:prstDash val="solid"/>
              </a:ln>
              <a:noFill/>
              <a:effectLst>
                <a:outerShdw blurRad="38100" dist="38100" dir="2700000" algn="tl">
                  <a:srgbClr val="000000">
                    <a:alpha val="43137"/>
                  </a:srgbClr>
                </a:outerShdw>
              </a:effectLst>
            </a:endParaRPr>
          </a:p>
        </p:txBody>
      </p:sp>
      <p:sp>
        <p:nvSpPr>
          <p:cNvPr id="11" name="10 - TextBox"/>
          <p:cNvSpPr txBox="1"/>
          <p:nvPr/>
        </p:nvSpPr>
        <p:spPr>
          <a:xfrm>
            <a:off x="1115616" y="6088559"/>
            <a:ext cx="3384376" cy="769441"/>
          </a:xfrm>
          <a:prstGeom prst="rect">
            <a:avLst/>
          </a:prstGeom>
          <a:noFill/>
        </p:spPr>
        <p:txBody>
          <a:bodyPr wrap="square" rtlCol="0">
            <a:spAutoFit/>
          </a:bodyPr>
          <a:lstStyle/>
          <a:p>
            <a:r>
              <a:rPr lang="en-US" sz="4400" b="1" dirty="0" smtClean="0">
                <a:ln w="19050">
                  <a:solidFill>
                    <a:schemeClr val="tx2">
                      <a:satMod val="155000"/>
                    </a:schemeClr>
                  </a:solidFill>
                  <a:prstDash val="solid"/>
                </a:ln>
                <a:noFill/>
                <a:effectLst>
                  <a:outerShdw blurRad="41275" dist="20320" dir="1800000" algn="tl" rotWithShape="0">
                    <a:srgbClr val="000000">
                      <a:alpha val="40000"/>
                    </a:srgbClr>
                  </a:outerShdw>
                </a:effectLst>
              </a:rPr>
              <a:t>James Dean</a:t>
            </a:r>
            <a:endParaRPr lang="el-GR" sz="4400" b="1" dirty="0">
              <a:ln w="19050">
                <a:solidFill>
                  <a:schemeClr val="tx2">
                    <a:satMod val="155000"/>
                  </a:schemeClr>
                </a:solidFill>
                <a:prstDash val="solid"/>
              </a:ln>
              <a:noFill/>
              <a:effectLst>
                <a:outerShdw blurRad="41275" dist="20320" dir="1800000" algn="tl" rotWithShape="0">
                  <a:srgbClr val="000000">
                    <a:alpha val="40000"/>
                  </a:srgbClr>
                </a:outerShdw>
              </a:effectLst>
            </a:endParaRPr>
          </a:p>
        </p:txBody>
      </p:sp>
      <p:sp>
        <p:nvSpPr>
          <p:cNvPr id="12" name="11 - TextBox"/>
          <p:cNvSpPr txBox="1"/>
          <p:nvPr/>
        </p:nvSpPr>
        <p:spPr>
          <a:xfrm>
            <a:off x="4932040" y="3284984"/>
            <a:ext cx="3744416" cy="769441"/>
          </a:xfrm>
          <a:prstGeom prst="rect">
            <a:avLst/>
          </a:prstGeom>
          <a:noFill/>
        </p:spPr>
        <p:txBody>
          <a:bodyPr wrap="square" rtlCol="0">
            <a:spAutoFit/>
          </a:bodyPr>
          <a:lstStyle/>
          <a:p>
            <a:r>
              <a:rPr lang="en-US" sz="4400" b="1" dirty="0" smtClean="0">
                <a:ln w="19050">
                  <a:solidFill>
                    <a:schemeClr val="tx2">
                      <a:satMod val="155000"/>
                    </a:schemeClr>
                  </a:solidFill>
                  <a:prstDash val="solid"/>
                </a:ln>
                <a:noFill/>
                <a:effectLst>
                  <a:outerShdw blurRad="41275" dist="20320" dir="1800000" algn="tl" rotWithShape="0">
                    <a:srgbClr val="000000">
                      <a:alpha val="40000"/>
                    </a:srgbClr>
                  </a:outerShdw>
                </a:effectLst>
              </a:rPr>
              <a:t>Natalie Wood</a:t>
            </a:r>
            <a:endParaRPr lang="el-GR" sz="4400" b="1" dirty="0">
              <a:ln w="19050">
                <a:solidFill>
                  <a:schemeClr val="tx2">
                    <a:satMod val="155000"/>
                  </a:schemeClr>
                </a:solidFill>
                <a:prstDash val="solid"/>
              </a:ln>
              <a:noFill/>
              <a:effectLst>
                <a:outerShdw blurRad="41275" dist="20320" dir="1800000" algn="tl" rotWithShape="0">
                  <a:srgbClr val="000000">
                    <a:alpha val="40000"/>
                  </a:srgbClr>
                </a:outerShdw>
              </a:effectLst>
            </a:endParaRPr>
          </a:p>
        </p:txBody>
      </p:sp>
    </p:spTree>
  </p:cSld>
  <p:clrMapOvr>
    <a:masterClrMapping/>
  </p:clrMapOvr>
  <p:transition spd="slow" advClick="0" advTm="10000">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t="-18000" b="-18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b="1" dirty="0" smtClean="0">
                <a:ln w="18000">
                  <a:solidFill>
                    <a:schemeClr val="tx1"/>
                  </a:solidFill>
                  <a:prstDash val="solid"/>
                  <a:miter lim="800000"/>
                </a:ln>
                <a:noFill/>
                <a:effectLst>
                  <a:outerShdw blurRad="25500" dist="23000" dir="7020000" algn="tl">
                    <a:srgbClr val="000000">
                      <a:alpha val="50000"/>
                    </a:srgbClr>
                  </a:outerShdw>
                </a:effectLst>
              </a:rPr>
              <a:t>Ταινίες που παρακολουθήσαμε</a:t>
            </a:r>
            <a:endParaRPr lang="el-GR" b="1" dirty="0">
              <a:ln w="18000">
                <a:solidFill>
                  <a:schemeClr val="tx1"/>
                </a:solidFill>
                <a:prstDash val="solid"/>
                <a:miter lim="800000"/>
              </a:ln>
              <a:noFill/>
              <a:effectLst>
                <a:outerShdw blurRad="25500" dist="23000" dir="7020000" algn="tl">
                  <a:srgbClr val="000000">
                    <a:alpha val="50000"/>
                  </a:srgbClr>
                </a:outerShdw>
              </a:effectLst>
            </a:endParaRPr>
          </a:p>
        </p:txBody>
      </p:sp>
      <p:pic>
        <p:nvPicPr>
          <p:cNvPr id="4" name="3 - Θέση περιεχομένου" descr="11.jpg"/>
          <p:cNvPicPr>
            <a:picLocks noGrp="1" noChangeAspect="1"/>
          </p:cNvPicPr>
          <p:nvPr>
            <p:ph idx="1"/>
          </p:nvPr>
        </p:nvPicPr>
        <p:blipFill>
          <a:blip r:embed="rId3" cstate="print"/>
          <a:stretch>
            <a:fillRect/>
          </a:stretch>
        </p:blipFill>
        <p:spPr>
          <a:xfrm>
            <a:off x="107504" y="3861048"/>
            <a:ext cx="2232248" cy="28947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4 - Εικόνα" descr="12.jpg"/>
          <p:cNvPicPr>
            <a:picLocks/>
          </p:cNvPicPr>
          <p:nvPr/>
        </p:nvPicPr>
        <p:blipFill>
          <a:blip r:embed="rId4" cstate="print"/>
          <a:stretch>
            <a:fillRect/>
          </a:stretch>
        </p:blipFill>
        <p:spPr>
          <a:xfrm>
            <a:off x="2195736" y="1196752"/>
            <a:ext cx="2160000" cy="288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5 - Εικόνα" descr="13.jpeg"/>
          <p:cNvPicPr>
            <a:picLocks/>
          </p:cNvPicPr>
          <p:nvPr/>
        </p:nvPicPr>
        <p:blipFill>
          <a:blip r:embed="rId5" cstate="print"/>
          <a:stretch>
            <a:fillRect/>
          </a:stretch>
        </p:blipFill>
        <p:spPr>
          <a:xfrm>
            <a:off x="6732240" y="1124744"/>
            <a:ext cx="2160000" cy="288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6 - Εικόνα" descr="13.jpg"/>
          <p:cNvPicPr>
            <a:picLocks/>
          </p:cNvPicPr>
          <p:nvPr/>
        </p:nvPicPr>
        <p:blipFill>
          <a:blip r:embed="rId6" cstate="print"/>
          <a:stretch>
            <a:fillRect/>
          </a:stretch>
        </p:blipFill>
        <p:spPr>
          <a:xfrm>
            <a:off x="4644008" y="3861048"/>
            <a:ext cx="2160000" cy="288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7 - TextBox"/>
          <p:cNvSpPr txBox="1"/>
          <p:nvPr/>
        </p:nvSpPr>
        <p:spPr>
          <a:xfrm>
            <a:off x="6839744" y="4293096"/>
            <a:ext cx="2304256" cy="1569660"/>
          </a:xfrm>
          <a:prstGeom prst="rect">
            <a:avLst/>
          </a:prstGeom>
          <a:noFill/>
        </p:spPr>
        <p:txBody>
          <a:bodyPr wrap="square" rtlCol="0">
            <a:spAutoFit/>
          </a:bodyPr>
          <a:lstStyle/>
          <a:p>
            <a:pPr algn="ctr"/>
            <a:r>
              <a:rPr lang="en-US" sz="3200" b="1" dirty="0">
                <a:ln w="19050">
                  <a:solidFill>
                    <a:schemeClr val="tx1"/>
                  </a:solidFill>
                  <a:prstDash val="solid"/>
                </a:ln>
                <a:noFill/>
                <a:effectLst>
                  <a:outerShdw blurRad="41275" dist="20320" dir="1800000" algn="tl" rotWithShape="0">
                    <a:srgbClr val="000000">
                      <a:alpha val="40000"/>
                    </a:srgbClr>
                  </a:outerShdw>
                </a:effectLst>
              </a:rPr>
              <a:t>B</a:t>
            </a:r>
            <a:r>
              <a:rPr lang="en-US" sz="3200" b="1" dirty="0" smtClean="0">
                <a:ln w="19050">
                  <a:solidFill>
                    <a:schemeClr val="tx1"/>
                  </a:solidFill>
                  <a:prstDash val="solid"/>
                </a:ln>
                <a:noFill/>
                <a:effectLst>
                  <a:outerShdw blurRad="41275" dist="20320" dir="1800000" algn="tl" rotWithShape="0">
                    <a:srgbClr val="000000">
                      <a:alpha val="40000"/>
                    </a:srgbClr>
                  </a:outerShdw>
                </a:effectLst>
              </a:rPr>
              <a:t>reakfast at Tiffany's 1961</a:t>
            </a:r>
            <a:endParaRPr lang="el-GR" sz="3200" b="1" dirty="0">
              <a:ln w="19050">
                <a:solidFill>
                  <a:schemeClr val="tx1"/>
                </a:solidFill>
                <a:prstDash val="solid"/>
              </a:ln>
              <a:noFill/>
              <a:effectLst>
                <a:outerShdw blurRad="41275" dist="20320" dir="1800000" algn="tl" rotWithShape="0">
                  <a:srgbClr val="000000">
                    <a:alpha val="40000"/>
                  </a:srgbClr>
                </a:outerShdw>
              </a:effectLst>
            </a:endParaRPr>
          </a:p>
        </p:txBody>
      </p:sp>
      <p:sp>
        <p:nvSpPr>
          <p:cNvPr id="9" name="8 - TextBox"/>
          <p:cNvSpPr txBox="1"/>
          <p:nvPr/>
        </p:nvSpPr>
        <p:spPr>
          <a:xfrm>
            <a:off x="4427984" y="2420888"/>
            <a:ext cx="2448272" cy="1077218"/>
          </a:xfrm>
          <a:prstGeom prst="rect">
            <a:avLst/>
          </a:prstGeom>
          <a:noFill/>
        </p:spPr>
        <p:txBody>
          <a:bodyPr wrap="square" rtlCol="0">
            <a:spAutoFit/>
          </a:bodyPr>
          <a:lstStyle/>
          <a:p>
            <a:pPr algn="ctr"/>
            <a:r>
              <a:rPr lang="en-US" sz="3200" b="1" dirty="0">
                <a:ln w="19050">
                  <a:solidFill>
                    <a:schemeClr val="tx1">
                      <a:lumMod val="95000"/>
                      <a:lumOff val="5000"/>
                    </a:schemeClr>
                  </a:solidFill>
                  <a:prstDash val="solid"/>
                </a:ln>
                <a:noFill/>
                <a:effectLst>
                  <a:outerShdw blurRad="41275" dist="20320" dir="1800000" algn="tl" rotWithShape="0">
                    <a:srgbClr val="000000">
                      <a:alpha val="40000"/>
                    </a:srgbClr>
                  </a:outerShdw>
                </a:effectLst>
              </a:rPr>
              <a:t>Aristocats 1970</a:t>
            </a:r>
            <a:endParaRPr lang="el-GR" sz="3200" b="1" dirty="0">
              <a:ln w="19050">
                <a:solidFill>
                  <a:schemeClr val="tx1">
                    <a:lumMod val="95000"/>
                    <a:lumOff val="5000"/>
                  </a:schemeClr>
                </a:solidFill>
                <a:prstDash val="solid"/>
              </a:ln>
              <a:noFill/>
              <a:effectLst>
                <a:outerShdw blurRad="41275" dist="20320" dir="1800000" algn="tl" rotWithShape="0">
                  <a:srgbClr val="000000">
                    <a:alpha val="40000"/>
                  </a:srgbClr>
                </a:outerShdw>
              </a:effectLst>
            </a:endParaRPr>
          </a:p>
        </p:txBody>
      </p:sp>
      <p:sp>
        <p:nvSpPr>
          <p:cNvPr id="10" name="9 - TextBox"/>
          <p:cNvSpPr txBox="1"/>
          <p:nvPr/>
        </p:nvSpPr>
        <p:spPr>
          <a:xfrm>
            <a:off x="1835696" y="4149080"/>
            <a:ext cx="3024336" cy="2062103"/>
          </a:xfrm>
          <a:prstGeom prst="rect">
            <a:avLst/>
          </a:prstGeom>
          <a:noFill/>
        </p:spPr>
        <p:txBody>
          <a:bodyPr wrap="square" rtlCol="0">
            <a:spAutoFit/>
          </a:bodyPr>
          <a:lstStyle/>
          <a:p>
            <a:pPr algn="ctr"/>
            <a:r>
              <a:rPr lang="en-US" sz="3200" b="1" dirty="0" smtClean="0">
                <a:ln w="19050">
                  <a:solidFill>
                    <a:schemeClr val="tx1">
                      <a:lumMod val="95000"/>
                      <a:lumOff val="5000"/>
                    </a:schemeClr>
                  </a:solidFill>
                  <a:prstDash val="solid"/>
                </a:ln>
                <a:noFill/>
                <a:effectLst>
                  <a:outerShdw blurRad="41275" dist="20320" dir="1800000" algn="tl" rotWithShape="0">
                    <a:srgbClr val="000000">
                      <a:alpha val="40000"/>
                    </a:srgbClr>
                  </a:outerShdw>
                </a:effectLst>
              </a:rPr>
              <a:t>West </a:t>
            </a:r>
          </a:p>
          <a:p>
            <a:pPr algn="ctr"/>
            <a:r>
              <a:rPr lang="en-US" sz="3200" b="1" dirty="0" smtClean="0">
                <a:ln w="19050">
                  <a:solidFill>
                    <a:schemeClr val="tx1">
                      <a:lumMod val="95000"/>
                      <a:lumOff val="5000"/>
                    </a:schemeClr>
                  </a:solidFill>
                  <a:prstDash val="solid"/>
                </a:ln>
                <a:noFill/>
                <a:effectLst>
                  <a:outerShdw blurRad="41275" dist="20320" dir="1800000" algn="tl" rotWithShape="0">
                    <a:srgbClr val="000000">
                      <a:alpha val="40000"/>
                    </a:srgbClr>
                  </a:outerShdw>
                </a:effectLst>
              </a:rPr>
              <a:t>side </a:t>
            </a:r>
          </a:p>
          <a:p>
            <a:pPr algn="ctr"/>
            <a:r>
              <a:rPr lang="en-US" sz="3200" b="1" dirty="0" smtClean="0">
                <a:ln w="19050">
                  <a:solidFill>
                    <a:schemeClr val="tx1">
                      <a:lumMod val="95000"/>
                      <a:lumOff val="5000"/>
                    </a:schemeClr>
                  </a:solidFill>
                  <a:prstDash val="solid"/>
                </a:ln>
                <a:noFill/>
                <a:effectLst>
                  <a:outerShdw blurRad="41275" dist="20320" dir="1800000" algn="tl" rotWithShape="0">
                    <a:srgbClr val="000000">
                      <a:alpha val="40000"/>
                    </a:srgbClr>
                  </a:outerShdw>
                </a:effectLst>
              </a:rPr>
              <a:t>story </a:t>
            </a:r>
          </a:p>
          <a:p>
            <a:pPr algn="ctr"/>
            <a:r>
              <a:rPr lang="en-US" sz="3200" b="1" dirty="0" smtClean="0">
                <a:ln w="19050">
                  <a:solidFill>
                    <a:schemeClr val="tx1">
                      <a:lumMod val="95000"/>
                      <a:lumOff val="5000"/>
                    </a:schemeClr>
                  </a:solidFill>
                  <a:prstDash val="solid"/>
                </a:ln>
                <a:noFill/>
                <a:effectLst>
                  <a:outerShdw blurRad="41275" dist="20320" dir="1800000" algn="tl" rotWithShape="0">
                    <a:srgbClr val="000000">
                      <a:alpha val="40000"/>
                    </a:srgbClr>
                  </a:outerShdw>
                </a:effectLst>
              </a:rPr>
              <a:t>1961</a:t>
            </a:r>
            <a:endParaRPr lang="el-GR" sz="3200" b="1" dirty="0">
              <a:ln w="19050">
                <a:solidFill>
                  <a:schemeClr val="tx1">
                    <a:lumMod val="95000"/>
                    <a:lumOff val="5000"/>
                  </a:schemeClr>
                </a:solidFill>
                <a:prstDash val="solid"/>
              </a:ln>
              <a:noFill/>
              <a:effectLst>
                <a:outerShdw blurRad="41275" dist="20320" dir="1800000" algn="tl" rotWithShape="0">
                  <a:srgbClr val="000000">
                    <a:alpha val="40000"/>
                  </a:srgbClr>
                </a:outerShdw>
              </a:effectLst>
            </a:endParaRPr>
          </a:p>
        </p:txBody>
      </p:sp>
      <p:sp>
        <p:nvSpPr>
          <p:cNvPr id="11" name="10 - TextBox"/>
          <p:cNvSpPr txBox="1"/>
          <p:nvPr/>
        </p:nvSpPr>
        <p:spPr>
          <a:xfrm>
            <a:off x="107504" y="1340768"/>
            <a:ext cx="1944216" cy="2062103"/>
          </a:xfrm>
          <a:prstGeom prst="rect">
            <a:avLst/>
          </a:prstGeom>
          <a:noFill/>
        </p:spPr>
        <p:txBody>
          <a:bodyPr wrap="square" rtlCol="0">
            <a:spAutoFit/>
          </a:bodyPr>
          <a:lstStyle/>
          <a:p>
            <a:pPr algn="ctr"/>
            <a:r>
              <a:rPr lang="en-US" sz="3200" b="1" dirty="0" smtClean="0">
                <a:ln w="19050">
                  <a:solidFill>
                    <a:schemeClr val="tx1"/>
                  </a:solidFill>
                  <a:prstDash val="solid"/>
                </a:ln>
                <a:noFill/>
                <a:effectLst>
                  <a:outerShdw blurRad="41275" dist="20320" dir="1800000" algn="tl" rotWithShape="0">
                    <a:srgbClr val="000000">
                      <a:alpha val="40000"/>
                    </a:srgbClr>
                  </a:outerShdw>
                </a:effectLst>
              </a:rPr>
              <a:t>Splendor in the grass 1961</a:t>
            </a:r>
            <a:endParaRPr lang="el-GR" sz="3200" b="1" dirty="0">
              <a:ln w="19050">
                <a:solidFill>
                  <a:schemeClr val="tx1"/>
                </a:solidFill>
                <a:prstDash val="solid"/>
              </a:ln>
              <a:noFill/>
              <a:effectLst>
                <a:outerShdw blurRad="41275" dist="20320" dir="1800000" algn="tl" rotWithShape="0">
                  <a:srgbClr val="000000">
                    <a:alpha val="40000"/>
                  </a:srgbClr>
                </a:outerShdw>
              </a:effectLst>
            </a:endParaRPr>
          </a:p>
        </p:txBody>
      </p:sp>
    </p:spTree>
  </p:cSld>
  <p:clrMapOvr>
    <a:masterClrMapping/>
  </p:clrMapOvr>
  <p:transition spd="slow" advClick="0" advTm="10000">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25000" r="-25000"/>
          </a:stretch>
        </a:blipFill>
        <a:effectLst/>
      </p:bgPr>
    </p:bg>
    <p:spTree>
      <p:nvGrpSpPr>
        <p:cNvPr id="1" name=""/>
        <p:cNvGrpSpPr/>
        <p:nvPr/>
      </p:nvGrpSpPr>
      <p:grpSpPr>
        <a:xfrm>
          <a:off x="0" y="0"/>
          <a:ext cx="0" cy="0"/>
          <a:chOff x="0" y="0"/>
          <a:chExt cx="0" cy="0"/>
        </a:xfrm>
      </p:grpSpPr>
      <p:sp>
        <p:nvSpPr>
          <p:cNvPr id="5" name="4 - TextBox"/>
          <p:cNvSpPr txBox="1"/>
          <p:nvPr/>
        </p:nvSpPr>
        <p:spPr>
          <a:xfrm>
            <a:off x="3563888" y="1916832"/>
            <a:ext cx="5112568" cy="193899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l-GR"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Πιο αναλυτικά…</a:t>
            </a:r>
            <a:endParaRPr lang="el-G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med" advClick="0" advTm="3000">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0000"/>
            <a:lum/>
          </a:blip>
          <a:srcRect/>
          <a:stretch>
            <a:fillRect l="-25000" r="-25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latin typeface="Century Gothic" pitchFamily="34" charset="0"/>
              </a:rPr>
              <a:t>West side story</a:t>
            </a:r>
            <a:endParaRPr lang="el-GR" dirty="0">
              <a:latin typeface="Century Gothic" pitchFamily="34" charset="0"/>
            </a:endParaRPr>
          </a:p>
        </p:txBody>
      </p:sp>
      <p:sp>
        <p:nvSpPr>
          <p:cNvPr id="3" name="2 - Θέση περιεχομένου"/>
          <p:cNvSpPr>
            <a:spLocks noGrp="1"/>
          </p:cNvSpPr>
          <p:nvPr>
            <p:ph idx="1"/>
          </p:nvPr>
        </p:nvSpPr>
        <p:spPr/>
        <p:txBody>
          <a:bodyPr>
            <a:noAutofit/>
          </a:bodyPr>
          <a:lstStyle/>
          <a:p>
            <a:pPr algn="just">
              <a:buNone/>
            </a:pPr>
            <a:r>
              <a:rPr lang="en-US" sz="1600" dirty="0" smtClean="0">
                <a:latin typeface="Century Gothic" pitchFamily="34" charset="0"/>
                <a:ea typeface="Batang" pitchFamily="18" charset="-127"/>
              </a:rPr>
              <a:t>      </a:t>
            </a:r>
            <a:r>
              <a:rPr lang="el-GR" sz="1600" dirty="0" smtClean="0">
                <a:latin typeface="Century Gothic" pitchFamily="34" charset="0"/>
                <a:ea typeface="Batang" pitchFamily="18" charset="-127"/>
              </a:rPr>
              <a:t>Δυο </a:t>
            </a:r>
            <a:r>
              <a:rPr lang="el-GR" sz="1600" dirty="0">
                <a:latin typeface="Century Gothic" pitchFamily="34" charset="0"/>
                <a:ea typeface="Batang" pitchFamily="18" charset="-127"/>
              </a:rPr>
              <a:t>συμμορίες νεαρών ατόμων της Νέας Υόρκης βρίσκονται σε διαμάχη και η μια προσπαθεί να υπερισχύσει της άλλης. </a:t>
            </a:r>
            <a:r>
              <a:rPr lang="el-GR" sz="1600" dirty="0" smtClean="0">
                <a:latin typeface="Century Gothic" pitchFamily="34" charset="0"/>
                <a:ea typeface="Batang" pitchFamily="18" charset="-127"/>
              </a:rPr>
              <a:t>Η</a:t>
            </a:r>
            <a:r>
              <a:rPr lang="en-US" sz="1600" dirty="0" smtClean="0">
                <a:latin typeface="Century Gothic" pitchFamily="34" charset="0"/>
                <a:ea typeface="Batang" pitchFamily="18" charset="-127"/>
              </a:rPr>
              <a:t> </a:t>
            </a:r>
            <a:r>
              <a:rPr lang="el-GR" sz="1600" dirty="0" smtClean="0">
                <a:latin typeface="Century Gothic" pitchFamily="34" charset="0"/>
                <a:ea typeface="Batang" pitchFamily="18" charset="-127"/>
              </a:rPr>
              <a:t>συμμορία </a:t>
            </a:r>
            <a:r>
              <a:rPr lang="el-GR" sz="1600" dirty="0">
                <a:latin typeface="Century Gothic" pitchFamily="34" charset="0"/>
                <a:ea typeface="Batang" pitchFamily="18" charset="-127"/>
              </a:rPr>
              <a:t>των Πορτορικανών </a:t>
            </a:r>
            <a:r>
              <a:rPr lang="el-GR" sz="1600" i="1" dirty="0">
                <a:latin typeface="Century Gothic" pitchFamily="34" charset="0"/>
                <a:ea typeface="Batang" pitchFamily="18" charset="-127"/>
              </a:rPr>
              <a:t>Sharks</a:t>
            </a:r>
            <a:r>
              <a:rPr lang="el-GR" sz="1600" dirty="0">
                <a:latin typeface="Century Gothic" pitchFamily="34" charset="0"/>
                <a:ea typeface="Batang" pitchFamily="18" charset="-127"/>
              </a:rPr>
              <a:t> έχει ως αρχηγό της τον Μπερνάρντο </a:t>
            </a:r>
            <a:r>
              <a:rPr lang="el-GR" sz="1600" dirty="0" smtClean="0">
                <a:latin typeface="Century Gothic" pitchFamily="34" charset="0"/>
                <a:ea typeface="Batang" pitchFamily="18" charset="-127"/>
              </a:rPr>
              <a:t>και </a:t>
            </a:r>
            <a:r>
              <a:rPr lang="el-GR" sz="1600" dirty="0">
                <a:latin typeface="Century Gothic" pitchFamily="34" charset="0"/>
                <a:ea typeface="Batang" pitchFamily="18" charset="-127"/>
              </a:rPr>
              <a:t>εκείνη των Νεοϋορκέζων αγγλοσαξώνων </a:t>
            </a:r>
            <a:r>
              <a:rPr lang="el-GR" sz="1600" i="1" dirty="0">
                <a:latin typeface="Century Gothic" pitchFamily="34" charset="0"/>
                <a:ea typeface="Batang" pitchFamily="18" charset="-127"/>
              </a:rPr>
              <a:t>Jets</a:t>
            </a:r>
            <a:r>
              <a:rPr lang="el-GR" sz="1600" dirty="0">
                <a:latin typeface="Century Gothic" pitchFamily="34" charset="0"/>
                <a:ea typeface="Batang" pitchFamily="18" charset="-127"/>
              </a:rPr>
              <a:t> έχει ως αρχηγό της τον Ριφ </a:t>
            </a:r>
            <a:r>
              <a:rPr lang="el-GR" sz="1600" dirty="0" smtClean="0">
                <a:latin typeface="Century Gothic" pitchFamily="34" charset="0"/>
                <a:ea typeface="Batang" pitchFamily="18" charset="-127"/>
              </a:rPr>
              <a:t>Κάποια </a:t>
            </a:r>
            <a:r>
              <a:rPr lang="el-GR" sz="1600" dirty="0">
                <a:latin typeface="Century Gothic" pitchFamily="34" charset="0"/>
                <a:ea typeface="Batang" pitchFamily="18" charset="-127"/>
              </a:rPr>
              <a:t>στιγμή η αδελφή του Μπερνάρντο, Μαρία </a:t>
            </a:r>
            <a:r>
              <a:rPr lang="el-GR" sz="1600" dirty="0" smtClean="0">
                <a:latin typeface="Century Gothic" pitchFamily="34" charset="0"/>
                <a:ea typeface="Batang" pitchFamily="18" charset="-127"/>
              </a:rPr>
              <a:t>καταφθάνει </a:t>
            </a:r>
            <a:r>
              <a:rPr lang="el-GR" sz="1600" dirty="0">
                <a:latin typeface="Century Gothic" pitchFamily="34" charset="0"/>
                <a:ea typeface="Batang" pitchFamily="18" charset="-127"/>
              </a:rPr>
              <a:t>στη Νέα Υόρκη και ο αδελφός της την προετοιμάζει για γάμο με τον φίλο του </a:t>
            </a:r>
            <a:r>
              <a:rPr lang="el-GR" sz="1600" dirty="0" smtClean="0">
                <a:latin typeface="Century Gothic" pitchFamily="34" charset="0"/>
                <a:ea typeface="Batang" pitchFamily="18" charset="-127"/>
              </a:rPr>
              <a:t>Κίνο, </a:t>
            </a:r>
            <a:r>
              <a:rPr lang="el-GR" sz="1600" dirty="0">
                <a:latin typeface="Century Gothic" pitchFamily="34" charset="0"/>
                <a:ea typeface="Batang" pitchFamily="18" charset="-127"/>
              </a:rPr>
              <a:t>μέλος της συμμορίας του. Ένα βράδυ η Μαρία πηγαίνει σε ένα χορό και γνωρίζεται με τον </a:t>
            </a:r>
            <a:r>
              <a:rPr lang="el-GR" sz="1600" dirty="0" smtClean="0">
                <a:latin typeface="Century Gothic" pitchFamily="34" charset="0"/>
                <a:ea typeface="Batang" pitchFamily="18" charset="-127"/>
              </a:rPr>
              <a:t>Τόνι, </a:t>
            </a:r>
            <a:r>
              <a:rPr lang="el-GR" sz="1600" dirty="0">
                <a:latin typeface="Century Gothic" pitchFamily="34" charset="0"/>
                <a:ea typeface="Batang" pitchFamily="18" charset="-127"/>
              </a:rPr>
              <a:t>πρώην μέλος των Jets. Οι δυο νέοι ερωτεύονται παρά το χάσμα που χωρίζει τους κόσμους τους βλέπονται κρυφά και αποφασίζουν να κλεφτούν προκειμένου να παντρευτούν. Παράλληλα οι δυο αντίπαλες συμμορίες αποφασίζουν να επιλύσουν τις διαφορές τους μια και καλή και δίνουν νυχτερινό ραντεβού σε μια υπόγεια διάβαση κάτω από τη λεωφόρο προκειμένου να αναμετρηθούν. Η Μαρία παρακαλεί τον Τόνι να συμμετάσχει στην αναμέτρηση ώστε να προσπαθήσει να αποτρέψει τη βία. Ο Τόνι όμως δεν καταφέρνει να αποτρέψει τη συμπλοκή και ο Μπερνάρντο σκοτώνει τον Ριφ, που είναι ο καλύτερος του φίλος κι έπειτα ο νεαρός σκοτώνει τον Μπερνάρντο. Ο Κίνο πληροφορείται για τη σχέση της Μαρίας με τον Τόνι και ορκίζεται εκδίκηση. Ψάχνει λοιπόν τον Τόνι για να τον σκοτώσει. Η τραγωδία χτυπάει το ζευγάρι των ερωτευμένων νέων το οποίο δε μπορεί να κάνει τίποτα ώστε να αποφύγει τη θανάσιμη έκβαση του τέλους.</a:t>
            </a:r>
          </a:p>
        </p:txBody>
      </p:sp>
      <p:pic>
        <p:nvPicPr>
          <p:cNvPr id="7" name="2.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med" advClick="0" advTm="33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8000"/>
            <a:lum/>
          </a:blip>
          <a:srcRect/>
          <a:stretch>
            <a:fillRect l="-25000" r="-25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entury Gothic" pitchFamily="34" charset="0"/>
              </a:rPr>
              <a:t>Οι</a:t>
            </a:r>
            <a:r>
              <a:rPr lang="el-GR" dirty="0" smtClean="0"/>
              <a:t> </a:t>
            </a:r>
            <a:r>
              <a:rPr lang="el-GR" dirty="0" err="1" smtClean="0">
                <a:latin typeface="Century Gothic" pitchFamily="34" charset="0"/>
              </a:rPr>
              <a:t>Αριστόγατες</a:t>
            </a:r>
            <a:endParaRPr lang="el-GR" dirty="0">
              <a:latin typeface="Century Gothic" pitchFamily="34" charset="0"/>
            </a:endParaRPr>
          </a:p>
        </p:txBody>
      </p:sp>
      <p:sp>
        <p:nvSpPr>
          <p:cNvPr id="3" name="2 - Θέση περιεχομένου"/>
          <p:cNvSpPr>
            <a:spLocks noGrp="1"/>
          </p:cNvSpPr>
          <p:nvPr>
            <p:ph idx="1"/>
          </p:nvPr>
        </p:nvSpPr>
        <p:spPr/>
        <p:txBody>
          <a:bodyPr>
            <a:noAutofit/>
          </a:bodyPr>
          <a:lstStyle/>
          <a:p>
            <a:pPr algn="just">
              <a:buNone/>
            </a:pPr>
            <a:r>
              <a:rPr lang="en-US" sz="2800" dirty="0" smtClean="0">
                <a:latin typeface="Century Gothic" pitchFamily="34" charset="0"/>
              </a:rPr>
              <a:t>    </a:t>
            </a:r>
            <a:r>
              <a:rPr lang="el-GR" sz="2800" dirty="0" smtClean="0">
                <a:latin typeface="Century Gothic" pitchFamily="34" charset="0"/>
              </a:rPr>
              <a:t>Στο </a:t>
            </a:r>
            <a:r>
              <a:rPr lang="el-GR" sz="2800" dirty="0">
                <a:latin typeface="Century Gothic" pitchFamily="34" charset="0"/>
              </a:rPr>
              <a:t>κοσμοπολίτικο Παρίσι, μια </a:t>
            </a:r>
            <a:r>
              <a:rPr lang="el-GR" sz="2800" dirty="0" smtClean="0">
                <a:latin typeface="Century Gothic" pitchFamily="34" charset="0"/>
              </a:rPr>
              <a:t>ηλικιωμένη</a:t>
            </a:r>
            <a:r>
              <a:rPr lang="en-US" sz="2800" dirty="0" smtClean="0">
                <a:latin typeface="Century Gothic" pitchFamily="34" charset="0"/>
              </a:rPr>
              <a:t> </a:t>
            </a:r>
            <a:r>
              <a:rPr lang="el-GR" sz="2800" dirty="0" smtClean="0">
                <a:latin typeface="Century Gothic" pitchFamily="34" charset="0"/>
              </a:rPr>
              <a:t>εκατομμυριούχος </a:t>
            </a:r>
            <a:r>
              <a:rPr lang="el-GR" sz="2800" dirty="0">
                <a:latin typeface="Century Gothic" pitchFamily="34" charset="0"/>
              </a:rPr>
              <a:t>αφήνει όλη της την περιουσία στη Δούκισσα, την αγαπημένη της γάτα και στα τρία μικρά γατάκια της. Το γέλιο και η περιπέτεια ξεκινάει όταν ο αχόρταγος και φιλόδοξος μπάτλερ </a:t>
            </a:r>
            <a:r>
              <a:rPr lang="el-GR" sz="2800" dirty="0" smtClean="0">
                <a:latin typeface="Century Gothic" pitchFamily="34" charset="0"/>
              </a:rPr>
              <a:t>διοργανώνει</a:t>
            </a:r>
            <a:r>
              <a:rPr lang="en-US" sz="2800" dirty="0" smtClean="0">
                <a:latin typeface="Century Gothic" pitchFamily="34" charset="0"/>
              </a:rPr>
              <a:t> </a:t>
            </a:r>
            <a:r>
              <a:rPr lang="el-GR" sz="2800" dirty="0" smtClean="0">
                <a:latin typeface="Century Gothic" pitchFamily="34" charset="0"/>
              </a:rPr>
              <a:t>μια </a:t>
            </a:r>
            <a:r>
              <a:rPr lang="el-GR" sz="2800" dirty="0">
                <a:latin typeface="Century Gothic" pitchFamily="34" charset="0"/>
              </a:rPr>
              <a:t>μεγάλη απάτη προκειμένου να πάρει το έλεγχο της περιουσίας. Όμως δεν είχε υπολογίσει τον Τόμας </a:t>
            </a:r>
            <a:r>
              <a:rPr lang="el-GR" sz="2800" dirty="0" err="1">
                <a:latin typeface="Century Gothic" pitchFamily="34" charset="0"/>
              </a:rPr>
              <a:t>Ο’Μάλεϊ</a:t>
            </a:r>
            <a:r>
              <a:rPr lang="el-GR" sz="2800" dirty="0">
                <a:latin typeface="Century Gothic" pitchFamily="34" charset="0"/>
              </a:rPr>
              <a:t>, τον σκληρό και τυχοδιώκτη γάτο της γειτονιάς και την αφιερωμένη στην τζαζ ορχήστρα του…</a:t>
            </a:r>
          </a:p>
          <a:p>
            <a:pPr algn="just">
              <a:buNone/>
            </a:pPr>
            <a:endParaRPr lang="el-GR" sz="2800" dirty="0">
              <a:latin typeface="Century Gothic" pitchFamily="34" charset="0"/>
            </a:endParaRPr>
          </a:p>
        </p:txBody>
      </p:sp>
      <p:pic>
        <p:nvPicPr>
          <p:cNvPr id="4" name="3.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med" advClick="0" advTm="20000">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2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1000"/>
            <a:lum/>
          </a:blip>
          <a:srcRect/>
          <a:stretch>
            <a:fillRect l="-4000" r="-4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latin typeface="Century Gothic" pitchFamily="34" charset="0"/>
              </a:rPr>
              <a:t>B</a:t>
            </a:r>
            <a:r>
              <a:rPr lang="en-US" dirty="0" smtClean="0">
                <a:latin typeface="Century Gothic" pitchFamily="34" charset="0"/>
              </a:rPr>
              <a:t>reakfast at </a:t>
            </a:r>
            <a:r>
              <a:rPr lang="en-US" dirty="0">
                <a:latin typeface="Century Gothic" pitchFamily="34" charset="0"/>
              </a:rPr>
              <a:t>T</a:t>
            </a:r>
            <a:r>
              <a:rPr lang="en-US" dirty="0" smtClean="0">
                <a:latin typeface="Century Gothic" pitchFamily="34" charset="0"/>
              </a:rPr>
              <a:t>iffany's</a:t>
            </a:r>
            <a:endParaRPr lang="el-GR" dirty="0">
              <a:latin typeface="Century Gothic" pitchFamily="34" charset="0"/>
            </a:endParaRPr>
          </a:p>
        </p:txBody>
      </p:sp>
      <p:sp>
        <p:nvSpPr>
          <p:cNvPr id="3" name="2 - Θέση περιεχομένου"/>
          <p:cNvSpPr>
            <a:spLocks noGrp="1"/>
          </p:cNvSpPr>
          <p:nvPr>
            <p:ph idx="1"/>
          </p:nvPr>
        </p:nvSpPr>
        <p:spPr/>
        <p:txBody>
          <a:bodyPr>
            <a:normAutofit fontScale="62500" lnSpcReduction="20000"/>
          </a:bodyPr>
          <a:lstStyle/>
          <a:p>
            <a:pPr algn="just">
              <a:buNone/>
            </a:pPr>
            <a:r>
              <a:rPr lang="en-US" dirty="0" smtClean="0">
                <a:latin typeface="Century Gothic" pitchFamily="34" charset="0"/>
              </a:rPr>
              <a:t>      </a:t>
            </a:r>
            <a:r>
              <a:rPr lang="el-GR" dirty="0" smtClean="0">
                <a:latin typeface="Century Gothic" pitchFamily="34" charset="0"/>
              </a:rPr>
              <a:t>Η </a:t>
            </a:r>
            <a:r>
              <a:rPr lang="el-GR" dirty="0">
                <a:latin typeface="Century Gothic" pitchFamily="34" charset="0"/>
              </a:rPr>
              <a:t>ιστορία μας μεταφέρει σε μία παλιά, συνοικιακή πολυκατοικία της Νέας Υόρκης. Εκεί ζει μια νεαρή κοπέλα, η </a:t>
            </a:r>
            <a:r>
              <a:rPr lang="el-GR" dirty="0" err="1">
                <a:latin typeface="Century Gothic" pitchFamily="34" charset="0"/>
              </a:rPr>
              <a:t>Holly</a:t>
            </a:r>
            <a:r>
              <a:rPr lang="el-GR" dirty="0">
                <a:latin typeface="Century Gothic" pitchFamily="34" charset="0"/>
              </a:rPr>
              <a:t> </a:t>
            </a:r>
            <a:r>
              <a:rPr lang="el-GR" dirty="0" err="1">
                <a:latin typeface="Century Gothic" pitchFamily="34" charset="0"/>
              </a:rPr>
              <a:t>Golightly</a:t>
            </a:r>
            <a:r>
              <a:rPr lang="el-GR" dirty="0">
                <a:latin typeface="Century Gothic" pitchFamily="34" charset="0"/>
              </a:rPr>
              <a:t> συντροφιά με τον γάτο της. Κάθε βράδυ κι ένας άλλος συνοδός μένει παρατημένος έξω από το διαμέρισμά της. Κάπως έτσι η </a:t>
            </a:r>
            <a:r>
              <a:rPr lang="el-GR" dirty="0" err="1">
                <a:latin typeface="Century Gothic" pitchFamily="34" charset="0"/>
              </a:rPr>
              <a:t>Holly</a:t>
            </a:r>
            <a:r>
              <a:rPr lang="el-GR" dirty="0">
                <a:latin typeface="Century Gothic" pitchFamily="34" charset="0"/>
              </a:rPr>
              <a:t> με τα πελώρια μάτια και το πονηρό χαμόγελο, καταφέρνει να ζήσει. Κοροϊδεύοντας πλούσιους, ανόητους άνδρες, τάζοντάς τους έρωτα και αφήνοντάς τους να παρακαλούν στο κατώφλι της. Μοναδικό της όνειρο, να παντρευτεί έναν όμορφο εκατομμυριούχο και να είναι η ζωή της τόσο 'ήρεμη, ευτυχισμένη και ατάραχη', όσο το αγαπημένο της κοσμηματοπωλείο </a:t>
            </a:r>
            <a:r>
              <a:rPr lang="el-GR" dirty="0" err="1">
                <a:latin typeface="Century Gothic" pitchFamily="34" charset="0"/>
              </a:rPr>
              <a:t>Tiffany's</a:t>
            </a:r>
            <a:r>
              <a:rPr lang="el-GR" dirty="0">
                <a:latin typeface="Century Gothic" pitchFamily="34" charset="0"/>
              </a:rPr>
              <a:t>. Μία μέρα ένας νεαρός συγγραφέας θα μετακομίσει στον πάνω όροφο, σπιτωμένος από την κατά πολύ μεγαλύτερή, παντρεμένη ερωμένη του. Στο πρόσωπο της ατίθασης κοπέλας θα γνωρίσει τον έρωτα της ζωής του. Εκείνη, όμως, δεν θα πάψει να αδημονεί για τον εκατομμυριούχο των ονείρων </a:t>
            </a:r>
            <a:r>
              <a:rPr lang="el-GR" dirty="0" smtClean="0">
                <a:latin typeface="Century Gothic" pitchFamily="34" charset="0"/>
              </a:rPr>
              <a:t>της…</a:t>
            </a:r>
            <a:endParaRPr lang="el-GR" dirty="0">
              <a:latin typeface="Century Gothic" pitchFamily="34" charset="0"/>
            </a:endParaRPr>
          </a:p>
        </p:txBody>
      </p:sp>
      <p:pic>
        <p:nvPicPr>
          <p:cNvPr id="4" name="Breakfast at Tiffany's-1961- - Moon River.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med" advClick="0" advTm="2000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Tree>
  </p:cSld>
  <p:clrMapOvr>
    <a:masterClrMapping/>
  </p:clrMapOvr>
  <p:transition spd="slow" advClick="0" advTm="5000">
    <p:wipe dir="r"/>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301</Words>
  <Application>Microsoft Office PowerPoint</Application>
  <PresentationFormat>Προβολή στην οθόνη (4:3)</PresentationFormat>
  <Paragraphs>22</Paragraphs>
  <Slides>8</Slides>
  <Notes>0</Notes>
  <HiddenSlides>0</HiddenSlides>
  <MMClips>4</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Θέμα του Office</vt:lpstr>
      <vt:lpstr>Hollywood Cinema</vt:lpstr>
      <vt:lpstr>Διάσημοι ηθοποιοί της εποχής</vt:lpstr>
      <vt:lpstr>Ταινίες που παρακολουθήσαμε</vt:lpstr>
      <vt:lpstr>Διαφάνεια 4</vt:lpstr>
      <vt:lpstr>West side story</vt:lpstr>
      <vt:lpstr>Οι Αριστόγατες</vt:lpstr>
      <vt:lpstr>Breakfast at Tiffany's</vt:lpstr>
      <vt:lpstr>Διαφάνεια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16</cp:revision>
  <dcterms:created xsi:type="dcterms:W3CDTF">2016-04-16T13:48:05Z</dcterms:created>
  <dcterms:modified xsi:type="dcterms:W3CDTF">2016-04-20T13:26:28Z</dcterms:modified>
</cp:coreProperties>
</file>