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6" r:id="rId5"/>
    <p:sldId id="263" r:id="rId6"/>
    <p:sldId id="258" r:id="rId7"/>
    <p:sldId id="259" r:id="rId8"/>
    <p:sldId id="260" r:id="rId9"/>
    <p:sldId id="265" r:id="rId10"/>
    <p:sldId id="261" r:id="rId11"/>
    <p:sldId id="268" r:id="rId12"/>
    <p:sldId id="264" r:id="rId13"/>
    <p:sldId id="269" r:id="rId14"/>
    <p:sldId id="267"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Μεσαίο στυλ 1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Μεσαίο στυλ 1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94D694B3-2555-4CD3-B9D1-5F701CD7EFE8}" type="datetimeFigureOut">
              <a:rPr lang="el-GR" smtClean="0"/>
              <a:t>17/3/2016</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952BAB7C-1F9C-4642-B137-D7994A24887B}"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4D694B3-2555-4CD3-B9D1-5F701CD7EFE8}" type="datetimeFigureOut">
              <a:rPr lang="el-GR" smtClean="0"/>
              <a:t>17/3/2016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4D694B3-2555-4CD3-B9D1-5F701CD7EFE8}" type="datetimeFigureOut">
              <a:rPr lang="el-GR" smtClean="0"/>
              <a:t>17/3/2016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4D694B3-2555-4CD3-B9D1-5F701CD7EFE8}" type="datetimeFigureOut">
              <a:rPr lang="el-GR" smtClean="0"/>
              <a:t>17/3/2016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94D694B3-2555-4CD3-B9D1-5F701CD7EFE8}" type="datetimeFigureOut">
              <a:rPr lang="el-GR" smtClean="0"/>
              <a:t>17/3/2016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952BAB7C-1F9C-4642-B137-D7994A24887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94D694B3-2555-4CD3-B9D1-5F701CD7EFE8}" type="datetimeFigureOut">
              <a:rPr lang="el-GR" smtClean="0"/>
              <a:t>17/3/2016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94D694B3-2555-4CD3-B9D1-5F701CD7EFE8}" type="datetimeFigureOut">
              <a:rPr lang="el-GR" smtClean="0"/>
              <a:t>17/3/2016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94D694B3-2555-4CD3-B9D1-5F701CD7EFE8}" type="datetimeFigureOut">
              <a:rPr lang="el-GR" smtClean="0"/>
              <a:t>17/3/2016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4D694B3-2555-4CD3-B9D1-5F701CD7EFE8}" type="datetimeFigureOut">
              <a:rPr lang="el-GR" smtClean="0"/>
              <a:t>17/3/2016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94D694B3-2555-4CD3-B9D1-5F701CD7EFE8}" type="datetimeFigureOut">
              <a:rPr lang="el-GR" smtClean="0"/>
              <a:t>17/3/2016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94D694B3-2555-4CD3-B9D1-5F701CD7EFE8}" type="datetimeFigureOut">
              <a:rPr lang="el-GR" smtClean="0"/>
              <a:t>17/3/2016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52BAB7C-1F9C-4642-B137-D7994A24887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4D694B3-2555-4CD3-B9D1-5F701CD7EFE8}" type="datetimeFigureOut">
              <a:rPr lang="el-GR" smtClean="0"/>
              <a:t>17/3/2016</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52BAB7C-1F9C-4642-B137-D7994A24887B}"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latin typeface="Arial" pitchFamily="34" charset="0"/>
                <a:cs typeface="Arial" pitchFamily="34" charset="0"/>
              </a:rPr>
              <a:t>ΓΥΝΑΙΚΑ ΚΑΙ ΔΙΑΦΗΜΙΣΗ</a:t>
            </a:r>
            <a:endParaRPr lang="el-GR" dirty="0">
              <a:latin typeface="Arial" pitchFamily="34" charset="0"/>
              <a:cs typeface="Arial" pitchFamily="34" charset="0"/>
            </a:endParaRPr>
          </a:p>
        </p:txBody>
      </p:sp>
      <p:sp>
        <p:nvSpPr>
          <p:cNvPr id="3" name="Υπότιτλος 2"/>
          <p:cNvSpPr>
            <a:spLocks noGrp="1"/>
          </p:cNvSpPr>
          <p:nvPr>
            <p:ph type="subTitle" idx="1"/>
          </p:nvPr>
        </p:nvSpPr>
        <p:spPr/>
        <p:txBody>
          <a:bodyPr/>
          <a:lstStyle/>
          <a:p>
            <a:r>
              <a:rPr lang="el-GR" dirty="0" smtClean="0">
                <a:latin typeface="Arial" pitchFamily="34" charset="0"/>
                <a:cs typeface="Arial" pitchFamily="34" charset="0"/>
              </a:rPr>
              <a:t>Υπεύθυνη καθηγήτρια: </a:t>
            </a:r>
            <a:r>
              <a:rPr lang="el-GR" dirty="0" err="1" smtClean="0">
                <a:latin typeface="Arial" pitchFamily="34" charset="0"/>
                <a:cs typeface="Arial" pitchFamily="34" charset="0"/>
              </a:rPr>
              <a:t>Τερζανίδου</a:t>
            </a:r>
            <a:r>
              <a:rPr lang="el-GR" dirty="0" smtClean="0">
                <a:latin typeface="Arial" pitchFamily="34" charset="0"/>
                <a:cs typeface="Arial" pitchFamily="34" charset="0"/>
              </a:rPr>
              <a:t> Γεσθημανή</a:t>
            </a:r>
            <a:endParaRPr lang="el-GR" dirty="0">
              <a:latin typeface="Arial" pitchFamily="34" charset="0"/>
              <a:cs typeface="Arial" pitchFamily="34" charset="0"/>
            </a:endParaRPr>
          </a:p>
        </p:txBody>
      </p:sp>
    </p:spTree>
    <p:extLst>
      <p:ext uri="{BB962C8B-B14F-4D97-AF65-F5344CB8AC3E}">
        <p14:creationId xmlns:p14="http://schemas.microsoft.com/office/powerpoint/2010/main" val="3127986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u="sng" dirty="0" smtClean="0">
                <a:effectLst/>
              </a:rPr>
              <a:t>Πώς</a:t>
            </a:r>
            <a:r>
              <a:rPr lang="el-GR" u="sng" dirty="0">
                <a:effectLst/>
              </a:rPr>
              <a:t>  εμφανίζεται η γυναίκα στη διαφήμιση</a:t>
            </a:r>
            <a:endParaRPr lang="el-GR" dirty="0"/>
          </a:p>
        </p:txBody>
      </p:sp>
      <p:sp>
        <p:nvSpPr>
          <p:cNvPr id="3" name="Θέση περιεχομένου 2"/>
          <p:cNvSpPr>
            <a:spLocks noGrp="1"/>
          </p:cNvSpPr>
          <p:nvPr>
            <p:ph idx="1"/>
          </p:nvPr>
        </p:nvSpPr>
        <p:spPr>
          <a:xfrm>
            <a:off x="457200" y="1600200"/>
            <a:ext cx="8229600" cy="5257800"/>
          </a:xfrm>
        </p:spPr>
        <p:txBody>
          <a:bodyPr>
            <a:normAutofit lnSpcReduction="10000"/>
          </a:bodyPr>
          <a:lstStyle/>
          <a:p>
            <a:r>
              <a:rPr lang="el-GR" dirty="0">
                <a:latin typeface="Arial" pitchFamily="34" charset="0"/>
                <a:cs typeface="Arial" pitchFamily="34" charset="0"/>
              </a:rPr>
              <a:t>Πάντα όμορφη, </a:t>
            </a:r>
            <a:r>
              <a:rPr lang="el-GR" dirty="0" err="1">
                <a:latin typeface="Arial" pitchFamily="34" charset="0"/>
                <a:cs typeface="Arial" pitchFamily="34" charset="0"/>
              </a:rPr>
              <a:t>καλομακιγιαρισμένη</a:t>
            </a:r>
            <a:r>
              <a:rPr lang="el-GR" dirty="0">
                <a:latin typeface="Arial" pitchFamily="34" charset="0"/>
                <a:cs typeface="Arial" pitchFamily="34" charset="0"/>
              </a:rPr>
              <a:t>, καλοχτενισμένη, με θαυμάσιες </a:t>
            </a:r>
            <a:r>
              <a:rPr lang="el-GR" dirty="0" smtClean="0">
                <a:latin typeface="Arial" pitchFamily="34" charset="0"/>
                <a:cs typeface="Arial" pitchFamily="34" charset="0"/>
              </a:rPr>
              <a:t>αναλογίες </a:t>
            </a:r>
            <a:r>
              <a:rPr lang="el-GR" dirty="0">
                <a:latin typeface="Arial" pitchFamily="34" charset="0"/>
                <a:cs typeface="Arial" pitchFamily="34" charset="0"/>
              </a:rPr>
              <a:t>και αφοπλιστικό χαμόγελο. </a:t>
            </a:r>
            <a:r>
              <a:rPr lang="el-GR" dirty="0" smtClean="0">
                <a:latin typeface="Arial" pitchFamily="34" charset="0"/>
                <a:cs typeface="Arial" pitchFamily="34" charset="0"/>
              </a:rPr>
              <a:t>Επίσης</a:t>
            </a:r>
            <a:r>
              <a:rPr lang="el-GR" dirty="0">
                <a:latin typeface="Arial" pitchFamily="34" charset="0"/>
                <a:cs typeface="Arial" pitchFamily="34" charset="0"/>
              </a:rPr>
              <a:t>, η γυναίκα εμφανίζεται στη διαφήμιση σε ρόλους που η παράδοση της έχει αποδώσει, στο ρόλο της </a:t>
            </a:r>
            <a:r>
              <a:rPr lang="el-GR" b="1" dirty="0">
                <a:latin typeface="Arial" pitchFamily="34" charset="0"/>
                <a:cs typeface="Arial" pitchFamily="34" charset="0"/>
              </a:rPr>
              <a:t>νοικοκυράς</a:t>
            </a:r>
            <a:r>
              <a:rPr lang="el-GR" dirty="0">
                <a:latin typeface="Arial" pitchFamily="34" charset="0"/>
                <a:cs typeface="Arial" pitchFamily="34" charset="0"/>
              </a:rPr>
              <a:t>, όλο χαρά γιατί με το προϊόν που χρησιμοποιεί το νοικοκυριό μετατρέπεται σε χαρά, της </a:t>
            </a:r>
            <a:r>
              <a:rPr lang="el-GR" b="1" dirty="0">
                <a:latin typeface="Arial" pitchFamily="34" charset="0"/>
                <a:cs typeface="Arial" pitchFamily="34" charset="0"/>
              </a:rPr>
              <a:t>συζύγου,</a:t>
            </a:r>
            <a:r>
              <a:rPr lang="el-GR" dirty="0">
                <a:latin typeface="Arial" pitchFamily="34" charset="0"/>
                <a:cs typeface="Arial" pitchFamily="34" charset="0"/>
              </a:rPr>
              <a:t> που καλλωπίζεται, ξημεροβραδιάζεται στα ινστιτούτα καλλονής για να γίνει ακαταμάχητη και να σαγηνεύει τον άνδρα της, της </a:t>
            </a:r>
            <a:r>
              <a:rPr lang="el-GR" b="1" dirty="0">
                <a:latin typeface="Arial" pitchFamily="34" charset="0"/>
                <a:cs typeface="Arial" pitchFamily="34" charset="0"/>
              </a:rPr>
              <a:t>μητέρας</a:t>
            </a:r>
            <a:r>
              <a:rPr lang="el-GR" dirty="0">
                <a:latin typeface="Arial" pitchFamily="34" charset="0"/>
                <a:cs typeface="Arial" pitchFamily="34" charset="0"/>
              </a:rPr>
              <a:t>, που δείχνει την αγάπη και την τρυφερότητα της στα παιδιά της αγοράζοντας κάποια κρέμα παιδική ή πάνα.  </a:t>
            </a:r>
            <a:r>
              <a:rPr lang="el-GR" dirty="0" smtClean="0">
                <a:latin typeface="Arial" pitchFamily="34" charset="0"/>
                <a:cs typeface="Arial" pitchFamily="34" charset="0"/>
              </a:rPr>
              <a:t> </a:t>
            </a:r>
            <a:endParaRPr lang="en-US" dirty="0" smtClean="0">
              <a:latin typeface="Arial" pitchFamily="34" charset="0"/>
              <a:cs typeface="Arial" pitchFamily="34" charset="0"/>
            </a:endParaRPr>
          </a:p>
          <a:p>
            <a:endParaRPr lang="el-GR" dirty="0">
              <a:latin typeface="Arial" pitchFamily="34" charset="0"/>
              <a:cs typeface="Arial" pitchFamily="34" charset="0"/>
            </a:endParaRPr>
          </a:p>
        </p:txBody>
      </p:sp>
    </p:spTree>
    <p:extLst>
      <p:ext uri="{BB962C8B-B14F-4D97-AF65-F5344CB8AC3E}">
        <p14:creationId xmlns:p14="http://schemas.microsoft.com/office/powerpoint/2010/main" val="149161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1" y="32256"/>
            <a:ext cx="5203129" cy="3468752"/>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4777" y="3717033"/>
            <a:ext cx="5167391" cy="3096984"/>
          </a:xfrm>
          <a:prstGeom prst="rect">
            <a:avLst/>
          </a:prstGeom>
        </p:spPr>
      </p:pic>
    </p:spTree>
    <p:extLst>
      <p:ext uri="{BB962C8B-B14F-4D97-AF65-F5344CB8AC3E}">
        <p14:creationId xmlns:p14="http://schemas.microsoft.com/office/powerpoint/2010/main" val="1890445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836712"/>
            <a:ext cx="8229600" cy="792088"/>
          </a:xfrm>
        </p:spPr>
        <p:txBody>
          <a:bodyPr>
            <a:noAutofit/>
          </a:bodyPr>
          <a:lstStyle/>
          <a:p>
            <a:r>
              <a:rPr lang="el-GR" sz="4400" dirty="0"/>
              <a:t>Ο </a:t>
            </a:r>
            <a:r>
              <a:rPr lang="el-GR" sz="4400" dirty="0" smtClean="0"/>
              <a:t>άντρας</a:t>
            </a:r>
            <a:r>
              <a:rPr lang="el-GR" sz="4400" dirty="0"/>
              <a:t/>
            </a:r>
            <a:br>
              <a:rPr lang="el-GR" sz="4400" dirty="0"/>
            </a:br>
            <a:endParaRPr lang="el-GR" sz="4400" dirty="0"/>
          </a:p>
        </p:txBody>
      </p:sp>
      <p:sp>
        <p:nvSpPr>
          <p:cNvPr id="3" name="Θέση περιεχομένου 2"/>
          <p:cNvSpPr>
            <a:spLocks noGrp="1"/>
          </p:cNvSpPr>
          <p:nvPr>
            <p:ph idx="1"/>
          </p:nvPr>
        </p:nvSpPr>
        <p:spPr/>
        <p:txBody>
          <a:bodyPr>
            <a:normAutofit fontScale="92500" lnSpcReduction="10000"/>
          </a:bodyPr>
          <a:lstStyle/>
          <a:p>
            <a:pPr marL="137160" indent="0">
              <a:buNone/>
            </a:pPr>
            <a:r>
              <a:rPr lang="el-GR" dirty="0"/>
              <a:t> </a:t>
            </a:r>
          </a:p>
          <a:p>
            <a:r>
              <a:rPr lang="el-GR" dirty="0" smtClean="0">
                <a:latin typeface="Arial" pitchFamily="34" charset="0"/>
                <a:cs typeface="Arial" pitchFamily="34" charset="0"/>
              </a:rPr>
              <a:t>Σε </a:t>
            </a:r>
            <a:r>
              <a:rPr lang="el-GR" dirty="0">
                <a:latin typeface="Arial" pitchFamily="34" charset="0"/>
                <a:cs typeface="Arial" pitchFamily="34" charset="0"/>
              </a:rPr>
              <a:t>ρόλο προστατευτικό απέναντι στη γυναίκα. Ακόμα και η σωματική του διάπλαση συμβολίζει την ανωτερότητά του αλλά και η όρθια θέση του. Σε ρόλο κυρίαρχου, έχει ενασχολήσεις σχετικές με την πολιτική, τις επιχειρήσεις ή τις επιστήμες.</a:t>
            </a:r>
          </a:p>
          <a:p>
            <a:pPr marL="137160" indent="0">
              <a:buNone/>
            </a:pPr>
            <a:r>
              <a:rPr lang="el-GR" dirty="0">
                <a:latin typeface="Arial" pitchFamily="34" charset="0"/>
                <a:cs typeface="Arial" pitchFamily="34" charset="0"/>
              </a:rPr>
              <a:t> </a:t>
            </a:r>
          </a:p>
          <a:p>
            <a:r>
              <a:rPr lang="el-GR" dirty="0">
                <a:latin typeface="Arial" pitchFamily="34" charset="0"/>
                <a:cs typeface="Arial" pitchFamily="34" charset="0"/>
              </a:rPr>
              <a:t>            Νομιμοποιείται έτσι η κρατούσα άποψη περί υπεροχής του ανδρικού φύλου. Στον κόσμο της διαφήμισης λειτουργούν πέρα για πέρα ο διαχωρισμός μεταξύ των δύο φύλων και τα στερεότυπα για τον άνδρα και τη γυναίκα</a:t>
            </a:r>
            <a:r>
              <a:rPr lang="el-GR" dirty="0" smtClean="0">
                <a:latin typeface="Arial" pitchFamily="34" charset="0"/>
                <a:cs typeface="Arial" pitchFamily="34" charset="0"/>
              </a:rPr>
              <a:t>.</a:t>
            </a:r>
            <a:r>
              <a:rPr lang="el-GR" dirty="0">
                <a:latin typeface="Arial" pitchFamily="34" charset="0"/>
                <a:cs typeface="Arial" pitchFamily="34" charset="0"/>
              </a:rPr>
              <a:t> </a:t>
            </a:r>
          </a:p>
          <a:p>
            <a:endParaRPr lang="el-GR" dirty="0"/>
          </a:p>
        </p:txBody>
      </p:sp>
    </p:spTree>
    <p:extLst>
      <p:ext uri="{BB962C8B-B14F-4D97-AF65-F5344CB8AC3E}">
        <p14:creationId xmlns:p14="http://schemas.microsoft.com/office/powerpoint/2010/main" val="407841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782"/>
            <a:ext cx="6172200" cy="4000500"/>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8432" y="3987975"/>
            <a:ext cx="5255568" cy="2870025"/>
          </a:xfrm>
          <a:prstGeom prst="rect">
            <a:avLst/>
          </a:prstGeom>
        </p:spPr>
      </p:pic>
    </p:spTree>
    <p:extLst>
      <p:ext uri="{BB962C8B-B14F-4D97-AF65-F5344CB8AC3E}">
        <p14:creationId xmlns:p14="http://schemas.microsoft.com/office/powerpoint/2010/main" val="4121011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n-US" dirty="0"/>
              <a:t>https://www.youtube.com/watch?v=iCmX1uz8L6o</a:t>
            </a:r>
            <a:endParaRPr lang="el-GR" dirty="0"/>
          </a:p>
        </p:txBody>
      </p:sp>
    </p:spTree>
    <p:extLst>
      <p:ext uri="{BB962C8B-B14F-4D97-AF65-F5344CB8AC3E}">
        <p14:creationId xmlns:p14="http://schemas.microsoft.com/office/powerpoint/2010/main" val="314984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itchFamily="34" charset="0"/>
                <a:cs typeface="Arial" pitchFamily="34" charset="0"/>
              </a:rPr>
              <a:t>ΟΜΑΔΕΣ</a:t>
            </a:r>
            <a:endParaRPr lang="el-GR" dirty="0">
              <a:latin typeface="Arial" pitchFamily="34" charset="0"/>
              <a:cs typeface="Arial"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262834925"/>
              </p:ext>
            </p:extLst>
          </p:nvPr>
        </p:nvGraphicFramePr>
        <p:xfrm>
          <a:off x="251520" y="1268761"/>
          <a:ext cx="8640959" cy="4869490"/>
        </p:xfrm>
        <a:graphic>
          <a:graphicData uri="http://schemas.openxmlformats.org/drawingml/2006/table">
            <a:tbl>
              <a:tblPr firstRow="1" bandRow="1">
                <a:tableStyleId>{FABFCF23-3B69-468F-B69F-88F6DE6A72F2}</a:tableStyleId>
              </a:tblPr>
              <a:tblGrid>
                <a:gridCol w="2880320"/>
                <a:gridCol w="3526114"/>
                <a:gridCol w="2234525"/>
              </a:tblGrid>
              <a:tr h="689269">
                <a:tc>
                  <a:txBody>
                    <a:bodyPr/>
                    <a:lstStyle/>
                    <a:p>
                      <a:r>
                        <a:rPr lang="el-GR" dirty="0" smtClean="0"/>
                        <a:t>Α.</a:t>
                      </a:r>
                      <a:r>
                        <a:rPr lang="el-GR" baseline="0" dirty="0" smtClean="0"/>
                        <a:t> ΔΙΑΦΗΜΙΣΗ ΚΑΙ ΜΜΕ</a:t>
                      </a:r>
                      <a:endParaRPr lang="el-GR" dirty="0"/>
                    </a:p>
                  </a:txBody>
                  <a:tcPr/>
                </a:tc>
                <a:tc>
                  <a:txBody>
                    <a:bodyPr/>
                    <a:lstStyle/>
                    <a:p>
                      <a:r>
                        <a:rPr lang="el-GR" dirty="0" smtClean="0"/>
                        <a:t>Β. ΓΥΝΑΙΚΑ ΚΑΙ ΜΜΕ (ΕΜΦΑΝΙΣΗ)</a:t>
                      </a:r>
                      <a:endParaRPr lang="el-GR" dirty="0"/>
                    </a:p>
                  </a:txBody>
                  <a:tcPr/>
                </a:tc>
                <a:tc>
                  <a:txBody>
                    <a:bodyPr/>
                    <a:lstStyle/>
                    <a:p>
                      <a:r>
                        <a:rPr lang="el-GR" dirty="0" smtClean="0"/>
                        <a:t>Γ. ΙΣΟΤΗΤΑ –ΑΝΙΣΟΤΗΤΑ</a:t>
                      </a:r>
                      <a:r>
                        <a:rPr lang="el-GR" baseline="0" dirty="0" smtClean="0"/>
                        <a:t> ΤΩΝ ΦΥΛΩΝ</a:t>
                      </a:r>
                      <a:endParaRPr lang="el-GR" dirty="0"/>
                    </a:p>
                  </a:txBody>
                  <a:tcPr/>
                </a:tc>
              </a:tr>
              <a:tr h="689269">
                <a:tc>
                  <a:txBody>
                    <a:bodyPr/>
                    <a:lstStyle/>
                    <a:p>
                      <a:r>
                        <a:rPr lang="el-GR" dirty="0" smtClean="0"/>
                        <a:t>1. </a:t>
                      </a:r>
                      <a:r>
                        <a:rPr lang="el-GR" dirty="0" err="1" smtClean="0"/>
                        <a:t>Μούσιου</a:t>
                      </a:r>
                      <a:r>
                        <a:rPr lang="el-GR" baseline="0" dirty="0" smtClean="0"/>
                        <a:t> </a:t>
                      </a:r>
                      <a:r>
                        <a:rPr lang="el-GR" baseline="0" dirty="0" smtClean="0">
                          <a:latin typeface="+mj-lt"/>
                        </a:rPr>
                        <a:t>Νικολέτα</a:t>
                      </a:r>
                      <a:endParaRPr lang="el-GR" dirty="0">
                        <a:latin typeface="+mj-lt"/>
                      </a:endParaRPr>
                    </a:p>
                  </a:txBody>
                  <a:tcPr/>
                </a:tc>
                <a:tc>
                  <a:txBody>
                    <a:bodyPr/>
                    <a:lstStyle/>
                    <a:p>
                      <a:r>
                        <a:rPr lang="el-GR" dirty="0" smtClean="0"/>
                        <a:t>1. </a:t>
                      </a:r>
                      <a:r>
                        <a:rPr lang="el-GR" dirty="0" err="1" smtClean="0"/>
                        <a:t>Σαλαμπάση</a:t>
                      </a:r>
                      <a:r>
                        <a:rPr lang="el-GR" baseline="0" dirty="0" smtClean="0"/>
                        <a:t> Ευαγγελία</a:t>
                      </a:r>
                      <a:endParaRPr lang="el-GR" dirty="0"/>
                    </a:p>
                  </a:txBody>
                  <a:tcPr/>
                </a:tc>
                <a:tc>
                  <a:txBody>
                    <a:bodyPr/>
                    <a:lstStyle/>
                    <a:p>
                      <a:r>
                        <a:rPr lang="el-GR" dirty="0" smtClean="0"/>
                        <a:t>1. </a:t>
                      </a:r>
                      <a:r>
                        <a:rPr lang="el-GR" dirty="0" err="1" smtClean="0"/>
                        <a:t>Τούρα</a:t>
                      </a:r>
                      <a:r>
                        <a:rPr lang="el-GR" dirty="0" smtClean="0"/>
                        <a:t> Ευαγγελία</a:t>
                      </a:r>
                      <a:endParaRPr lang="el-GR" dirty="0"/>
                    </a:p>
                  </a:txBody>
                  <a:tcPr/>
                </a:tc>
              </a:tr>
              <a:tr h="399338">
                <a:tc>
                  <a:txBody>
                    <a:bodyPr/>
                    <a:lstStyle/>
                    <a:p>
                      <a:r>
                        <a:rPr lang="el-GR" dirty="0" smtClean="0"/>
                        <a:t>2. </a:t>
                      </a:r>
                      <a:r>
                        <a:rPr lang="el-GR" dirty="0" err="1" smtClean="0"/>
                        <a:t>Παρίζα</a:t>
                      </a:r>
                      <a:r>
                        <a:rPr lang="el-GR" dirty="0" smtClean="0"/>
                        <a:t> Δήμητρα</a:t>
                      </a:r>
                      <a:endParaRPr lang="el-GR" dirty="0"/>
                    </a:p>
                  </a:txBody>
                  <a:tcPr/>
                </a:tc>
                <a:tc>
                  <a:txBody>
                    <a:bodyPr/>
                    <a:lstStyle/>
                    <a:p>
                      <a:r>
                        <a:rPr lang="el-GR" dirty="0" smtClean="0"/>
                        <a:t>2. </a:t>
                      </a:r>
                      <a:r>
                        <a:rPr lang="el-GR" dirty="0" err="1" smtClean="0"/>
                        <a:t>Παλτίδου</a:t>
                      </a:r>
                      <a:r>
                        <a:rPr lang="el-GR" baseline="0" dirty="0" smtClean="0"/>
                        <a:t> Αναστασία</a:t>
                      </a:r>
                      <a:endParaRPr lang="el-GR" dirty="0"/>
                    </a:p>
                  </a:txBody>
                  <a:tcPr/>
                </a:tc>
                <a:tc>
                  <a:txBody>
                    <a:bodyPr/>
                    <a:lstStyle/>
                    <a:p>
                      <a:r>
                        <a:rPr lang="el-GR" dirty="0" smtClean="0"/>
                        <a:t>2. </a:t>
                      </a:r>
                      <a:r>
                        <a:rPr lang="el-GR" dirty="0" err="1" smtClean="0"/>
                        <a:t>Σφέτκου</a:t>
                      </a:r>
                      <a:r>
                        <a:rPr lang="el-GR" dirty="0" smtClean="0"/>
                        <a:t> Βικτωρία</a:t>
                      </a:r>
                      <a:endParaRPr lang="el-GR" dirty="0"/>
                    </a:p>
                  </a:txBody>
                  <a:tcPr/>
                </a:tc>
              </a:tr>
              <a:tr h="689269">
                <a:tc>
                  <a:txBody>
                    <a:bodyPr/>
                    <a:lstStyle/>
                    <a:p>
                      <a:r>
                        <a:rPr lang="el-GR" dirty="0" smtClean="0"/>
                        <a:t>3. </a:t>
                      </a:r>
                      <a:r>
                        <a:rPr lang="el-GR" dirty="0" err="1" smtClean="0"/>
                        <a:t>Γκοτζαμάνη</a:t>
                      </a:r>
                      <a:r>
                        <a:rPr lang="el-GR" dirty="0" smtClean="0"/>
                        <a:t> Αναστασία</a:t>
                      </a:r>
                      <a:endParaRPr lang="el-GR" dirty="0"/>
                    </a:p>
                  </a:txBody>
                  <a:tcPr/>
                </a:tc>
                <a:tc>
                  <a:txBody>
                    <a:bodyPr/>
                    <a:lstStyle/>
                    <a:p>
                      <a:r>
                        <a:rPr lang="el-GR" dirty="0" smtClean="0"/>
                        <a:t>3. </a:t>
                      </a:r>
                      <a:r>
                        <a:rPr lang="el-GR" dirty="0" err="1" smtClean="0"/>
                        <a:t>Χατζηαναστάσογλου</a:t>
                      </a:r>
                      <a:r>
                        <a:rPr lang="el-GR" dirty="0" smtClean="0"/>
                        <a:t> Θεοδώρα</a:t>
                      </a:r>
                      <a:endParaRPr lang="el-GR" dirty="0"/>
                    </a:p>
                  </a:txBody>
                  <a:tcPr/>
                </a:tc>
                <a:tc>
                  <a:txBody>
                    <a:bodyPr/>
                    <a:lstStyle/>
                    <a:p>
                      <a:r>
                        <a:rPr lang="el-GR" dirty="0" smtClean="0"/>
                        <a:t>3. </a:t>
                      </a:r>
                      <a:r>
                        <a:rPr lang="el-GR" dirty="0" err="1" smtClean="0"/>
                        <a:t>Σδρέγα</a:t>
                      </a:r>
                      <a:r>
                        <a:rPr lang="el-GR" dirty="0" smtClean="0"/>
                        <a:t> Στέλλα</a:t>
                      </a:r>
                      <a:endParaRPr lang="el-GR" dirty="0"/>
                    </a:p>
                  </a:txBody>
                  <a:tcPr/>
                </a:tc>
              </a:tr>
              <a:tr h="689269">
                <a:tc>
                  <a:txBody>
                    <a:bodyPr/>
                    <a:lstStyle/>
                    <a:p>
                      <a:r>
                        <a:rPr lang="el-GR" dirty="0" smtClean="0"/>
                        <a:t>4. </a:t>
                      </a:r>
                      <a:r>
                        <a:rPr lang="el-GR" dirty="0" err="1" smtClean="0"/>
                        <a:t>Πιτσιδόπουλος</a:t>
                      </a:r>
                      <a:r>
                        <a:rPr lang="el-GR" baseline="0" dirty="0" smtClean="0"/>
                        <a:t> Γιώργος</a:t>
                      </a:r>
                      <a:endParaRPr lang="el-GR" dirty="0"/>
                    </a:p>
                  </a:txBody>
                  <a:tcPr/>
                </a:tc>
                <a:tc>
                  <a:txBody>
                    <a:bodyPr/>
                    <a:lstStyle/>
                    <a:p>
                      <a:r>
                        <a:rPr lang="el-GR" dirty="0" smtClean="0"/>
                        <a:t>4. </a:t>
                      </a:r>
                      <a:r>
                        <a:rPr lang="el-GR" dirty="0" err="1" smtClean="0"/>
                        <a:t>Κροντήρα</a:t>
                      </a:r>
                      <a:r>
                        <a:rPr lang="el-GR" baseline="0" dirty="0" smtClean="0"/>
                        <a:t> Ηλιάνα</a:t>
                      </a:r>
                      <a:endParaRPr lang="el-GR" dirty="0"/>
                    </a:p>
                  </a:txBody>
                  <a:tcPr/>
                </a:tc>
                <a:tc>
                  <a:txBody>
                    <a:bodyPr/>
                    <a:lstStyle/>
                    <a:p>
                      <a:r>
                        <a:rPr lang="el-GR" dirty="0" smtClean="0"/>
                        <a:t>4. </a:t>
                      </a:r>
                      <a:r>
                        <a:rPr lang="el-GR" dirty="0" err="1" smtClean="0"/>
                        <a:t>ΚαραΪσαρίδου</a:t>
                      </a:r>
                      <a:r>
                        <a:rPr lang="el-GR" dirty="0" smtClean="0"/>
                        <a:t> Αγγελική</a:t>
                      </a:r>
                      <a:endParaRPr lang="el-GR" dirty="0"/>
                    </a:p>
                  </a:txBody>
                  <a:tcPr/>
                </a:tc>
              </a:tr>
              <a:tr h="689269">
                <a:tc>
                  <a:txBody>
                    <a:bodyPr/>
                    <a:lstStyle/>
                    <a:p>
                      <a:r>
                        <a:rPr lang="el-GR" dirty="0" smtClean="0"/>
                        <a:t>5. </a:t>
                      </a:r>
                      <a:r>
                        <a:rPr lang="el-GR" dirty="0" err="1" smtClean="0"/>
                        <a:t>Ροδοβίτης</a:t>
                      </a:r>
                      <a:r>
                        <a:rPr lang="el-GR" baseline="0" dirty="0" smtClean="0"/>
                        <a:t> Πέτρος</a:t>
                      </a:r>
                      <a:endParaRPr lang="el-GR" dirty="0"/>
                    </a:p>
                  </a:txBody>
                  <a:tcPr/>
                </a:tc>
                <a:tc>
                  <a:txBody>
                    <a:bodyPr/>
                    <a:lstStyle/>
                    <a:p>
                      <a:r>
                        <a:rPr lang="el-GR" dirty="0" smtClean="0"/>
                        <a:t>5.</a:t>
                      </a:r>
                      <a:r>
                        <a:rPr lang="el-GR" baseline="0" dirty="0" smtClean="0"/>
                        <a:t> Ρουμελιώτη Σταυρούλα</a:t>
                      </a:r>
                      <a:endParaRPr lang="el-GR" dirty="0"/>
                    </a:p>
                  </a:txBody>
                  <a:tcPr/>
                </a:tc>
                <a:tc>
                  <a:txBody>
                    <a:bodyPr/>
                    <a:lstStyle/>
                    <a:p>
                      <a:r>
                        <a:rPr lang="el-GR" dirty="0" smtClean="0"/>
                        <a:t>5. </a:t>
                      </a:r>
                      <a:r>
                        <a:rPr lang="el-GR" dirty="0" err="1" smtClean="0"/>
                        <a:t>Μπαλδάρη</a:t>
                      </a:r>
                      <a:r>
                        <a:rPr lang="el-GR" dirty="0" smtClean="0"/>
                        <a:t> Ελένη</a:t>
                      </a:r>
                      <a:endParaRPr lang="el-GR" dirty="0"/>
                    </a:p>
                  </a:txBody>
                  <a:tcPr/>
                </a:tc>
              </a:tr>
              <a:tr h="399338">
                <a:tc>
                  <a:txBody>
                    <a:bodyPr/>
                    <a:lstStyle/>
                    <a:p>
                      <a:r>
                        <a:rPr lang="el-GR" dirty="0" smtClean="0"/>
                        <a:t>6. </a:t>
                      </a:r>
                      <a:r>
                        <a:rPr lang="el-GR" dirty="0" err="1" smtClean="0"/>
                        <a:t>Κατσάρα</a:t>
                      </a:r>
                      <a:r>
                        <a:rPr lang="el-GR" dirty="0" smtClean="0"/>
                        <a:t> </a:t>
                      </a:r>
                      <a:r>
                        <a:rPr lang="el-GR" dirty="0" err="1" smtClean="0"/>
                        <a:t>Νικολέττα</a:t>
                      </a:r>
                      <a:endParaRPr lang="el-GR" dirty="0"/>
                    </a:p>
                  </a:txBody>
                  <a:tcPr/>
                </a:tc>
                <a:tc>
                  <a:txBody>
                    <a:bodyPr/>
                    <a:lstStyle/>
                    <a:p>
                      <a:r>
                        <a:rPr lang="el-GR" dirty="0" smtClean="0"/>
                        <a:t>6. </a:t>
                      </a:r>
                      <a:r>
                        <a:rPr lang="el-GR" dirty="0" err="1" smtClean="0"/>
                        <a:t>Καραϊσαρίδου</a:t>
                      </a:r>
                      <a:r>
                        <a:rPr lang="el-GR" baseline="0" dirty="0" smtClean="0"/>
                        <a:t> Στεφανία</a:t>
                      </a:r>
                      <a:endParaRPr lang="el-GR" dirty="0"/>
                    </a:p>
                  </a:txBody>
                  <a:tcPr/>
                </a:tc>
                <a:tc>
                  <a:txBody>
                    <a:bodyPr/>
                    <a:lstStyle/>
                    <a:p>
                      <a:r>
                        <a:rPr lang="el-GR" dirty="0" smtClean="0"/>
                        <a:t>6. </a:t>
                      </a:r>
                      <a:r>
                        <a:rPr lang="el-GR" dirty="0" err="1" smtClean="0"/>
                        <a:t>Ζηκοπούλου</a:t>
                      </a:r>
                      <a:r>
                        <a:rPr lang="el-GR" dirty="0" smtClean="0"/>
                        <a:t> Βίκυ</a:t>
                      </a:r>
                      <a:endParaRPr lang="el-GR" dirty="0"/>
                    </a:p>
                  </a:txBody>
                  <a:tcPr/>
                </a:tc>
              </a:tr>
              <a:tr h="399338">
                <a:tc>
                  <a:txBody>
                    <a:bodyPr/>
                    <a:lstStyle/>
                    <a:p>
                      <a:endParaRPr lang="el-GR" dirty="0"/>
                    </a:p>
                  </a:txBody>
                  <a:tcPr/>
                </a:tc>
                <a:tc>
                  <a:txBody>
                    <a:bodyPr/>
                    <a:lstStyle/>
                    <a:p>
                      <a:endParaRPr lang="el-GR"/>
                    </a:p>
                  </a:txBody>
                  <a:tcPr/>
                </a:tc>
                <a:tc>
                  <a:txBody>
                    <a:bodyPr/>
                    <a:lstStyle/>
                    <a:p>
                      <a:endParaRPr lang="el-GR" dirty="0"/>
                    </a:p>
                  </a:txBody>
                  <a:tcPr/>
                </a:tc>
              </a:tr>
            </a:tbl>
          </a:graphicData>
        </a:graphic>
      </p:graphicFrame>
    </p:spTree>
    <p:extLst>
      <p:ext uri="{BB962C8B-B14F-4D97-AF65-F5344CB8AC3E}">
        <p14:creationId xmlns:p14="http://schemas.microsoft.com/office/powerpoint/2010/main" val="1028848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rPr>
              <a:t> Διαφήμιση</a:t>
            </a:r>
            <a:endParaRPr lang="el-GR" dirty="0"/>
          </a:p>
        </p:txBody>
      </p:sp>
      <p:sp>
        <p:nvSpPr>
          <p:cNvPr id="3" name="Θέση περιεχομένου 2"/>
          <p:cNvSpPr>
            <a:spLocks noGrp="1"/>
          </p:cNvSpPr>
          <p:nvPr>
            <p:ph idx="1"/>
          </p:nvPr>
        </p:nvSpPr>
        <p:spPr/>
        <p:txBody>
          <a:bodyPr/>
          <a:lstStyle/>
          <a:p>
            <a:r>
              <a:rPr lang="el-GR" dirty="0"/>
              <a:t>είναι διαδικασία γνωστοποίησης και επηρεασμού του καταναλωτικού κοινού για ένα προϊόν ή μία υπηρεσία επί πληρωμή. </a:t>
            </a:r>
            <a:endParaRPr lang="en-US" dirty="0" smtClean="0"/>
          </a:p>
          <a:p>
            <a:r>
              <a:rPr lang="el-GR" dirty="0"/>
              <a:t>Η διαφήμιση ανήκει στο μείγμα προβολής και επικοινωνίας του τμήματος Μάρκετινγκ. Τα τελευταία χρόνια όλο και μεγαλύτερα ποσά ξοδεύονται από τις εταιρίες για την διαφημιστική προβολή των προϊόντων της. Εταιρίες κολοσσοί μπορεί να ξοδεύουν ακόμα και δισεκατομμύρια δολάρια ή ευρώ ετησίως.</a:t>
            </a:r>
          </a:p>
          <a:p>
            <a:endParaRPr lang="el-GR" dirty="0"/>
          </a:p>
        </p:txBody>
      </p:sp>
    </p:spTree>
    <p:extLst>
      <p:ext uri="{BB962C8B-B14F-4D97-AF65-F5344CB8AC3E}">
        <p14:creationId xmlns:p14="http://schemas.microsoft.com/office/powerpoint/2010/main" val="406555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620688"/>
            <a:ext cx="4031070" cy="5616624"/>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862608"/>
            <a:ext cx="4680520" cy="4680520"/>
          </a:xfrm>
          <a:prstGeom prst="rect">
            <a:avLst/>
          </a:prstGeom>
        </p:spPr>
      </p:pic>
    </p:spTree>
    <p:extLst>
      <p:ext uri="{BB962C8B-B14F-4D97-AF65-F5344CB8AC3E}">
        <p14:creationId xmlns:p14="http://schemas.microsoft.com/office/powerpoint/2010/main" val="2628584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332656"/>
            <a:ext cx="8229600" cy="6264696"/>
          </a:xfrm>
        </p:spPr>
        <p:txBody>
          <a:bodyPr>
            <a:normAutofit/>
          </a:bodyPr>
          <a:lstStyle/>
          <a:p>
            <a:r>
              <a:rPr lang="el-GR" b="1" dirty="0">
                <a:latin typeface="Arial" pitchFamily="34" charset="0"/>
                <a:cs typeface="Arial" pitchFamily="34" charset="0"/>
              </a:rPr>
              <a:t>ΘΕΤΙΚΕΣ ΣΥΝΕΠΕΙΕΣ:</a:t>
            </a:r>
            <a:r>
              <a:rPr lang="el-GR" dirty="0">
                <a:latin typeface="Arial" pitchFamily="34" charset="0"/>
                <a:cs typeface="Arial" pitchFamily="34" charset="0"/>
              </a:rPr>
              <a:t> Συμβάλλει στην οικονομική πρόοδο μιας χώρας με την αύξηση παραγωγής και κατανάλωσης προϊόντων, καθώς και με την ανάπτυξη του εμπορίου. </a:t>
            </a:r>
            <a:endParaRPr lang="en-US" dirty="0" smtClean="0">
              <a:latin typeface="Arial" pitchFamily="34" charset="0"/>
              <a:cs typeface="Arial" pitchFamily="34" charset="0"/>
            </a:endParaRPr>
          </a:p>
          <a:p>
            <a:r>
              <a:rPr lang="el-GR" b="1" dirty="0">
                <a:latin typeface="Arial" pitchFamily="34" charset="0"/>
                <a:cs typeface="Arial" pitchFamily="34" charset="0"/>
              </a:rPr>
              <a:t>ΑΡΝΗΤΙΚΕΣ ΣΥΝΕΠΕΙΕΣ</a:t>
            </a:r>
            <a:r>
              <a:rPr lang="el-GR" dirty="0">
                <a:latin typeface="Arial" pitchFamily="34" charset="0"/>
                <a:cs typeface="Arial" pitchFamily="34" charset="0"/>
              </a:rPr>
              <a:t> :Η αθώα φαινομενικά προβολή ενός αγαθού κρύβει πολλές φορές σοβαρούς κινδύνους. Πίσω από τη δελεαστική εικόνα ενός προϊόντος και πίσω από τη φανερή επιθυμία του διαφημιστή να κερδίσει την προτίμηση του καταναλωτή κρύβονται συχνά άλλου είδους σκοπιμότητες</a:t>
            </a:r>
          </a:p>
        </p:txBody>
      </p:sp>
    </p:spTree>
    <p:extLst>
      <p:ext uri="{BB962C8B-B14F-4D97-AF65-F5344CB8AC3E}">
        <p14:creationId xmlns:p14="http://schemas.microsoft.com/office/powerpoint/2010/main" val="2510468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dirty="0"/>
              <a:t>Στη διαφήμιση και στο χώρο του κινηματογραφικού και τηλεοπτικού θεάματος</a:t>
            </a:r>
            <a:endParaRPr lang="el-GR" dirty="0"/>
          </a:p>
        </p:txBody>
      </p:sp>
      <p:sp>
        <p:nvSpPr>
          <p:cNvPr id="3" name="Θέση περιεχομένου 2"/>
          <p:cNvSpPr>
            <a:spLocks noGrp="1"/>
          </p:cNvSpPr>
          <p:nvPr>
            <p:ph idx="1"/>
          </p:nvPr>
        </p:nvSpPr>
        <p:spPr>
          <a:xfrm>
            <a:off x="457200" y="1772816"/>
            <a:ext cx="8363272" cy="5085184"/>
          </a:xfrm>
        </p:spPr>
        <p:txBody>
          <a:bodyPr>
            <a:noAutofit/>
          </a:bodyPr>
          <a:lstStyle/>
          <a:p>
            <a:r>
              <a:rPr lang="el-GR" sz="3200" dirty="0"/>
              <a:t>- </a:t>
            </a:r>
            <a:r>
              <a:rPr lang="el-GR" sz="3200" dirty="0" smtClean="0"/>
              <a:t>Οι </a:t>
            </a:r>
            <a:r>
              <a:rPr lang="el-GR" sz="3200" dirty="0"/>
              <a:t>διαφημιστές τείνουν να εκμεταλλεύονται την έλξη που ασκεί το γυναικείο σώμα στο ανδρικό καταναλωτικό κοινό, παρουσιάζοντάς το συχνά γυμνό ή με ιδιαίτερα αποκαλυπτική ενδυμασία. Ενώ, αντιστοίχως, προκειμένου να προωθήσουν γυναικεία προϊόντα καταφεύγουν πάλι στην ίδια εικόνα, αδιαφορώντας για της μη ρεαλιστικές προσδοκίες που δημιουργούν στις πιθανές καταναλώτριες</a:t>
            </a:r>
            <a:r>
              <a:rPr lang="el-GR" sz="3200" dirty="0" smtClean="0"/>
              <a:t>.. </a:t>
            </a:r>
            <a:endParaRPr lang="el-GR" sz="3200" dirty="0"/>
          </a:p>
          <a:p>
            <a:endParaRPr lang="el-GR" sz="1800" dirty="0"/>
          </a:p>
        </p:txBody>
      </p:sp>
    </p:spTree>
    <p:extLst>
      <p:ext uri="{BB962C8B-B14F-4D97-AF65-F5344CB8AC3E}">
        <p14:creationId xmlns:p14="http://schemas.microsoft.com/office/powerpoint/2010/main" val="1124334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r>
              <a:rPr lang="el-GR" dirty="0">
                <a:latin typeface="Arial" pitchFamily="34" charset="0"/>
                <a:cs typeface="Arial" pitchFamily="34" charset="0"/>
              </a:rPr>
              <a:t>Η συνεχής προβολή του γυναικείου σώματος ή καλύτερα της ψηφιακά επεξεργασμένης εικόνας του γυναικείου σώματος, έχει ως αποτέλεσμα αφενός να δημιουργείται η εντύπωση πως η αξία των γυναικών βασίζεται στην ερωτική διάσταση της θηλυκότητάς τους κι αφετέρου να προωθείται μια εξιδανικευμένη και αψεγάδιαστη εικόνα του γυναικείου σώματος που σαφώς δεν ανταποκρίνεται στην πραγματικότητα της πλειονότητας των </a:t>
            </a:r>
            <a:r>
              <a:rPr lang="el-GR" dirty="0" smtClean="0">
                <a:latin typeface="Arial" pitchFamily="34" charset="0"/>
                <a:cs typeface="Arial" pitchFamily="34" charset="0"/>
              </a:rPr>
              <a:t>γυναικών</a:t>
            </a:r>
            <a:endParaRPr lang="el-GR" dirty="0">
              <a:latin typeface="Arial" pitchFamily="34" charset="0"/>
              <a:cs typeface="Arial" pitchFamily="34" charset="0"/>
            </a:endParaRPr>
          </a:p>
        </p:txBody>
      </p:sp>
    </p:spTree>
    <p:extLst>
      <p:ext uri="{BB962C8B-B14F-4D97-AF65-F5344CB8AC3E}">
        <p14:creationId xmlns:p14="http://schemas.microsoft.com/office/powerpoint/2010/main" val="1526698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latin typeface="Arial" pitchFamily="34" charset="0"/>
                <a:cs typeface="Arial" pitchFamily="34" charset="0"/>
              </a:rPr>
              <a:t>Οι γυναίκες είναι αναγκασμένες να βλέπουν το φύλο τους να εκπροσωπείται στο χώρο της διαφήμισης ως ερωτικό αντικείμενο -σαν να μην υπάρχουν στις γυναίκες άλλα προτερήματα ή άλλες ποιότητες-, και μάλιστα κατά τρόπο που ξεπερνά την πραγματικότητά τους, εφόσον τους είναι αδύνατο να ανταποκριθούν στο πρότυπο αυτό που προκύπτει κατόπιν εκτεταμένης ψηφιακής επεξεργασίας</a:t>
            </a:r>
          </a:p>
          <a:p>
            <a:endParaRPr lang="el-GR" dirty="0">
              <a:latin typeface="Arial" pitchFamily="34" charset="0"/>
              <a:cs typeface="Arial" pitchFamily="34" charset="0"/>
            </a:endParaRPr>
          </a:p>
        </p:txBody>
      </p:sp>
    </p:spTree>
    <p:extLst>
      <p:ext uri="{BB962C8B-B14F-4D97-AF65-F5344CB8AC3E}">
        <p14:creationId xmlns:p14="http://schemas.microsoft.com/office/powerpoint/2010/main" val="3951726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980728"/>
            <a:ext cx="3762380" cy="5256584"/>
          </a:xfrm>
        </p:spPr>
      </p:pic>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0510" y="1052736"/>
            <a:ext cx="3600400" cy="5244062"/>
          </a:xfrm>
          <a:prstGeom prst="rect">
            <a:avLst/>
          </a:prstGeom>
        </p:spPr>
      </p:pic>
    </p:spTree>
    <p:extLst>
      <p:ext uri="{BB962C8B-B14F-4D97-AF65-F5344CB8AC3E}">
        <p14:creationId xmlns:p14="http://schemas.microsoft.com/office/powerpoint/2010/main" val="40502590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TotalTime>
  <Words>429</Words>
  <Application>Microsoft Office PowerPoint</Application>
  <PresentationFormat>Προβολή στην οθόνη (4:3)</PresentationFormat>
  <Paragraphs>41</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Αποκορύφωμα</vt:lpstr>
      <vt:lpstr>ΓΥΝΑΙΚΑ ΚΑΙ ΔΙΑΦΗΜΙΣΗ</vt:lpstr>
      <vt:lpstr>ΟΜΑΔΕΣ</vt:lpstr>
      <vt:lpstr> Διαφήμιση</vt:lpstr>
      <vt:lpstr>Παρουσίαση του PowerPoint</vt:lpstr>
      <vt:lpstr>Παρουσίαση του PowerPoint</vt:lpstr>
      <vt:lpstr>Στη διαφήμιση και στο χώρο του κινηματογραφικού και τηλεοπτικού θεάματος</vt:lpstr>
      <vt:lpstr>Παρουσίαση του PowerPoint</vt:lpstr>
      <vt:lpstr>Παρουσίαση του PowerPoint</vt:lpstr>
      <vt:lpstr>Παρουσίαση του PowerPoint</vt:lpstr>
      <vt:lpstr>Πώς  εμφανίζεται η γυναίκα στη διαφήμιση</vt:lpstr>
      <vt:lpstr>Παρουσίαση του PowerPoint</vt:lpstr>
      <vt:lpstr>Ο άντρας </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ΓΥΝΑΙΚΑ ΚΑΙ ΔΙΑΦΗΜΙΣΗ</dc:title>
  <dc:creator>K1</dc:creator>
  <cp:lastModifiedBy>K1</cp:lastModifiedBy>
  <cp:revision>17</cp:revision>
  <dcterms:created xsi:type="dcterms:W3CDTF">2016-02-11T11:01:42Z</dcterms:created>
  <dcterms:modified xsi:type="dcterms:W3CDTF">2016-03-17T11:17:19Z</dcterms:modified>
</cp:coreProperties>
</file>