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49" r:id="rId3"/>
    <p:sldId id="281" r:id="rId4"/>
    <p:sldId id="276" r:id="rId5"/>
    <p:sldId id="277" r:id="rId6"/>
    <p:sldId id="270" r:id="rId7"/>
    <p:sldId id="271" r:id="rId8"/>
    <p:sldId id="298" r:id="rId9"/>
    <p:sldId id="272" r:id="rId10"/>
    <p:sldId id="299" r:id="rId11"/>
    <p:sldId id="273" r:id="rId12"/>
    <p:sldId id="274" r:id="rId13"/>
    <p:sldId id="275" r:id="rId14"/>
    <p:sldId id="300" r:id="rId15"/>
    <p:sldId id="280" r:id="rId16"/>
    <p:sldId id="257" r:id="rId17"/>
    <p:sldId id="258" r:id="rId18"/>
    <p:sldId id="279" r:id="rId19"/>
    <p:sldId id="278" r:id="rId20"/>
    <p:sldId id="260" r:id="rId21"/>
    <p:sldId id="262" r:id="rId22"/>
    <p:sldId id="263" r:id="rId23"/>
    <p:sldId id="282" r:id="rId24"/>
    <p:sldId id="284" r:id="rId25"/>
    <p:sldId id="288" r:id="rId26"/>
    <p:sldId id="286" r:id="rId27"/>
    <p:sldId id="289" r:id="rId28"/>
    <p:sldId id="290" r:id="rId29"/>
    <p:sldId id="291" r:id="rId30"/>
    <p:sldId id="292" r:id="rId31"/>
    <p:sldId id="293" r:id="rId32"/>
    <p:sldId id="294" r:id="rId33"/>
    <p:sldId id="295" r:id="rId34"/>
    <p:sldId id="296" r:id="rId35"/>
    <p:sldId id="297" r:id="rId36"/>
    <p:sldId id="303" r:id="rId37"/>
    <p:sldId id="301" r:id="rId38"/>
    <p:sldId id="302" r:id="rId39"/>
    <p:sldId id="304" r:id="rId40"/>
    <p:sldId id="305" r:id="rId41"/>
    <p:sldId id="306" r:id="rId42"/>
    <p:sldId id="319" r:id="rId43"/>
    <p:sldId id="307" r:id="rId44"/>
    <p:sldId id="314" r:id="rId45"/>
    <p:sldId id="315" r:id="rId46"/>
    <p:sldId id="308" r:id="rId47"/>
    <p:sldId id="327" r:id="rId48"/>
    <p:sldId id="329" r:id="rId49"/>
    <p:sldId id="328" r:id="rId50"/>
    <p:sldId id="317" r:id="rId51"/>
    <p:sldId id="318" r:id="rId52"/>
    <p:sldId id="316" r:id="rId53"/>
    <p:sldId id="309" r:id="rId54"/>
    <p:sldId id="310" r:id="rId55"/>
    <p:sldId id="311" r:id="rId56"/>
    <p:sldId id="312" r:id="rId57"/>
    <p:sldId id="313" r:id="rId58"/>
    <p:sldId id="320" r:id="rId59"/>
    <p:sldId id="322" r:id="rId60"/>
    <p:sldId id="323" r:id="rId61"/>
    <p:sldId id="321" r:id="rId62"/>
    <p:sldId id="325" r:id="rId63"/>
    <p:sldId id="326" r:id="rId64"/>
    <p:sldId id="330" r:id="rId65"/>
    <p:sldId id="331" r:id="rId66"/>
    <p:sldId id="332" r:id="rId67"/>
    <p:sldId id="333" r:id="rId68"/>
    <p:sldId id="349" r:id="rId69"/>
    <p:sldId id="334" r:id="rId70"/>
    <p:sldId id="335" r:id="rId71"/>
    <p:sldId id="336" r:id="rId72"/>
    <p:sldId id="368" r:id="rId73"/>
    <p:sldId id="337" r:id="rId74"/>
    <p:sldId id="346" r:id="rId75"/>
    <p:sldId id="348" r:id="rId76"/>
    <p:sldId id="347" r:id="rId77"/>
    <p:sldId id="338" r:id="rId78"/>
    <p:sldId id="369" r:id="rId79"/>
    <p:sldId id="339" r:id="rId80"/>
    <p:sldId id="340" r:id="rId81"/>
    <p:sldId id="341" r:id="rId82"/>
    <p:sldId id="370" r:id="rId83"/>
    <p:sldId id="350" r:id="rId84"/>
    <p:sldId id="343" r:id="rId85"/>
    <p:sldId id="351" r:id="rId86"/>
    <p:sldId id="342" r:id="rId87"/>
    <p:sldId id="344" r:id="rId88"/>
    <p:sldId id="345" r:id="rId89"/>
    <p:sldId id="358" r:id="rId90"/>
    <p:sldId id="359" r:id="rId91"/>
    <p:sldId id="367" r:id="rId92"/>
    <p:sldId id="360" r:id="rId93"/>
    <p:sldId id="361" r:id="rId94"/>
    <p:sldId id="362" r:id="rId95"/>
    <p:sldId id="363" r:id="rId96"/>
    <p:sldId id="364" r:id="rId97"/>
    <p:sldId id="365" r:id="rId98"/>
    <p:sldId id="366" r:id="rId99"/>
    <p:sldId id="389" r:id="rId100"/>
    <p:sldId id="371" r:id="rId101"/>
    <p:sldId id="372" r:id="rId102"/>
    <p:sldId id="390" r:id="rId103"/>
    <p:sldId id="373" r:id="rId104"/>
    <p:sldId id="385" r:id="rId105"/>
    <p:sldId id="381" r:id="rId106"/>
    <p:sldId id="382" r:id="rId107"/>
    <p:sldId id="384" r:id="rId108"/>
    <p:sldId id="379" r:id="rId109"/>
    <p:sldId id="380" r:id="rId110"/>
    <p:sldId id="383" r:id="rId111"/>
    <p:sldId id="386" r:id="rId112"/>
    <p:sldId id="374" r:id="rId113"/>
    <p:sldId id="375" r:id="rId114"/>
    <p:sldId id="376" r:id="rId115"/>
    <p:sldId id="377" r:id="rId116"/>
    <p:sldId id="387" r:id="rId117"/>
    <p:sldId id="388" r:id="rId118"/>
    <p:sldId id="378" r:id="rId119"/>
    <p:sldId id="391" r:id="rId120"/>
    <p:sldId id="392" r:id="rId121"/>
    <p:sldId id="393" r:id="rId122"/>
    <p:sldId id="394" r:id="rId123"/>
    <p:sldId id="395" r:id="rId124"/>
    <p:sldId id="396" r:id="rId125"/>
    <p:sldId id="397" r:id="rId126"/>
    <p:sldId id="399" r:id="rId127"/>
    <p:sldId id="398" r:id="rId128"/>
    <p:sldId id="400" r:id="rId129"/>
    <p:sldId id="401" r:id="rId130"/>
    <p:sldId id="402" r:id="rId131"/>
    <p:sldId id="404" r:id="rId132"/>
    <p:sldId id="403" r:id="rId133"/>
    <p:sldId id="406" r:id="rId134"/>
    <p:sldId id="405" r:id="rId135"/>
    <p:sldId id="407" r:id="rId136"/>
    <p:sldId id="408" r:id="rId137"/>
    <p:sldId id="409" r:id="rId138"/>
    <p:sldId id="410" r:id="rId139"/>
    <p:sldId id="411" r:id="rId140"/>
    <p:sldId id="415" r:id="rId141"/>
    <p:sldId id="413" r:id="rId142"/>
    <p:sldId id="412" r:id="rId143"/>
    <p:sldId id="414" r:id="rId144"/>
    <p:sldId id="416" r:id="rId145"/>
    <p:sldId id="417" r:id="rId146"/>
    <p:sldId id="418" r:id="rId147"/>
    <p:sldId id="419" r:id="rId148"/>
    <p:sldId id="422" r:id="rId149"/>
    <p:sldId id="421" r:id="rId150"/>
    <p:sldId id="420" r:id="rId151"/>
    <p:sldId id="423" r:id="rId152"/>
    <p:sldId id="424" r:id="rId153"/>
    <p:sldId id="436" r:id="rId154"/>
    <p:sldId id="425" r:id="rId155"/>
    <p:sldId id="426" r:id="rId156"/>
    <p:sldId id="427" r:id="rId157"/>
    <p:sldId id="428" r:id="rId158"/>
    <p:sldId id="429" r:id="rId159"/>
    <p:sldId id="430" r:id="rId160"/>
    <p:sldId id="437" r:id="rId161"/>
    <p:sldId id="431" r:id="rId162"/>
    <p:sldId id="432" r:id="rId163"/>
    <p:sldId id="433" r:id="rId164"/>
    <p:sldId id="434" r:id="rId165"/>
    <p:sldId id="435" r:id="rId166"/>
    <p:sldId id="438" r:id="rId167"/>
    <p:sldId id="439" r:id="rId168"/>
    <p:sldId id="440" r:id="rId169"/>
    <p:sldId id="442" r:id="rId170"/>
    <p:sldId id="443" r:id="rId171"/>
    <p:sldId id="445" r:id="rId172"/>
    <p:sldId id="444" r:id="rId173"/>
    <p:sldId id="446" r:id="rId174"/>
    <p:sldId id="447" r:id="rId175"/>
    <p:sldId id="448" r:id="rId176"/>
    <p:sldId id="450" r:id="rId177"/>
    <p:sldId id="451" r:id="rId178"/>
    <p:sldId id="455" r:id="rId179"/>
    <p:sldId id="454" r:id="rId180"/>
    <p:sldId id="456" r:id="rId181"/>
    <p:sldId id="452" r:id="rId182"/>
    <p:sldId id="457" r:id="rId183"/>
    <p:sldId id="441" r:id="rId184"/>
    <p:sldId id="462" r:id="rId185"/>
    <p:sldId id="463" r:id="rId186"/>
    <p:sldId id="453" r:id="rId187"/>
    <p:sldId id="458" r:id="rId188"/>
    <p:sldId id="459" r:id="rId189"/>
    <p:sldId id="460" r:id="rId190"/>
    <p:sldId id="461" r:id="rId191"/>
    <p:sldId id="465" r:id="rId192"/>
    <p:sldId id="464" r:id="rId193"/>
    <p:sldId id="466" r:id="rId194"/>
    <p:sldId id="467" r:id="rId195"/>
    <p:sldId id="468" r:id="rId196"/>
    <p:sldId id="469" r:id="rId197"/>
    <p:sldId id="470" r:id="rId198"/>
    <p:sldId id="474" r:id="rId199"/>
    <p:sldId id="471" r:id="rId200"/>
    <p:sldId id="472" r:id="rId201"/>
    <p:sldId id="473" r:id="rId202"/>
    <p:sldId id="475" r:id="rId203"/>
    <p:sldId id="476" r:id="rId204"/>
    <p:sldId id="478" r:id="rId205"/>
    <p:sldId id="477" r:id="rId206"/>
    <p:sldId id="479" r:id="rId207"/>
    <p:sldId id="481" r:id="rId208"/>
    <p:sldId id="480" r:id="rId209"/>
    <p:sldId id="482" r:id="rId210"/>
    <p:sldId id="483" r:id="rId211"/>
    <p:sldId id="261" r:id="rId212"/>
    <p:sldId id="264" r:id="rId213"/>
    <p:sldId id="265" r:id="rId214"/>
    <p:sldId id="266" r:id="rId215"/>
    <p:sldId id="267" r:id="rId216"/>
    <p:sldId id="268" r:id="rId217"/>
    <p:sldId id="269" r:id="rId218"/>
    <p:sldId id="283" r:id="rId2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21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27" autoAdjust="0"/>
    <p:restoredTop sz="94660"/>
  </p:normalViewPr>
  <p:slideViewPr>
    <p:cSldViewPr>
      <p:cViewPr>
        <p:scale>
          <a:sx n="100" d="100"/>
          <a:sy n="100" d="100"/>
        </p:scale>
        <p:origin x="-44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22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16FF29D-F555-4E63-AD33-70330837FE0A}" type="datetimeFigureOut">
              <a:rPr lang="en-US" smtClean="0"/>
              <a:pPr/>
              <a:t>4/3/2015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B4CDECB-9B6D-41F2-AFE9-A59A63D14966}"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16FF29D-F555-4E63-AD33-70330837FE0A}" type="datetimeFigureOut">
              <a:rPr lang="en-US" smtClean="0"/>
              <a:pPr/>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CDECB-9B6D-41F2-AFE9-A59A63D149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16FF29D-F555-4E63-AD33-70330837FE0A}" type="datetimeFigureOut">
              <a:rPr lang="en-US" smtClean="0"/>
              <a:pPr/>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CDECB-9B6D-41F2-AFE9-A59A63D149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16FF29D-F555-4E63-AD33-70330837FE0A}" type="datetimeFigureOut">
              <a:rPr lang="en-US" smtClean="0"/>
              <a:pPr/>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CDECB-9B6D-41F2-AFE9-A59A63D149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516FF29D-F555-4E63-AD33-70330837FE0A}" type="datetimeFigureOut">
              <a:rPr lang="en-US" smtClean="0"/>
              <a:pPr/>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CDECB-9B6D-41F2-AFE9-A59A63D149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516FF29D-F555-4E63-AD33-70330837FE0A}" type="datetimeFigureOut">
              <a:rPr lang="en-US" smtClean="0"/>
              <a:pPr/>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CDECB-9B6D-41F2-AFE9-A59A63D14966}"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516FF29D-F555-4E63-AD33-70330837FE0A}" type="datetimeFigureOut">
              <a:rPr lang="en-US" smtClean="0"/>
              <a:pPr/>
              <a:t>4/3/2015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CDECB-9B6D-41F2-AFE9-A59A63D149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516FF29D-F555-4E63-AD33-70330837FE0A}" type="datetimeFigureOut">
              <a:rPr lang="en-US" smtClean="0"/>
              <a:pPr/>
              <a:t>4/3/2015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CDECB-9B6D-41F2-AFE9-A59A63D149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FF29D-F555-4E63-AD33-70330837FE0A}" type="datetimeFigureOut">
              <a:rPr lang="en-US" smtClean="0"/>
              <a:pPr/>
              <a:t>4/3/2015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CDECB-9B6D-41F2-AFE9-A59A63D149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16FF29D-F555-4E63-AD33-70330837FE0A}" type="datetimeFigureOut">
              <a:rPr lang="en-US" smtClean="0"/>
              <a:pPr/>
              <a:t>4/3/2015</a:t>
            </a:fld>
            <a:endParaRPr lang="en-US"/>
          </a:p>
        </p:txBody>
      </p:sp>
      <p:sp>
        <p:nvSpPr>
          <p:cNvPr id="7" name="Slide Number Placeholder 6"/>
          <p:cNvSpPr>
            <a:spLocks noGrp="1"/>
          </p:cNvSpPr>
          <p:nvPr>
            <p:ph type="sldNum" sz="quarter" idx="12"/>
          </p:nvPr>
        </p:nvSpPr>
        <p:spPr/>
        <p:txBody>
          <a:bodyPr/>
          <a:lstStyle/>
          <a:p>
            <a:fld id="{CB4CDECB-9B6D-41F2-AFE9-A59A63D14966}"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16FF29D-F555-4E63-AD33-70330837FE0A}" type="datetimeFigureOut">
              <a:rPr lang="en-US" smtClean="0"/>
              <a:pPr/>
              <a:t>4/3/2015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B4CDECB-9B6D-41F2-AFE9-A59A63D149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16FF29D-F555-4E63-AD33-70330837FE0A}" type="datetimeFigureOut">
              <a:rPr lang="en-US" smtClean="0"/>
              <a:pPr/>
              <a:t>4/3/2015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B4CDECB-9B6D-41F2-AFE9-A59A63D149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filosofikos-kodikas.blogspot.gr/2011/10/10-1.html" TargetMode="External"/><Relationship Id="rId1" Type="http://schemas.openxmlformats.org/officeDocument/2006/relationships/slideLayout" Target="../slideLayouts/slideLayout4.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733365" y="2708476"/>
            <a:ext cx="3572435" cy="1702160"/>
          </a:xfrm>
        </p:spPr>
        <p:txBody>
          <a:bodyPr>
            <a:normAutofit fontScale="90000"/>
          </a:bodyPr>
          <a:lstStyle/>
          <a:p>
            <a:pPr algn="ctr"/>
            <a:r>
              <a:rPr lang="el-GR" b="1" dirty="0" smtClean="0">
                <a:effectLst/>
              </a:rPr>
              <a:t>ΒΑΣΙΚΟΙ ΣΤΟΧΟΙ ΤΗΣ ΦΙΛΟΣΟΦΙΚΗΣ ΔΡΑΣΤΗΡΙΟΤΗΤΑΣ</a:t>
            </a:r>
            <a:r>
              <a:rPr lang="el-GR" dirty="0" smtClean="0">
                <a:effectLst/>
              </a:rPr>
              <a:t/>
            </a:r>
            <a:br>
              <a:rPr lang="el-GR" dirty="0" smtClean="0">
                <a:effectLst/>
              </a:rPr>
            </a:br>
            <a:endParaRPr lang="en-US" dirty="0"/>
          </a:p>
        </p:txBody>
      </p:sp>
      <p:sp>
        <p:nvSpPr>
          <p:cNvPr id="3" name="Υπότιτλος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5425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Ποια σχέση έχουν μεταξύ τους τα φιλοσοφικά ερωτήματα;</a:t>
            </a:r>
            <a:endParaRPr lang="el-GR"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Ενότητα 5</a:t>
            </a:r>
            <a:r>
              <a:rPr lang="el-GR" baseline="30000" dirty="0" smtClean="0"/>
              <a:t>η</a:t>
            </a:r>
            <a:r>
              <a:rPr lang="el-GR" dirty="0" smtClean="0"/>
              <a:t> </a:t>
            </a:r>
            <a:endParaRPr lang="en-US" dirty="0"/>
          </a:p>
        </p:txBody>
      </p:sp>
      <p:sp>
        <p:nvSpPr>
          <p:cNvPr id="3" name="Θέση κειμένου 2"/>
          <p:cNvSpPr>
            <a:spLocks noGrp="1"/>
          </p:cNvSpPr>
          <p:nvPr>
            <p:ph type="body" idx="1"/>
          </p:nvPr>
        </p:nvSpPr>
        <p:spPr/>
        <p:txBody>
          <a:bodyPr/>
          <a:lstStyle/>
          <a:p>
            <a:r>
              <a:rPr lang="el-GR" dirty="0" smtClean="0"/>
              <a:t>Αριστοτελική Λογική</a:t>
            </a:r>
            <a:endParaRPr lang="en-US" dirty="0"/>
          </a:p>
        </p:txBody>
      </p:sp>
    </p:spTree>
    <p:extLst>
      <p:ext uri="{BB962C8B-B14F-4D97-AF65-F5344CB8AC3E}">
        <p14:creationId xmlns:p14="http://schemas.microsoft.com/office/powerpoint/2010/main" val="46490298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Στόχοι </a:t>
            </a:r>
            <a:endParaRPr lang="en-US" dirty="0"/>
          </a:p>
        </p:txBody>
      </p:sp>
      <p:sp>
        <p:nvSpPr>
          <p:cNvPr id="3" name="Θέση περιεχομένου 2"/>
          <p:cNvSpPr>
            <a:spLocks noGrp="1"/>
          </p:cNvSpPr>
          <p:nvPr>
            <p:ph idx="1"/>
          </p:nvPr>
        </p:nvSpPr>
        <p:spPr/>
        <p:txBody>
          <a:bodyPr/>
          <a:lstStyle/>
          <a:p>
            <a:r>
              <a:rPr lang="el-GR" dirty="0"/>
              <a:t>Να </a:t>
            </a:r>
            <a:r>
              <a:rPr lang="el-GR" dirty="0" smtClean="0"/>
              <a:t>συνειδητοποιήσετε  </a:t>
            </a:r>
            <a:r>
              <a:rPr lang="el-GR" dirty="0"/>
              <a:t>τα στοιχεία λογικής σκέψης που </a:t>
            </a:r>
            <a:r>
              <a:rPr lang="el-GR" dirty="0" smtClean="0"/>
              <a:t>υπολανθάνουν στη </a:t>
            </a:r>
            <a:r>
              <a:rPr lang="el-GR" dirty="0"/>
              <a:t>χρήση της γλώσσας και να αντιληφθεί το έργο, τη σημασία, </a:t>
            </a:r>
            <a:r>
              <a:rPr lang="el-GR" dirty="0" smtClean="0"/>
              <a:t>αλλά και </a:t>
            </a:r>
            <a:r>
              <a:rPr lang="el-GR" dirty="0"/>
              <a:t>τα όρια της λογικής</a:t>
            </a:r>
            <a:r>
              <a:rPr lang="el-GR" dirty="0" smtClean="0"/>
              <a:t>.</a:t>
            </a:r>
          </a:p>
          <a:p>
            <a:r>
              <a:rPr lang="el-GR" dirty="0" smtClean="0"/>
              <a:t>Να κατανοήσετε τα στοιχεία/εργαλεία της Αριστοτελικής λογικής</a:t>
            </a:r>
            <a:endParaRPr lang="en-US" dirty="0"/>
          </a:p>
        </p:txBody>
      </p:sp>
    </p:spTree>
    <p:extLst>
      <p:ext uri="{BB962C8B-B14F-4D97-AF65-F5344CB8AC3E}">
        <p14:creationId xmlns:p14="http://schemas.microsoft.com/office/powerpoint/2010/main" val="384386465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Προηγούμενη γνώση</a:t>
            </a:r>
            <a:endParaRPr lang="el-GR" dirty="0"/>
          </a:p>
        </p:txBody>
      </p:sp>
      <p:sp>
        <p:nvSpPr>
          <p:cNvPr id="3" name="2 - Θέση περιεχομένου"/>
          <p:cNvSpPr>
            <a:spLocks noGrp="1"/>
          </p:cNvSpPr>
          <p:nvPr>
            <p:ph idx="1"/>
          </p:nvPr>
        </p:nvSpPr>
        <p:spPr>
          <a:xfrm>
            <a:off x="685800" y="2323652"/>
            <a:ext cx="7696200" cy="3508977"/>
          </a:xfrm>
        </p:spPr>
        <p:txBody>
          <a:bodyPr>
            <a:normAutofit fontScale="85000" lnSpcReduction="20000"/>
          </a:bodyPr>
          <a:lstStyle/>
          <a:p>
            <a:pPr>
              <a:buNone/>
            </a:pPr>
            <a:r>
              <a:rPr lang="el-GR" dirty="0" smtClean="0"/>
              <a:t>Για να είναι </a:t>
            </a:r>
            <a:r>
              <a:rPr lang="el-GR" dirty="0" smtClean="0">
                <a:solidFill>
                  <a:srgbClr val="FF0000"/>
                </a:solidFill>
              </a:rPr>
              <a:t>η σκέψη ορθή </a:t>
            </a:r>
            <a:r>
              <a:rPr lang="el-GR" dirty="0" smtClean="0"/>
              <a:t>όχι μόνο </a:t>
            </a:r>
            <a:r>
              <a:rPr lang="el-GR" dirty="0" smtClean="0">
                <a:solidFill>
                  <a:srgbClr val="FF0000"/>
                </a:solidFill>
              </a:rPr>
              <a:t>κατά τη μορφή </a:t>
            </a:r>
            <a:r>
              <a:rPr lang="el-GR" dirty="0" smtClean="0"/>
              <a:t>(τυπικά), αλλά και </a:t>
            </a:r>
            <a:r>
              <a:rPr lang="el-GR" dirty="0" smtClean="0">
                <a:solidFill>
                  <a:srgbClr val="FF0000"/>
                </a:solidFill>
              </a:rPr>
              <a:t>κατά</a:t>
            </a:r>
            <a:r>
              <a:rPr lang="en-US" dirty="0" smtClean="0">
                <a:solidFill>
                  <a:srgbClr val="FF0000"/>
                </a:solidFill>
              </a:rPr>
              <a:t> </a:t>
            </a:r>
            <a:r>
              <a:rPr lang="el-GR" dirty="0" smtClean="0">
                <a:solidFill>
                  <a:srgbClr val="FF0000"/>
                </a:solidFill>
              </a:rPr>
              <a:t>το περιεχόμενό της </a:t>
            </a:r>
            <a:r>
              <a:rPr lang="el-GR" dirty="0" smtClean="0"/>
              <a:t>(ουσιαστικά), πρέπει να εκπληρώνονται οι </a:t>
            </a:r>
            <a:r>
              <a:rPr lang="el-GR" dirty="0" smtClean="0">
                <a:solidFill>
                  <a:srgbClr val="00B0F0"/>
                </a:solidFill>
              </a:rPr>
              <a:t>υλικοί (δηλαδή</a:t>
            </a:r>
            <a:r>
              <a:rPr lang="en-US" dirty="0" smtClean="0">
                <a:solidFill>
                  <a:srgbClr val="00B0F0"/>
                </a:solidFill>
              </a:rPr>
              <a:t> </a:t>
            </a:r>
            <a:r>
              <a:rPr lang="el-GR" dirty="0" smtClean="0">
                <a:solidFill>
                  <a:srgbClr val="00B0F0"/>
                </a:solidFill>
              </a:rPr>
              <a:t>οι πραγματικοί) όροι της αλήθειας,</a:t>
            </a:r>
            <a:r>
              <a:rPr lang="el-GR" dirty="0" smtClean="0"/>
              <a:t> τους οποίους διατυπώνουν και ελέγχουν</a:t>
            </a:r>
            <a:r>
              <a:rPr lang="en-US" dirty="0" smtClean="0"/>
              <a:t> </a:t>
            </a:r>
            <a:r>
              <a:rPr lang="el-GR" dirty="0" smtClean="0">
                <a:solidFill>
                  <a:srgbClr val="00B0F0"/>
                </a:solidFill>
              </a:rPr>
              <a:t>οι επιστήμες</a:t>
            </a:r>
            <a:r>
              <a:rPr lang="el-GR" dirty="0" smtClean="0"/>
              <a:t>. Η τυπική λογική παραμένει ένα πολύτιμο και αναντικατάστατο</a:t>
            </a:r>
            <a:r>
              <a:rPr lang="en-US" dirty="0" smtClean="0"/>
              <a:t> </a:t>
            </a:r>
            <a:r>
              <a:rPr lang="el-GR" dirty="0" smtClean="0"/>
              <a:t>όργανο, που ρυθμίζει την ορθή λειτουργία της σκέψης μας. Δεν</a:t>
            </a:r>
            <a:r>
              <a:rPr lang="en-US" dirty="0" smtClean="0"/>
              <a:t> </a:t>
            </a:r>
            <a:r>
              <a:rPr lang="el-GR" dirty="0" smtClean="0"/>
              <a:t>είναι όμως ικανή να οδηγήσει μόνη της στην επιστημονική γνώση. </a:t>
            </a:r>
          </a:p>
          <a:p>
            <a:pPr>
              <a:buNone/>
            </a:pPr>
            <a:r>
              <a:rPr lang="el-GR" dirty="0" smtClean="0"/>
              <a:t>Η αδυναμία</a:t>
            </a:r>
            <a:r>
              <a:rPr lang="en-US" dirty="0" smtClean="0"/>
              <a:t> </a:t>
            </a:r>
            <a:r>
              <a:rPr lang="el-GR" dirty="0" smtClean="0"/>
              <a:t>της λογικής να εξασφαλίσει μόνη της την έγκυρη γνώση προετοιμάζει το έδαφος για την προσέγγιση των ερωτημάτων της γνωσιολογίας</a:t>
            </a:r>
            <a:r>
              <a:rPr lang="en-US" dirty="0" smtClean="0"/>
              <a:t> </a:t>
            </a:r>
            <a:r>
              <a:rPr lang="el-GR" dirty="0" smtClean="0"/>
              <a:t>(3ο κεφάλαιο), καθώς και για την εισαγωγή στη φιλοσοφία της επιστήμης</a:t>
            </a:r>
            <a:r>
              <a:rPr lang="en-US" dirty="0" smtClean="0"/>
              <a:t> </a:t>
            </a:r>
            <a:r>
              <a:rPr lang="el-GR" dirty="0" smtClean="0"/>
              <a:t>(4ο κεφάλαιο).</a:t>
            </a:r>
            <a:endParaRPr lang="el-GR"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solidFill>
                  <a:srgbClr val="FF0000"/>
                </a:solidFill>
                <a:latin typeface="Times New Roman" pitchFamily="18" charset="0"/>
                <a:cs typeface="Times New Roman" pitchFamily="18" charset="0"/>
              </a:rPr>
              <a:t>Η Λογική του Αριστοτέλη(3)</a:t>
            </a:r>
            <a:br>
              <a:rPr lang="el-GR" altLang="en-US" dirty="0">
                <a:solidFill>
                  <a:srgbClr val="FF0000"/>
                </a:solidFill>
                <a:latin typeface="Times New Roman" pitchFamily="18" charset="0"/>
                <a:cs typeface="Times New Roman" pitchFamily="18" charset="0"/>
              </a:rPr>
            </a:br>
            <a:r>
              <a:rPr lang="el-GR" altLang="en-US" dirty="0">
                <a:solidFill>
                  <a:srgbClr val="FF0000"/>
                </a:solidFill>
                <a:latin typeface="Times New Roman" pitchFamily="18" charset="0"/>
                <a:cs typeface="Times New Roman" pitchFamily="18" charset="0"/>
              </a:rPr>
              <a:t>4) Η Θεωρία των συλλογισμών</a:t>
            </a:r>
            <a:endParaRPr lang="en-US" dirty="0"/>
          </a:p>
        </p:txBody>
      </p:sp>
      <p:sp>
        <p:nvSpPr>
          <p:cNvPr id="3" name="Θέση περιεχομένου 2"/>
          <p:cNvSpPr>
            <a:spLocks noGrp="1"/>
          </p:cNvSpPr>
          <p:nvPr>
            <p:ph sz="quarter" idx="13"/>
          </p:nvPr>
        </p:nvSpPr>
        <p:spPr/>
        <p:txBody>
          <a:bodyPr>
            <a:normAutofit fontScale="92500"/>
          </a:bodyPr>
          <a:lstStyle/>
          <a:p>
            <a:r>
              <a:rPr lang="el-GR" altLang="en-US" b="1" dirty="0">
                <a:latin typeface="Times New Roman" pitchFamily="18" charset="0"/>
                <a:cs typeface="Times New Roman" pitchFamily="18" charset="0"/>
              </a:rPr>
              <a:t>Πλάτος</a:t>
            </a:r>
            <a:r>
              <a:rPr lang="el-GR" altLang="en-US" dirty="0">
                <a:latin typeface="Times New Roman" pitchFamily="18" charset="0"/>
                <a:cs typeface="Times New Roman" pitchFamily="18" charset="0"/>
              </a:rPr>
              <a:t> και </a:t>
            </a:r>
            <a:r>
              <a:rPr lang="el-GR" altLang="en-US" b="1" dirty="0">
                <a:latin typeface="Times New Roman" pitchFamily="18" charset="0"/>
                <a:cs typeface="Times New Roman" pitchFamily="18" charset="0"/>
              </a:rPr>
              <a:t>Βάθος εννοιών</a:t>
            </a:r>
          </a:p>
          <a:p>
            <a:r>
              <a:rPr lang="el-GR" altLang="en-US" b="1" dirty="0">
                <a:latin typeface="Times New Roman" pitchFamily="18" charset="0"/>
                <a:cs typeface="Times New Roman" pitchFamily="18" charset="0"/>
              </a:rPr>
              <a:t>Πλάτος: </a:t>
            </a:r>
            <a:r>
              <a:rPr lang="el-GR" altLang="en-US" dirty="0">
                <a:latin typeface="Times New Roman" pitchFamily="18" charset="0"/>
                <a:cs typeface="Times New Roman" pitchFamily="18" charset="0"/>
              </a:rPr>
              <a:t>Σύνολο των αντικειμένων που αντιπροσωπεύει η έννοια</a:t>
            </a:r>
          </a:p>
          <a:p>
            <a:r>
              <a:rPr lang="el-GR" altLang="en-US" b="1" dirty="0">
                <a:latin typeface="Times New Roman" pitchFamily="18" charset="0"/>
                <a:cs typeface="Times New Roman" pitchFamily="18" charset="0"/>
              </a:rPr>
              <a:t>Βάθος</a:t>
            </a:r>
            <a:r>
              <a:rPr lang="el-GR" altLang="en-US" dirty="0">
                <a:latin typeface="Times New Roman" pitchFamily="18" charset="0"/>
                <a:cs typeface="Times New Roman" pitchFamily="18" charset="0"/>
              </a:rPr>
              <a:t>: Σύνολο των χαρακτηριστικών γνωρισμάτων της έννοιας </a:t>
            </a:r>
          </a:p>
          <a:p>
            <a:endParaRPr lang="en-US" dirty="0"/>
          </a:p>
        </p:txBody>
      </p:sp>
      <p:sp>
        <p:nvSpPr>
          <p:cNvPr id="4" name="Θέση περιεχομένου 3"/>
          <p:cNvSpPr>
            <a:spLocks noGrp="1"/>
          </p:cNvSpPr>
          <p:nvPr>
            <p:ph sz="quarter" idx="14"/>
          </p:nvPr>
        </p:nvSpPr>
        <p:spPr/>
        <p:txBody>
          <a:bodyPr/>
          <a:lstStyle/>
          <a:p>
            <a:pPr>
              <a:defRPr/>
            </a:pPr>
            <a:r>
              <a:rPr lang="el-GR" sz="1800" b="1" dirty="0">
                <a:solidFill>
                  <a:srgbClr val="0070C0"/>
                </a:solidFill>
                <a:latin typeface="Times New Roman" pitchFamily="18" charset="0"/>
                <a:cs typeface="Times New Roman" pitchFamily="18" charset="0"/>
              </a:rPr>
              <a:t>ΣΥΓΧΡΟΝΗ ΕΠΙΣΤΗΜΗ</a:t>
            </a:r>
          </a:p>
          <a:p>
            <a:pPr>
              <a:defRPr/>
            </a:pPr>
            <a:endParaRPr lang="el-GR" dirty="0">
              <a:latin typeface="Times New Roman" pitchFamily="18" charset="0"/>
              <a:cs typeface="Times New Roman" pitchFamily="18" charset="0"/>
            </a:endParaRPr>
          </a:p>
          <a:p>
            <a:pPr>
              <a:buNone/>
              <a:defRPr/>
            </a:pPr>
            <a:r>
              <a:rPr lang="el-GR" b="1" dirty="0" smtClean="0">
                <a:latin typeface="Times New Roman" pitchFamily="18" charset="0"/>
                <a:cs typeface="Times New Roman" pitchFamily="18" charset="0"/>
              </a:rPr>
              <a:t>Πλάτος</a:t>
            </a:r>
            <a:r>
              <a:rPr lang="el-GR" dirty="0" smtClean="0">
                <a:latin typeface="Times New Roman" pitchFamily="18" charset="0"/>
                <a:cs typeface="Times New Roman" pitchFamily="18" charset="0"/>
              </a:rPr>
              <a:t>-</a:t>
            </a:r>
            <a:r>
              <a:rPr lang="el-GR" b="1" dirty="0" smtClean="0">
                <a:solidFill>
                  <a:srgbClr val="CC0000"/>
                </a:solidFill>
                <a:latin typeface="Times New Roman" pitchFamily="18" charset="0"/>
                <a:cs typeface="Times New Roman" pitchFamily="18" charset="0"/>
              </a:rPr>
              <a:t>Έκταση</a:t>
            </a:r>
            <a:endParaRPr lang="en-US" b="1" dirty="0" smtClean="0">
              <a:solidFill>
                <a:srgbClr val="CC0000"/>
              </a:solidFill>
              <a:latin typeface="Times New Roman" pitchFamily="18" charset="0"/>
              <a:cs typeface="Times New Roman" pitchFamily="18" charset="0"/>
            </a:endParaRPr>
          </a:p>
          <a:p>
            <a:pPr>
              <a:buNone/>
              <a:defRPr/>
            </a:pPr>
            <a:r>
              <a:rPr lang="el-GR" dirty="0" smtClean="0">
                <a:solidFill>
                  <a:schemeClr val="tx1"/>
                </a:solidFill>
                <a:latin typeface="Times New Roman" pitchFamily="18" charset="0"/>
                <a:cs typeface="Times New Roman" pitchFamily="18" charset="0"/>
              </a:rPr>
              <a:t>Π.χ. Σχήματα γεωμετρικά</a:t>
            </a:r>
            <a:endParaRPr lang="el-GR" dirty="0">
              <a:solidFill>
                <a:schemeClr val="tx1"/>
              </a:solidFill>
              <a:latin typeface="Times New Roman" pitchFamily="18" charset="0"/>
              <a:cs typeface="Times New Roman" pitchFamily="18" charset="0"/>
            </a:endParaRPr>
          </a:p>
          <a:p>
            <a:pPr>
              <a:defRPr/>
            </a:pPr>
            <a:endParaRPr lang="el-GR" dirty="0">
              <a:latin typeface="Times New Roman" pitchFamily="18" charset="0"/>
              <a:cs typeface="Times New Roman" pitchFamily="18" charset="0"/>
            </a:endParaRPr>
          </a:p>
          <a:p>
            <a:pPr>
              <a:buNone/>
              <a:defRPr/>
            </a:pPr>
            <a:r>
              <a:rPr lang="el-GR" b="1" dirty="0">
                <a:solidFill>
                  <a:schemeClr val="tx1">
                    <a:lumMod val="95000"/>
                    <a:lumOff val="5000"/>
                  </a:schemeClr>
                </a:solidFill>
                <a:latin typeface="Times New Roman" pitchFamily="18" charset="0"/>
                <a:cs typeface="Times New Roman" pitchFamily="18" charset="0"/>
              </a:rPr>
              <a:t>Βάθος</a:t>
            </a:r>
            <a:r>
              <a:rPr lang="el-GR" dirty="0">
                <a:latin typeface="Times New Roman" pitchFamily="18" charset="0"/>
                <a:cs typeface="Times New Roman" pitchFamily="18" charset="0"/>
              </a:rPr>
              <a:t>-</a:t>
            </a:r>
            <a:r>
              <a:rPr lang="el-GR" b="1" dirty="0">
                <a:solidFill>
                  <a:srgbClr val="CC0000"/>
                </a:solidFill>
                <a:latin typeface="Times New Roman" pitchFamily="18" charset="0"/>
                <a:cs typeface="Times New Roman" pitchFamily="18" charset="0"/>
              </a:rPr>
              <a:t>Ένταση</a:t>
            </a:r>
          </a:p>
          <a:p>
            <a:pPr>
              <a:buNone/>
              <a:defRPr/>
            </a:pP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π.χ</a:t>
            </a:r>
            <a:r>
              <a:rPr lang="el-GR" dirty="0">
                <a:latin typeface="Times New Roman" pitchFamily="18" charset="0"/>
                <a:cs typeface="Times New Roman" pitchFamily="18" charset="0"/>
              </a:rPr>
              <a:t>  Τρίγωνο</a:t>
            </a:r>
          </a:p>
          <a:p>
            <a:endParaRPr lang="en-US" dirty="0"/>
          </a:p>
        </p:txBody>
      </p:sp>
    </p:spTree>
    <p:extLst>
      <p:ext uri="{BB962C8B-B14F-4D97-AF65-F5344CB8AC3E}">
        <p14:creationId xmlns:p14="http://schemas.microsoft.com/office/powerpoint/2010/main" val="46370029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Δώστε παράδειγμα</a:t>
            </a:r>
            <a:endParaRPr lang="el-GR" dirty="0"/>
          </a:p>
        </p:txBody>
      </p:sp>
      <p:sp>
        <p:nvSpPr>
          <p:cNvPr id="3" name="2 - Θέση περιεχομένου"/>
          <p:cNvSpPr>
            <a:spLocks noGrp="1"/>
          </p:cNvSpPr>
          <p:nvPr>
            <p:ph idx="1"/>
          </p:nvPr>
        </p:nvSpPr>
        <p:spPr/>
        <p:txBody>
          <a:bodyPr/>
          <a:lstStyle/>
          <a:p>
            <a:r>
              <a:rPr lang="el-GR" dirty="0" smtClean="0"/>
              <a:t>Δώστε το πλάτος : εκπαίδευση</a:t>
            </a:r>
          </a:p>
          <a:p>
            <a:endParaRPr lang="el-GR" dirty="0" smtClean="0"/>
          </a:p>
          <a:p>
            <a:endParaRPr lang="el-GR" dirty="0" smtClean="0"/>
          </a:p>
          <a:p>
            <a:r>
              <a:rPr lang="el-GR" dirty="0" smtClean="0"/>
              <a:t>Δώστε το βάθος: δευτεροβάθμια εκπαίδευση</a:t>
            </a:r>
          </a:p>
          <a:p>
            <a:r>
              <a:rPr lang="el-GR" dirty="0" smtClean="0"/>
              <a:t>Κάντε την άσκηση 1,2 του βιβλίου σελ 57</a:t>
            </a:r>
            <a:endParaRPr lang="el-GR"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a:bodyPr>
          <a:lstStyle/>
          <a:p>
            <a:r>
              <a:rPr lang="el-GR" dirty="0" smtClean="0"/>
              <a:t>Γένος: η ευρύτερη έννοια που περιλαμβάνει μέσα στο πλάτος της στενότερες έννοιες</a:t>
            </a:r>
          </a:p>
          <a:p>
            <a:r>
              <a:rPr lang="el-GR" dirty="0" smtClean="0"/>
              <a:t>Είδος: η στενότερη έννοια </a:t>
            </a:r>
          </a:p>
          <a:p>
            <a:r>
              <a:rPr lang="el-GR" dirty="0" smtClean="0"/>
              <a:t>Προσεχές γένος: το αμέσως ευρύτερο γένος μιας έννοιας</a:t>
            </a:r>
          </a:p>
          <a:p>
            <a:r>
              <a:rPr lang="el-GR" dirty="0" smtClean="0"/>
              <a:t>Προσεχές είδος: το αμέσως στενότερο είδος</a:t>
            </a:r>
          </a:p>
          <a:p>
            <a:r>
              <a:rPr lang="el-GR" dirty="0" smtClean="0"/>
              <a:t>Ειδοποιός διαφορά: το χαρακτηριστικό γνώρισμα που διαφοροποιεί τη στενότερη έννοια από την ευρύτερη </a:t>
            </a:r>
            <a:endParaRPr lang="en-US" dirty="0"/>
          </a:p>
        </p:txBody>
      </p:sp>
    </p:spTree>
    <p:extLst>
      <p:ext uri="{BB962C8B-B14F-4D97-AF65-F5344CB8AC3E}">
        <p14:creationId xmlns:p14="http://schemas.microsoft.com/office/powerpoint/2010/main" val="145068894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Δώστε ένα παράδειγμα</a:t>
            </a:r>
            <a:endParaRPr lang="en-US" dirty="0"/>
          </a:p>
        </p:txBody>
      </p:sp>
      <p:sp>
        <p:nvSpPr>
          <p:cNvPr id="3" name="Θέση περιεχομένου 2"/>
          <p:cNvSpPr>
            <a:spLocks noGrp="1"/>
          </p:cNvSpPr>
          <p:nvPr>
            <p:ph idx="1"/>
          </p:nvPr>
        </p:nvSpPr>
        <p:spPr>
          <a:xfrm>
            <a:off x="1043492" y="2323652"/>
            <a:ext cx="6957508" cy="3508977"/>
          </a:xfrm>
        </p:spPr>
        <p:txBody>
          <a:bodyPr/>
          <a:lstStyle/>
          <a:p>
            <a:r>
              <a:rPr lang="el-GR" dirty="0" smtClean="0"/>
              <a:t>Γένος: ζώο</a:t>
            </a:r>
          </a:p>
          <a:p>
            <a:r>
              <a:rPr lang="el-GR" dirty="0" smtClean="0"/>
              <a:t>Είδος: </a:t>
            </a:r>
            <a:r>
              <a:rPr lang="el-GR" dirty="0"/>
              <a:t>σπονδυλωτό</a:t>
            </a:r>
          </a:p>
          <a:p>
            <a:r>
              <a:rPr lang="el-GR" dirty="0" smtClean="0"/>
              <a:t>Προσεχές γένος: θηλαστικό</a:t>
            </a:r>
            <a:endParaRPr lang="el-GR" dirty="0"/>
          </a:p>
          <a:p>
            <a:r>
              <a:rPr lang="el-GR" dirty="0" smtClean="0"/>
              <a:t>Προσεχές είδος:  σαρκοφάγα</a:t>
            </a:r>
          </a:p>
          <a:p>
            <a:r>
              <a:rPr lang="el-GR" dirty="0" smtClean="0"/>
              <a:t>Ειδοποιός διαφορά: το είδος της τροφής</a:t>
            </a:r>
            <a:endParaRPr lang="en-US" dirty="0"/>
          </a:p>
        </p:txBody>
      </p:sp>
    </p:spTree>
    <p:extLst>
      <p:ext uri="{BB962C8B-B14F-4D97-AF65-F5344CB8AC3E}">
        <p14:creationId xmlns:p14="http://schemas.microsoft.com/office/powerpoint/2010/main" val="271020158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Κατά συνέπεια </a:t>
            </a:r>
            <a:endParaRPr lang="el-GR" dirty="0"/>
          </a:p>
        </p:txBody>
      </p:sp>
      <p:sp>
        <p:nvSpPr>
          <p:cNvPr id="3" name="2 - Θέση περιεχομένου"/>
          <p:cNvSpPr>
            <a:spLocks noGrp="1"/>
          </p:cNvSpPr>
          <p:nvPr>
            <p:ph idx="1"/>
          </p:nvPr>
        </p:nvSpPr>
        <p:spPr>
          <a:xfrm>
            <a:off x="1043492" y="2323652"/>
            <a:ext cx="7490908" cy="3508977"/>
          </a:xfrm>
        </p:spPr>
        <p:txBody>
          <a:bodyPr>
            <a:normAutofit/>
          </a:bodyPr>
          <a:lstStyle/>
          <a:p>
            <a:r>
              <a:rPr lang="el-GR" sz="3200" b="1" dirty="0" smtClean="0">
                <a:solidFill>
                  <a:srgbClr val="7030A0"/>
                </a:solidFill>
              </a:rPr>
              <a:t>Για να ορίσουμε μια λέξη απαιτείται </a:t>
            </a:r>
          </a:p>
          <a:p>
            <a:pPr>
              <a:buNone/>
            </a:pPr>
            <a:r>
              <a:rPr lang="el-GR" sz="3200" b="1" u="sng" dirty="0" smtClean="0">
                <a:solidFill>
                  <a:srgbClr val="7030A0"/>
                </a:solidFill>
              </a:rPr>
              <a:t>το προσεχές γένος       </a:t>
            </a:r>
            <a:r>
              <a:rPr lang="el-GR" sz="3200" b="1" dirty="0" smtClean="0">
                <a:solidFill>
                  <a:srgbClr val="7030A0"/>
                </a:solidFill>
              </a:rPr>
              <a:t>και </a:t>
            </a:r>
          </a:p>
          <a:p>
            <a:pPr>
              <a:buNone/>
            </a:pPr>
            <a:r>
              <a:rPr lang="el-GR" sz="3200" b="1" u="sng" dirty="0" smtClean="0">
                <a:solidFill>
                  <a:srgbClr val="7030A0"/>
                </a:solidFill>
              </a:rPr>
              <a:t>η ειδοποιός διαφορά </a:t>
            </a:r>
          </a:p>
          <a:p>
            <a:pPr>
              <a:buNone/>
            </a:pPr>
            <a:endParaRPr lang="el-GR" sz="3200" b="1" u="sng" dirty="0" smtClean="0">
              <a:solidFill>
                <a:srgbClr val="7030A0"/>
              </a:solidFill>
            </a:endParaRPr>
          </a:p>
          <a:p>
            <a:pPr>
              <a:buNone/>
            </a:pPr>
            <a:r>
              <a:rPr lang="el-GR" sz="3200" b="1" dirty="0" smtClean="0">
                <a:solidFill>
                  <a:srgbClr val="7030A0"/>
                </a:solidFill>
              </a:rPr>
              <a:t>Άσκηση: να ορίσετε την έννοια </a:t>
            </a:r>
            <a:r>
              <a:rPr lang="el-GR" sz="3200" b="1" u="sng" dirty="0" smtClean="0">
                <a:solidFill>
                  <a:srgbClr val="7030A0"/>
                </a:solidFill>
              </a:rPr>
              <a:t>παιδί</a:t>
            </a:r>
            <a:endParaRPr lang="el-GR" sz="3200" b="1" u="sng" dirty="0">
              <a:solidFill>
                <a:srgbClr val="7030A0"/>
              </a:solidFill>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027664"/>
            <a:ext cx="8001000" cy="1143000"/>
          </a:xfrm>
        </p:spPr>
        <p:txBody>
          <a:bodyPr>
            <a:normAutofit fontScale="90000"/>
          </a:bodyPr>
          <a:lstStyle/>
          <a:p>
            <a:r>
              <a:rPr lang="el-GR" dirty="0" smtClean="0"/>
              <a:t>Τα είδη των εννοιών κατά το πλάτος</a:t>
            </a:r>
            <a:endParaRPr lang="en-US" dirty="0"/>
          </a:p>
        </p:txBody>
      </p:sp>
      <p:sp>
        <p:nvSpPr>
          <p:cNvPr id="3" name="Θέση περιεχομένου 2"/>
          <p:cNvSpPr>
            <a:spLocks noGrp="1"/>
          </p:cNvSpPr>
          <p:nvPr>
            <p:ph idx="1"/>
          </p:nvPr>
        </p:nvSpPr>
        <p:spPr>
          <a:xfrm>
            <a:off x="457200" y="2323652"/>
            <a:ext cx="8077200" cy="3508977"/>
          </a:xfrm>
        </p:spPr>
        <p:txBody>
          <a:bodyPr>
            <a:normAutofit fontScale="92500"/>
          </a:bodyPr>
          <a:lstStyle/>
          <a:p>
            <a:r>
              <a:rPr lang="el-GR" b="1" dirty="0" smtClean="0">
                <a:solidFill>
                  <a:srgbClr val="7030A0"/>
                </a:solidFill>
              </a:rPr>
              <a:t>Επάλληλες</a:t>
            </a:r>
            <a:r>
              <a:rPr lang="el-GR" dirty="0" smtClean="0"/>
              <a:t>: έχουν το ίδιο πλάτος-π.χ.  σπίτι / κατοικία</a:t>
            </a:r>
          </a:p>
          <a:p>
            <a:r>
              <a:rPr lang="el-GR" b="1" dirty="0" smtClean="0">
                <a:solidFill>
                  <a:srgbClr val="7030A0"/>
                </a:solidFill>
              </a:rPr>
              <a:t>Υπάλληλες:</a:t>
            </a:r>
            <a:r>
              <a:rPr lang="el-GR" dirty="0" smtClean="0">
                <a:solidFill>
                  <a:srgbClr val="7030A0"/>
                </a:solidFill>
              </a:rPr>
              <a:t> </a:t>
            </a:r>
            <a:r>
              <a:rPr lang="el-GR" dirty="0" smtClean="0">
                <a:solidFill>
                  <a:schemeClr val="tx1"/>
                </a:solidFill>
              </a:rPr>
              <a:t>η μια έννοια είναι γένος της άλλης- π.χ. χριστιανός/ορθόδοξος</a:t>
            </a:r>
          </a:p>
          <a:p>
            <a:r>
              <a:rPr lang="el-GR" b="1" dirty="0" err="1" smtClean="0">
                <a:solidFill>
                  <a:srgbClr val="7030A0"/>
                </a:solidFill>
              </a:rPr>
              <a:t>Επαλλάσσουσες</a:t>
            </a:r>
            <a:r>
              <a:rPr lang="el-GR" b="1" dirty="0" smtClean="0">
                <a:solidFill>
                  <a:srgbClr val="7030A0"/>
                </a:solidFill>
              </a:rPr>
              <a:t>:  </a:t>
            </a:r>
            <a:r>
              <a:rPr lang="el-GR" dirty="0" smtClean="0">
                <a:solidFill>
                  <a:schemeClr val="tx1"/>
                </a:solidFill>
              </a:rPr>
              <a:t>οι δύο έννοιες συμπίπτουν κατά ένα μέρος ως προς το πλάτος τους  π.χ. Έλληνας-Καθολικός</a:t>
            </a:r>
          </a:p>
          <a:p>
            <a:r>
              <a:rPr lang="el-GR" b="1" dirty="0" smtClean="0">
                <a:solidFill>
                  <a:srgbClr val="7030A0"/>
                </a:solidFill>
              </a:rPr>
              <a:t>Παράλληλες : </a:t>
            </a:r>
            <a:r>
              <a:rPr lang="el-GR" dirty="0" smtClean="0">
                <a:solidFill>
                  <a:schemeClr val="tx1"/>
                </a:solidFill>
              </a:rPr>
              <a:t>έχουν εντελώς διαφορετικό πλάτος αν και ανήκουν στην ίδια έννοια- π.χ.  καρέκλα/τραπέζι</a:t>
            </a:r>
            <a:endParaRPr lang="en-US" b="1" dirty="0">
              <a:solidFill>
                <a:srgbClr val="7030A0"/>
              </a:solidFill>
            </a:endParaRPr>
          </a:p>
        </p:txBody>
      </p:sp>
    </p:spTree>
    <p:extLst>
      <p:ext uri="{BB962C8B-B14F-4D97-AF65-F5344CB8AC3E}">
        <p14:creationId xmlns:p14="http://schemas.microsoft.com/office/powerpoint/2010/main" val="309515436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Δώστε από ένα παράδειγμα</a:t>
            </a:r>
            <a:endParaRPr lang="en-US" dirty="0"/>
          </a:p>
        </p:txBody>
      </p:sp>
      <p:sp>
        <p:nvSpPr>
          <p:cNvPr id="3" name="Θέση περιεχομένου 2"/>
          <p:cNvSpPr>
            <a:spLocks noGrp="1"/>
          </p:cNvSpPr>
          <p:nvPr>
            <p:ph idx="1"/>
          </p:nvPr>
        </p:nvSpPr>
        <p:spPr/>
        <p:txBody>
          <a:bodyPr/>
          <a:lstStyle/>
          <a:p>
            <a:r>
              <a:rPr lang="el-GR" dirty="0" smtClean="0"/>
              <a:t>Επάλληλες έννοιες:</a:t>
            </a:r>
          </a:p>
          <a:p>
            <a:r>
              <a:rPr lang="el-GR" dirty="0" smtClean="0"/>
              <a:t>Υπάλληλες έννοιες:</a:t>
            </a:r>
          </a:p>
          <a:p>
            <a:r>
              <a:rPr lang="el-GR" dirty="0" err="1" smtClean="0"/>
              <a:t>Επαλάσσουσες</a:t>
            </a:r>
            <a:r>
              <a:rPr lang="el-GR" dirty="0" smtClean="0"/>
              <a:t> έννοιες:</a:t>
            </a:r>
          </a:p>
          <a:p>
            <a:r>
              <a:rPr lang="el-GR" dirty="0" smtClean="0"/>
              <a:t>Παράλληλες έννοιες: </a:t>
            </a:r>
            <a:endParaRPr lang="en-US" dirty="0"/>
          </a:p>
        </p:txBody>
      </p:sp>
    </p:spTree>
    <p:extLst>
      <p:ext uri="{BB962C8B-B14F-4D97-AF65-F5344CB8AC3E}">
        <p14:creationId xmlns:p14="http://schemas.microsoft.com/office/powerpoint/2010/main" val="3836056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L. Wittgenstein</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2362200"/>
            <a:ext cx="2508819" cy="350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831238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027664"/>
            <a:ext cx="7924800" cy="1143000"/>
          </a:xfrm>
        </p:spPr>
        <p:txBody>
          <a:bodyPr>
            <a:normAutofit fontScale="90000"/>
          </a:bodyPr>
          <a:lstStyle/>
          <a:p>
            <a:r>
              <a:rPr lang="el-GR" dirty="0" smtClean="0"/>
              <a:t>Τα είδη των εννοιών κατά το βάθος</a:t>
            </a:r>
            <a:endParaRPr lang="en-US" dirty="0"/>
          </a:p>
        </p:txBody>
      </p:sp>
      <p:sp>
        <p:nvSpPr>
          <p:cNvPr id="3" name="Θέση περιεχομένου 2"/>
          <p:cNvSpPr>
            <a:spLocks noGrp="1"/>
          </p:cNvSpPr>
          <p:nvPr>
            <p:ph idx="1"/>
          </p:nvPr>
        </p:nvSpPr>
        <p:spPr/>
        <p:txBody>
          <a:bodyPr/>
          <a:lstStyle/>
          <a:p>
            <a:r>
              <a:rPr lang="el-GR" dirty="0" smtClean="0"/>
              <a:t>Υπάρχουν διάφορες σχέσεις</a:t>
            </a:r>
          </a:p>
          <a:p>
            <a:r>
              <a:rPr lang="el-GR" dirty="0" smtClean="0"/>
              <a:t>Αντιθετικές: ανάμεσά τους υπάρχουν άλλες ενδιάμεσες έννοιες π.χ. βλακεία –ευφυΐα ( ανοησία, χαζομάρα, εξυπνάδα…) </a:t>
            </a:r>
          </a:p>
          <a:p>
            <a:r>
              <a:rPr lang="el-GR" dirty="0" smtClean="0"/>
              <a:t>Αντιφατικές : ανάμεσά τους δεν υπάρχει ενδιάμεσο π.χ. δίκαιος- άδικος</a:t>
            </a:r>
          </a:p>
          <a:p>
            <a:r>
              <a:rPr lang="el-GR" dirty="0" smtClean="0"/>
              <a:t>Άσκηση: να κάνετε την άσκηση 3 του βιβλίου σελ 57</a:t>
            </a:r>
            <a:endParaRPr lang="en-US" dirty="0"/>
          </a:p>
        </p:txBody>
      </p:sp>
    </p:spTree>
    <p:extLst>
      <p:ext uri="{BB962C8B-B14F-4D97-AF65-F5344CB8AC3E}">
        <p14:creationId xmlns:p14="http://schemas.microsoft.com/office/powerpoint/2010/main" val="277387802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414710" cy="1143000"/>
          </a:xfrm>
        </p:spPr>
        <p:txBody>
          <a:bodyPr>
            <a:normAutofit fontScale="90000"/>
          </a:bodyPr>
          <a:lstStyle/>
          <a:p>
            <a:pPr algn="ctr"/>
            <a:r>
              <a:rPr lang="el-GR" dirty="0" smtClean="0"/>
              <a:t>Η Λογική ασχολείται μόνο με </a:t>
            </a:r>
            <a:br>
              <a:rPr lang="el-GR" dirty="0" smtClean="0"/>
            </a:br>
            <a:r>
              <a:rPr lang="el-GR" b="1" dirty="0" smtClean="0"/>
              <a:t>Προτάσεις </a:t>
            </a:r>
            <a:endParaRPr lang="el-GR"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Προτάσεις αποφαντικές-δηλωτικές: π.χ. το βιβλίο είναι πράσινο</a:t>
            </a:r>
          </a:p>
          <a:p>
            <a:r>
              <a:rPr lang="el-GR" dirty="0" smtClean="0"/>
              <a:t>Αυτές δείχνουν γνώμες και μπορούν να είναι αληθείς ή ψευδείς</a:t>
            </a:r>
          </a:p>
          <a:p>
            <a:r>
              <a:rPr lang="el-GR" dirty="0" smtClean="0"/>
              <a:t>Μπορούν να είναι είτε </a:t>
            </a:r>
            <a:r>
              <a:rPr lang="el-GR" dirty="0" smtClean="0">
                <a:solidFill>
                  <a:srgbClr val="7030A0"/>
                </a:solidFill>
              </a:rPr>
              <a:t>καταφατικές</a:t>
            </a:r>
            <a:r>
              <a:rPr lang="el-GR" dirty="0" smtClean="0"/>
              <a:t> είτε </a:t>
            </a:r>
            <a:r>
              <a:rPr lang="el-GR" dirty="0" smtClean="0">
                <a:solidFill>
                  <a:srgbClr val="7030A0"/>
                </a:solidFill>
              </a:rPr>
              <a:t>αρνητικές   </a:t>
            </a:r>
          </a:p>
          <a:p>
            <a:r>
              <a:rPr lang="el-GR" dirty="0" smtClean="0"/>
              <a:t>Μπορούν να είναι </a:t>
            </a:r>
            <a:r>
              <a:rPr lang="el-GR" dirty="0" smtClean="0">
                <a:solidFill>
                  <a:srgbClr val="0070C0"/>
                </a:solidFill>
              </a:rPr>
              <a:t>καθολικές</a:t>
            </a:r>
            <a:r>
              <a:rPr lang="el-GR" dirty="0" smtClean="0">
                <a:solidFill>
                  <a:schemeClr val="tx1"/>
                </a:solidFill>
              </a:rPr>
              <a:t>(όλοι</a:t>
            </a:r>
            <a:r>
              <a:rPr lang="el-GR" dirty="0" smtClean="0"/>
              <a:t>) ή </a:t>
            </a:r>
            <a:r>
              <a:rPr lang="el-GR" dirty="0" smtClean="0">
                <a:solidFill>
                  <a:srgbClr val="0070C0"/>
                </a:solidFill>
              </a:rPr>
              <a:t>μερικές</a:t>
            </a:r>
            <a:r>
              <a:rPr lang="el-GR" dirty="0" smtClean="0"/>
              <a:t> (μερικοί)</a:t>
            </a:r>
          </a:p>
          <a:p>
            <a:r>
              <a:rPr lang="el-GR" dirty="0" smtClean="0"/>
              <a:t>Αν το υποκείμενο τους είναι συγκεκριμένο πρόσωπο λέγονται </a:t>
            </a:r>
            <a:r>
              <a:rPr lang="el-GR" dirty="0" smtClean="0">
                <a:solidFill>
                  <a:srgbClr val="FF0000"/>
                </a:solidFill>
              </a:rPr>
              <a:t>ατομικές</a:t>
            </a:r>
          </a:p>
          <a:p>
            <a:r>
              <a:rPr lang="el-GR" b="1" dirty="0" smtClean="0">
                <a:solidFill>
                  <a:schemeClr val="accent1">
                    <a:lumMod val="50000"/>
                  </a:schemeClr>
                </a:solidFill>
              </a:rPr>
              <a:t>Έχουν τη μορφή Υ + ρήμα συνδετικό+ Κ </a:t>
            </a:r>
          </a:p>
          <a:p>
            <a:endParaRPr lang="el-GR"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solidFill>
                  <a:srgbClr val="FF0000"/>
                </a:solidFill>
                <a:latin typeface="Times New Roman" pitchFamily="18" charset="0"/>
                <a:cs typeface="Times New Roman" pitchFamily="18" charset="0"/>
              </a:rPr>
              <a:t>Η Λογική του Αριστοτέλη(3)</a:t>
            </a:r>
            <a:br>
              <a:rPr lang="el-GR" altLang="en-US" dirty="0">
                <a:solidFill>
                  <a:srgbClr val="FF0000"/>
                </a:solidFill>
                <a:latin typeface="Times New Roman" pitchFamily="18" charset="0"/>
                <a:cs typeface="Times New Roman" pitchFamily="18" charset="0"/>
              </a:rPr>
            </a:br>
            <a:r>
              <a:rPr lang="el-GR" altLang="en-US" dirty="0">
                <a:solidFill>
                  <a:srgbClr val="FF0000"/>
                </a:solidFill>
                <a:latin typeface="Times New Roman" pitchFamily="18" charset="0"/>
                <a:cs typeface="Times New Roman" pitchFamily="18" charset="0"/>
              </a:rPr>
              <a:t>4.1) Η Θεωρία των συλλογισμών</a:t>
            </a:r>
            <a:endParaRPr lang="en-US" dirty="0"/>
          </a:p>
        </p:txBody>
      </p:sp>
      <p:sp>
        <p:nvSpPr>
          <p:cNvPr id="3" name="Θέση περιεχομένου 2"/>
          <p:cNvSpPr>
            <a:spLocks noGrp="1"/>
          </p:cNvSpPr>
          <p:nvPr>
            <p:ph sz="quarter" idx="13"/>
          </p:nvPr>
        </p:nvSpPr>
        <p:spPr/>
        <p:txBody>
          <a:bodyPr/>
          <a:lstStyle/>
          <a:p>
            <a:pPr>
              <a:defRPr/>
            </a:pPr>
            <a:r>
              <a:rPr lang="el-GR" sz="4000" i="1" dirty="0">
                <a:latin typeface="Times New Roman" pitchFamily="18" charset="0"/>
                <a:cs typeface="Times New Roman" pitchFamily="18" charset="0"/>
              </a:rPr>
              <a:t>Τοπικά</a:t>
            </a:r>
          </a:p>
          <a:p>
            <a:pPr>
              <a:defRPr/>
            </a:pPr>
            <a:r>
              <a:rPr lang="el-GR" dirty="0">
                <a:latin typeface="Times New Roman" pitchFamily="18" charset="0"/>
                <a:cs typeface="Times New Roman" pitchFamily="18" charset="0"/>
              </a:rPr>
              <a:t>Μελέτη προτάσεων της μορφής:</a:t>
            </a:r>
          </a:p>
          <a:p>
            <a:pPr marL="514350" indent="-514350">
              <a:buFont typeface="+mj-lt"/>
              <a:buAutoNum type="arabicPeriod"/>
              <a:defRPr/>
            </a:pPr>
            <a:r>
              <a:rPr lang="el-GR" dirty="0">
                <a:latin typeface="Times New Roman" pitchFamily="18" charset="0"/>
                <a:cs typeface="Times New Roman" pitchFamily="18" charset="0"/>
              </a:rPr>
              <a:t>Κάθε Χ είναι Υ</a:t>
            </a:r>
          </a:p>
          <a:p>
            <a:pPr marL="514350" indent="-514350">
              <a:buFont typeface="+mj-lt"/>
              <a:buAutoNum type="arabicPeriod"/>
              <a:defRPr/>
            </a:pPr>
            <a:r>
              <a:rPr lang="el-GR" dirty="0">
                <a:latin typeface="Times New Roman" pitchFamily="18" charset="0"/>
                <a:cs typeface="Times New Roman" pitchFamily="18" charset="0"/>
              </a:rPr>
              <a:t>Κάθε Χ δεν είναι Υ</a:t>
            </a:r>
          </a:p>
          <a:p>
            <a:pPr marL="514350" indent="-514350">
              <a:buFont typeface="+mj-lt"/>
              <a:buAutoNum type="arabicPeriod"/>
              <a:defRPr/>
            </a:pPr>
            <a:r>
              <a:rPr lang="el-GR" dirty="0">
                <a:latin typeface="Times New Roman" pitchFamily="18" charset="0"/>
                <a:cs typeface="Times New Roman" pitchFamily="18" charset="0"/>
              </a:rPr>
              <a:t>Μερικά Χ είναι Υ</a:t>
            </a:r>
          </a:p>
          <a:p>
            <a:pPr marL="514350" indent="-514350">
              <a:buFont typeface="+mj-lt"/>
              <a:buAutoNum type="arabicPeriod"/>
              <a:defRPr/>
            </a:pPr>
            <a:r>
              <a:rPr lang="el-GR" dirty="0">
                <a:latin typeface="Times New Roman" pitchFamily="18" charset="0"/>
                <a:cs typeface="Times New Roman" pitchFamily="18" charset="0"/>
              </a:rPr>
              <a:t>Μερικά Χ δεν </a:t>
            </a:r>
            <a:r>
              <a:rPr lang="el-GR" dirty="0" err="1">
                <a:latin typeface="Times New Roman" pitchFamily="18" charset="0"/>
                <a:cs typeface="Times New Roman" pitchFamily="18" charset="0"/>
              </a:rPr>
              <a:t>είναιΥ</a:t>
            </a:r>
            <a:endParaRPr lang="el-GR" dirty="0">
              <a:latin typeface="Times New Roman" pitchFamily="18" charset="0"/>
              <a:cs typeface="Times New Roman" pitchFamily="18" charset="0"/>
            </a:endParaRPr>
          </a:p>
          <a:p>
            <a:endParaRPr lang="en-US" dirty="0"/>
          </a:p>
        </p:txBody>
      </p:sp>
      <p:sp>
        <p:nvSpPr>
          <p:cNvPr id="4" name="Θέση περιεχομένου 3"/>
          <p:cNvSpPr>
            <a:spLocks noGrp="1"/>
          </p:cNvSpPr>
          <p:nvPr>
            <p:ph sz="quarter" idx="14"/>
          </p:nvPr>
        </p:nvSpPr>
        <p:spPr>
          <a:xfrm>
            <a:off x="4645152" y="2313431"/>
            <a:ext cx="3813048" cy="3493008"/>
          </a:xfrm>
        </p:spPr>
        <p:txBody>
          <a:bodyPr/>
          <a:lstStyle/>
          <a:p>
            <a:endParaRPr lang="el-GR" dirty="0" smtClean="0"/>
          </a:p>
          <a:p>
            <a:endParaRPr lang="el-GR" dirty="0" smtClean="0"/>
          </a:p>
          <a:p>
            <a:endParaRPr lang="el-GR" dirty="0" smtClean="0"/>
          </a:p>
          <a:p>
            <a:r>
              <a:rPr lang="el-GR" dirty="0" smtClean="0"/>
              <a:t>Καθολική καταφατική</a:t>
            </a:r>
          </a:p>
          <a:p>
            <a:r>
              <a:rPr lang="el-GR" dirty="0" smtClean="0"/>
              <a:t>Καθολική αποφατική</a:t>
            </a:r>
          </a:p>
          <a:p>
            <a:r>
              <a:rPr lang="el-GR" dirty="0" smtClean="0"/>
              <a:t>Μερική καταφατική</a:t>
            </a:r>
          </a:p>
          <a:p>
            <a:r>
              <a:rPr lang="el-GR" dirty="0" smtClean="0"/>
              <a:t>Μερική αποφατική</a:t>
            </a:r>
            <a:endParaRPr lang="en-US" dirty="0"/>
          </a:p>
        </p:txBody>
      </p:sp>
    </p:spTree>
    <p:extLst>
      <p:ext uri="{BB962C8B-B14F-4D97-AF65-F5344CB8AC3E}">
        <p14:creationId xmlns:p14="http://schemas.microsoft.com/office/powerpoint/2010/main" val="395410906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414710" cy="1143000"/>
          </a:xfrm>
        </p:spPr>
        <p:txBody>
          <a:bodyPr>
            <a:normAutofit fontScale="90000"/>
          </a:bodyPr>
          <a:lstStyle/>
          <a:p>
            <a:r>
              <a:rPr lang="el-GR" altLang="en-US" dirty="0">
                <a:solidFill>
                  <a:srgbClr val="CC0000"/>
                </a:solidFill>
              </a:rPr>
              <a:t>Η Λογική του Αριστοτέλη(3)</a:t>
            </a:r>
            <a:br>
              <a:rPr lang="el-GR" altLang="en-US" dirty="0">
                <a:solidFill>
                  <a:srgbClr val="CC0000"/>
                </a:solidFill>
              </a:rPr>
            </a:br>
            <a:r>
              <a:rPr lang="el-GR" altLang="en-US" dirty="0">
                <a:solidFill>
                  <a:srgbClr val="CC0000"/>
                </a:solidFill>
              </a:rPr>
              <a:t>4.2) Η Θεωρία των συλλογισμών</a:t>
            </a:r>
            <a:endParaRPr lang="en-US" dirty="0"/>
          </a:p>
        </p:txBody>
      </p:sp>
      <p:sp>
        <p:nvSpPr>
          <p:cNvPr id="3" name="Θέση περιεχομένου 2"/>
          <p:cNvSpPr>
            <a:spLocks noGrp="1"/>
          </p:cNvSpPr>
          <p:nvPr>
            <p:ph sz="quarter" idx="13"/>
          </p:nvPr>
        </p:nvSpPr>
        <p:spPr>
          <a:xfrm>
            <a:off x="838200" y="2313432"/>
            <a:ext cx="3624072" cy="3493008"/>
          </a:xfrm>
        </p:spPr>
        <p:txBody>
          <a:bodyPr>
            <a:normAutofit fontScale="55000" lnSpcReduction="20000"/>
          </a:bodyPr>
          <a:lstStyle/>
          <a:p>
            <a:pPr>
              <a:defRPr/>
            </a:pPr>
            <a:r>
              <a:rPr lang="el-GR" sz="3600" i="1" u="sng" dirty="0">
                <a:solidFill>
                  <a:srgbClr val="CC0000"/>
                </a:solidFill>
                <a:latin typeface="Times New Roman" pitchFamily="18" charset="0"/>
                <a:cs typeface="Times New Roman" pitchFamily="18" charset="0"/>
              </a:rPr>
              <a:t>Αναλυτικά Πρότερα</a:t>
            </a:r>
          </a:p>
          <a:p>
            <a:pPr marL="514350" indent="-514350">
              <a:buNone/>
              <a:defRPr/>
            </a:pPr>
            <a:r>
              <a:rPr lang="el-GR" b="1" dirty="0">
                <a:latin typeface="Times New Roman" pitchFamily="18" charset="0"/>
                <a:cs typeface="Times New Roman" pitchFamily="18" charset="0"/>
              </a:rPr>
              <a:t>       Ορισμός συλλογισμού</a:t>
            </a:r>
            <a:r>
              <a:rPr lang="el-GR" dirty="0">
                <a:latin typeface="Times New Roman" pitchFamily="18" charset="0"/>
                <a:cs typeface="Times New Roman" pitchFamily="18" charset="0"/>
              </a:rPr>
              <a:t>: από  ένα σύνολο υποθέσεων  παράγονται κατά ανάγκη συγκεκριμένα συμπεράσματα.</a:t>
            </a:r>
          </a:p>
          <a:p>
            <a:pPr marL="514350" indent="-514350">
              <a:buNone/>
              <a:defRPr/>
            </a:pPr>
            <a:r>
              <a:rPr lang="el-GR" dirty="0">
                <a:latin typeface="Times New Roman" pitchFamily="18" charset="0"/>
                <a:cs typeface="Times New Roman" pitchFamily="18" charset="0"/>
              </a:rPr>
              <a:t>      </a:t>
            </a:r>
            <a:r>
              <a:rPr lang="el-GR" b="1" dirty="0" smtClean="0">
                <a:latin typeface="Times New Roman" pitchFamily="18" charset="0"/>
                <a:cs typeface="Times New Roman" pitchFamily="18" charset="0"/>
              </a:rPr>
              <a:t>τα χαρακτηριστικά του συλλογισμού</a:t>
            </a:r>
            <a:r>
              <a:rPr lang="el-GR" dirty="0" smtClean="0">
                <a:latin typeface="Times New Roman" pitchFamily="18" charset="0"/>
                <a:cs typeface="Times New Roman" pitchFamily="18" charset="0"/>
              </a:rPr>
              <a:t>:</a:t>
            </a:r>
          </a:p>
          <a:p>
            <a:pPr marL="514350" indent="-514350">
              <a:buNone/>
              <a:defRPr/>
            </a:pPr>
            <a:r>
              <a:rPr lang="el-GR" dirty="0" smtClean="0">
                <a:latin typeface="Times New Roman" pitchFamily="18" charset="0"/>
                <a:cs typeface="Times New Roman" pitchFamily="18" charset="0"/>
              </a:rPr>
              <a:t>α) </a:t>
            </a:r>
            <a:r>
              <a:rPr lang="el-GR" dirty="0">
                <a:latin typeface="Times New Roman" pitchFamily="18" charset="0"/>
                <a:cs typeface="Times New Roman" pitchFamily="18" charset="0"/>
              </a:rPr>
              <a:t>το συμπέρασμα προκύπτει  μόνον από </a:t>
            </a:r>
            <a:r>
              <a:rPr lang="el-GR" b="1" dirty="0">
                <a:latin typeface="Times New Roman" pitchFamily="18" charset="0"/>
                <a:cs typeface="Times New Roman" pitchFamily="18" charset="0"/>
              </a:rPr>
              <a:t>δύο</a:t>
            </a: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προκείμενες,</a:t>
            </a:r>
          </a:p>
          <a:p>
            <a:pPr marL="514350" indent="-514350">
              <a:buNone/>
              <a:defRPr/>
            </a:pPr>
            <a:r>
              <a:rPr lang="el-GR" dirty="0" smtClean="0">
                <a:latin typeface="Times New Roman" pitchFamily="18" charset="0"/>
                <a:cs typeface="Times New Roman" pitchFamily="18" charset="0"/>
              </a:rPr>
              <a:t> β) όλες οι προκείμενες  έχουν τη μορφή Υ-Κ</a:t>
            </a:r>
          </a:p>
          <a:p>
            <a:pPr marL="514350" indent="-514350">
              <a:buNone/>
              <a:defRPr/>
            </a:pPr>
            <a:r>
              <a:rPr lang="el-GR" dirty="0" smtClean="0">
                <a:latin typeface="Times New Roman" pitchFamily="18" charset="0"/>
                <a:cs typeface="Times New Roman" pitchFamily="18" charset="0"/>
              </a:rPr>
              <a:t> και γ) σε αυτές εμπλέκονται τρείς όροι</a:t>
            </a:r>
            <a:endParaRPr lang="el-GR" dirty="0">
              <a:latin typeface="Times New Roman" pitchFamily="18" charset="0"/>
              <a:cs typeface="Times New Roman" pitchFamily="18" charset="0"/>
            </a:endParaRPr>
          </a:p>
          <a:p>
            <a:pPr marL="514350" indent="-514350">
              <a:buNone/>
              <a:defRPr/>
            </a:pPr>
            <a:r>
              <a:rPr lang="el-GR" b="1" dirty="0" smtClean="0">
                <a:solidFill>
                  <a:srgbClr val="7030A0"/>
                </a:solidFill>
                <a:latin typeface="Times New Roman" pitchFamily="18" charset="0"/>
                <a:cs typeface="Times New Roman" pitchFamily="18" charset="0"/>
              </a:rPr>
              <a:t>Μείζων </a:t>
            </a:r>
            <a:r>
              <a:rPr lang="el-GR" dirty="0">
                <a:latin typeface="Times New Roman" pitchFamily="18" charset="0"/>
                <a:cs typeface="Times New Roman" pitchFamily="18" charset="0"/>
              </a:rPr>
              <a:t>=ευρύτερος </a:t>
            </a:r>
            <a:r>
              <a:rPr lang="el-GR" dirty="0" smtClean="0">
                <a:latin typeface="Times New Roman" pitchFamily="18" charset="0"/>
                <a:cs typeface="Times New Roman" pitchFamily="18" charset="0"/>
              </a:rPr>
              <a:t>όρος (το Κ του συμπεράσματος)</a:t>
            </a:r>
          </a:p>
          <a:p>
            <a:pPr marL="514350" indent="-514350">
              <a:buNone/>
              <a:defRPr/>
            </a:pPr>
            <a:r>
              <a:rPr lang="el-GR" b="1" dirty="0" err="1" smtClean="0">
                <a:solidFill>
                  <a:srgbClr val="FF0000"/>
                </a:solidFill>
                <a:latin typeface="Times New Roman" pitchFamily="18" charset="0"/>
                <a:cs typeface="Times New Roman" pitchFamily="18" charset="0"/>
              </a:rPr>
              <a:t>Ελάσσων</a:t>
            </a:r>
            <a:r>
              <a:rPr lang="el-GR" dirty="0" err="1" smtClean="0">
                <a:latin typeface="Times New Roman" pitchFamily="18" charset="0"/>
                <a:cs typeface="Times New Roman" pitchFamily="18" charset="0"/>
              </a:rPr>
              <a:t>=στενότερος</a:t>
            </a:r>
            <a:r>
              <a:rPr lang="el-GR" dirty="0" smtClean="0">
                <a:latin typeface="Times New Roman" pitchFamily="18" charset="0"/>
                <a:cs typeface="Times New Roman" pitchFamily="18" charset="0"/>
              </a:rPr>
              <a:t> όρος ( Υ του συμπεράσματος )</a:t>
            </a:r>
          </a:p>
          <a:p>
            <a:pPr marL="514350" indent="-514350">
              <a:buNone/>
              <a:defRPr/>
            </a:pPr>
            <a:r>
              <a:rPr lang="el-GR" b="1" dirty="0" smtClean="0">
                <a:solidFill>
                  <a:schemeClr val="accent1">
                    <a:lumMod val="50000"/>
                  </a:schemeClr>
                </a:solidFill>
                <a:latin typeface="Times New Roman" pitchFamily="18" charset="0"/>
                <a:cs typeface="Times New Roman" pitchFamily="18" charset="0"/>
              </a:rPr>
              <a:t>Μέσος όρος</a:t>
            </a:r>
            <a:r>
              <a:rPr lang="el-GR" dirty="0" smtClean="0">
                <a:solidFill>
                  <a:schemeClr val="tx1"/>
                </a:solidFill>
                <a:latin typeface="Times New Roman" pitchFamily="18" charset="0"/>
                <a:cs typeface="Times New Roman" pitchFamily="18" charset="0"/>
              </a:rPr>
              <a:t>= το κοινό στοιχείο στις προκείμενες</a:t>
            </a:r>
            <a:endParaRPr lang="el-GR" dirty="0">
              <a:solidFill>
                <a:schemeClr val="accent1">
                  <a:lumMod val="50000"/>
                </a:schemeClr>
              </a:solidFill>
              <a:latin typeface="Times New Roman" pitchFamily="18" charset="0"/>
              <a:cs typeface="Times New Roman" pitchFamily="18" charset="0"/>
            </a:endParaRPr>
          </a:p>
          <a:p>
            <a:pPr marL="514350" indent="-514350">
              <a:buNone/>
              <a:defRPr/>
            </a:pPr>
            <a:r>
              <a:rPr lang="el-GR" dirty="0">
                <a:latin typeface="Times New Roman" pitchFamily="18" charset="0"/>
                <a:cs typeface="Times New Roman" pitchFamily="18" charset="0"/>
              </a:rPr>
              <a:t> </a:t>
            </a:r>
          </a:p>
          <a:p>
            <a:endParaRPr lang="en-US" dirty="0"/>
          </a:p>
        </p:txBody>
      </p:sp>
      <p:sp>
        <p:nvSpPr>
          <p:cNvPr id="4" name="Θέση περιεχομένου 3"/>
          <p:cNvSpPr>
            <a:spLocks noGrp="1"/>
          </p:cNvSpPr>
          <p:nvPr>
            <p:ph sz="quarter" idx="14"/>
          </p:nvPr>
        </p:nvSpPr>
        <p:spPr>
          <a:xfrm>
            <a:off x="4645152" y="2313431"/>
            <a:ext cx="3736848" cy="3493008"/>
          </a:xfrm>
        </p:spPr>
        <p:txBody>
          <a:bodyPr>
            <a:normAutofit fontScale="85000" lnSpcReduction="10000"/>
          </a:bodyPr>
          <a:lstStyle/>
          <a:p>
            <a:pPr>
              <a:buNone/>
            </a:pPr>
            <a:r>
              <a:rPr lang="el-GR" altLang="en-US" dirty="0" err="1">
                <a:latin typeface="Times New Roman" pitchFamily="18" charset="0"/>
                <a:cs typeface="Times New Roman" pitchFamily="18" charset="0"/>
              </a:rPr>
              <a:t>Π.χ</a:t>
            </a:r>
            <a:endParaRPr lang="el-GR" altLang="en-US" dirty="0">
              <a:latin typeface="Times New Roman" pitchFamily="18" charset="0"/>
              <a:cs typeface="Times New Roman" pitchFamily="18" charset="0"/>
            </a:endParaRPr>
          </a:p>
          <a:p>
            <a:r>
              <a:rPr lang="el-GR" altLang="en-US" dirty="0">
                <a:latin typeface="Times New Roman" pitchFamily="18" charset="0"/>
                <a:cs typeface="Times New Roman" pitchFamily="18" charset="0"/>
              </a:rPr>
              <a:t>Κάθε  τετράγωνο είναι </a:t>
            </a:r>
            <a:r>
              <a:rPr lang="el-GR" altLang="en-US" b="1" dirty="0">
                <a:solidFill>
                  <a:schemeClr val="accent1">
                    <a:lumMod val="75000"/>
                  </a:schemeClr>
                </a:solidFill>
                <a:latin typeface="Times New Roman" pitchFamily="18" charset="0"/>
                <a:cs typeface="Times New Roman" pitchFamily="18" charset="0"/>
              </a:rPr>
              <a:t>ρόμβος</a:t>
            </a:r>
          </a:p>
          <a:p>
            <a:r>
              <a:rPr lang="el-GR" altLang="en-US" dirty="0">
                <a:latin typeface="Times New Roman" pitchFamily="18" charset="0"/>
                <a:cs typeface="Times New Roman" pitchFamily="18" charset="0"/>
              </a:rPr>
              <a:t>Κάθε </a:t>
            </a:r>
            <a:r>
              <a:rPr lang="el-GR" altLang="en-US" b="1" dirty="0">
                <a:solidFill>
                  <a:schemeClr val="accent1">
                    <a:lumMod val="75000"/>
                  </a:schemeClr>
                </a:solidFill>
                <a:latin typeface="Times New Roman" pitchFamily="18" charset="0"/>
                <a:cs typeface="Times New Roman" pitchFamily="18" charset="0"/>
              </a:rPr>
              <a:t>ρόμβος</a:t>
            </a:r>
            <a:r>
              <a:rPr lang="el-GR" altLang="en-US" dirty="0">
                <a:solidFill>
                  <a:schemeClr val="accent1">
                    <a:lumMod val="75000"/>
                  </a:schemeClr>
                </a:solidFill>
                <a:latin typeface="Times New Roman" pitchFamily="18" charset="0"/>
                <a:cs typeface="Times New Roman" pitchFamily="18" charset="0"/>
              </a:rPr>
              <a:t> </a:t>
            </a:r>
            <a:r>
              <a:rPr lang="el-GR" altLang="en-US" dirty="0">
                <a:latin typeface="Times New Roman" pitchFamily="18" charset="0"/>
                <a:cs typeface="Times New Roman" pitchFamily="18" charset="0"/>
              </a:rPr>
              <a:t>είναι </a:t>
            </a:r>
            <a:r>
              <a:rPr lang="el-GR" altLang="en-US" dirty="0" err="1">
                <a:latin typeface="Times New Roman" pitchFamily="18" charset="0"/>
                <a:cs typeface="Times New Roman" pitchFamily="18" charset="0"/>
              </a:rPr>
              <a:t>παραλ</a:t>
            </a:r>
            <a:r>
              <a:rPr lang="el-GR" altLang="en-US" dirty="0">
                <a:latin typeface="Times New Roman" pitchFamily="18" charset="0"/>
                <a:cs typeface="Times New Roman" pitchFamily="18" charset="0"/>
              </a:rPr>
              <a:t>/</a:t>
            </a:r>
            <a:r>
              <a:rPr lang="el-GR" altLang="en-US" dirty="0" err="1">
                <a:latin typeface="Times New Roman" pitchFamily="18" charset="0"/>
                <a:cs typeface="Times New Roman" pitchFamily="18" charset="0"/>
              </a:rPr>
              <a:t>μο</a:t>
            </a:r>
            <a:endParaRPr lang="el-GR" altLang="en-US" dirty="0">
              <a:latin typeface="Times New Roman" pitchFamily="18" charset="0"/>
              <a:cs typeface="Times New Roman" pitchFamily="18" charset="0"/>
            </a:endParaRPr>
          </a:p>
          <a:p>
            <a:r>
              <a:rPr lang="el-GR" altLang="en-US" b="1" dirty="0">
                <a:latin typeface="Times New Roman" pitchFamily="18" charset="0"/>
                <a:cs typeface="Times New Roman" pitchFamily="18" charset="0"/>
              </a:rPr>
              <a:t>Άρα ,κάθε </a:t>
            </a:r>
            <a:r>
              <a:rPr lang="el-GR" altLang="en-US" b="1" dirty="0">
                <a:solidFill>
                  <a:srgbClr val="C00000"/>
                </a:solidFill>
                <a:latin typeface="Times New Roman" pitchFamily="18" charset="0"/>
                <a:cs typeface="Times New Roman" pitchFamily="18" charset="0"/>
              </a:rPr>
              <a:t>τετράγωνο</a:t>
            </a:r>
            <a:r>
              <a:rPr lang="el-GR" altLang="en-US" b="1" dirty="0">
                <a:latin typeface="Times New Roman" pitchFamily="18" charset="0"/>
                <a:cs typeface="Times New Roman" pitchFamily="18" charset="0"/>
              </a:rPr>
              <a:t> είναι </a:t>
            </a:r>
            <a:r>
              <a:rPr lang="el-GR" altLang="en-US" b="1" dirty="0">
                <a:solidFill>
                  <a:srgbClr val="7030A0"/>
                </a:solidFill>
                <a:latin typeface="Times New Roman" pitchFamily="18" charset="0"/>
                <a:cs typeface="Times New Roman" pitchFamily="18" charset="0"/>
              </a:rPr>
              <a:t>παρ/</a:t>
            </a:r>
            <a:r>
              <a:rPr lang="el-GR" altLang="en-US" b="1" dirty="0" err="1">
                <a:solidFill>
                  <a:srgbClr val="7030A0"/>
                </a:solidFill>
                <a:latin typeface="Times New Roman" pitchFamily="18" charset="0"/>
                <a:cs typeface="Times New Roman" pitchFamily="18" charset="0"/>
              </a:rPr>
              <a:t>μο</a:t>
            </a:r>
            <a:endParaRPr lang="el-GR" altLang="en-US" b="1" dirty="0">
              <a:solidFill>
                <a:srgbClr val="7030A0"/>
              </a:solidFill>
              <a:latin typeface="Times New Roman" pitchFamily="18" charset="0"/>
              <a:cs typeface="Times New Roman" pitchFamily="18" charset="0"/>
            </a:endParaRPr>
          </a:p>
          <a:p>
            <a:pPr>
              <a:buNone/>
            </a:pPr>
            <a:r>
              <a:rPr lang="el-GR" altLang="en-US" b="1" dirty="0">
                <a:solidFill>
                  <a:srgbClr val="FF0000"/>
                </a:solidFill>
                <a:latin typeface="Times New Roman" pitchFamily="18" charset="0"/>
                <a:cs typeface="Times New Roman" pitchFamily="18" charset="0"/>
              </a:rPr>
              <a:t>Ελάσσων όρος </a:t>
            </a:r>
            <a:r>
              <a:rPr lang="el-GR" altLang="en-US" dirty="0">
                <a:latin typeface="Times New Roman" pitchFamily="18" charset="0"/>
                <a:cs typeface="Times New Roman" pitchFamily="18" charset="0"/>
              </a:rPr>
              <a:t>= </a:t>
            </a:r>
            <a:r>
              <a:rPr lang="el-GR" altLang="en-US" b="1" dirty="0">
                <a:solidFill>
                  <a:srgbClr val="002060"/>
                </a:solidFill>
                <a:latin typeface="Times New Roman" pitchFamily="18" charset="0"/>
                <a:cs typeface="Times New Roman" pitchFamily="18" charset="0"/>
              </a:rPr>
              <a:t>υποκείμενο</a:t>
            </a:r>
            <a:r>
              <a:rPr lang="el-GR" altLang="en-US" dirty="0">
                <a:latin typeface="Times New Roman" pitchFamily="18" charset="0"/>
                <a:cs typeface="Times New Roman" pitchFamily="18" charset="0"/>
              </a:rPr>
              <a:t> του συμπεράσματος</a:t>
            </a:r>
            <a:r>
              <a:rPr lang="en-US" altLang="en-US" dirty="0">
                <a:latin typeface="Times New Roman" pitchFamily="18" charset="0"/>
                <a:cs typeface="Times New Roman" pitchFamily="18" charset="0"/>
              </a:rPr>
              <a:t>:</a:t>
            </a:r>
            <a:r>
              <a:rPr lang="el-GR" altLang="en-US" dirty="0">
                <a:latin typeface="Times New Roman" pitchFamily="18" charset="0"/>
                <a:cs typeface="Times New Roman" pitchFamily="18" charset="0"/>
              </a:rPr>
              <a:t> </a:t>
            </a:r>
            <a:r>
              <a:rPr lang="en-US" altLang="en-US" dirty="0">
                <a:latin typeface="Times New Roman" pitchFamily="18" charset="0"/>
                <a:cs typeface="Times New Roman" pitchFamily="18" charset="0"/>
              </a:rPr>
              <a:t> </a:t>
            </a:r>
            <a:r>
              <a:rPr lang="el-GR" altLang="en-US" dirty="0">
                <a:latin typeface="Times New Roman" pitchFamily="18" charset="0"/>
                <a:cs typeface="Times New Roman" pitchFamily="18" charset="0"/>
              </a:rPr>
              <a:t> τετράγωνο</a:t>
            </a:r>
          </a:p>
          <a:p>
            <a:pPr>
              <a:buNone/>
            </a:pPr>
            <a:r>
              <a:rPr lang="el-GR" altLang="en-US" b="1" dirty="0">
                <a:solidFill>
                  <a:srgbClr val="7030A0"/>
                </a:solidFill>
                <a:latin typeface="Times New Roman" pitchFamily="18" charset="0"/>
                <a:cs typeface="Times New Roman" pitchFamily="18" charset="0"/>
              </a:rPr>
              <a:t>Μείζων όρος</a:t>
            </a:r>
            <a:r>
              <a:rPr lang="el-GR" altLang="en-US" dirty="0">
                <a:latin typeface="Times New Roman" pitchFamily="18" charset="0"/>
                <a:cs typeface="Times New Roman" pitchFamily="18" charset="0"/>
              </a:rPr>
              <a:t>= </a:t>
            </a:r>
            <a:r>
              <a:rPr lang="el-GR" altLang="en-US" b="1" dirty="0">
                <a:solidFill>
                  <a:srgbClr val="002060"/>
                </a:solidFill>
                <a:latin typeface="Times New Roman" pitchFamily="18" charset="0"/>
                <a:cs typeface="Times New Roman" pitchFamily="18" charset="0"/>
              </a:rPr>
              <a:t>κατηγόρημα</a:t>
            </a:r>
            <a:r>
              <a:rPr lang="el-GR" altLang="en-US" dirty="0">
                <a:latin typeface="Times New Roman" pitchFamily="18" charset="0"/>
                <a:cs typeface="Times New Roman" pitchFamily="18" charset="0"/>
              </a:rPr>
              <a:t>  του συμπεράσματος </a:t>
            </a:r>
            <a:r>
              <a:rPr lang="en-US" altLang="en-US" dirty="0">
                <a:latin typeface="Times New Roman" pitchFamily="18" charset="0"/>
                <a:cs typeface="Times New Roman" pitchFamily="18" charset="0"/>
              </a:rPr>
              <a:t>:</a:t>
            </a:r>
            <a:r>
              <a:rPr lang="el-GR" altLang="en-US" dirty="0" err="1">
                <a:latin typeface="Times New Roman" pitchFamily="18" charset="0"/>
                <a:cs typeface="Times New Roman" pitchFamily="18" charset="0"/>
              </a:rPr>
              <a:t>παραλ</a:t>
            </a:r>
            <a:r>
              <a:rPr lang="el-GR" altLang="en-US" dirty="0">
                <a:latin typeface="Times New Roman" pitchFamily="18" charset="0"/>
                <a:cs typeface="Times New Roman" pitchFamily="18" charset="0"/>
              </a:rPr>
              <a:t>/</a:t>
            </a:r>
            <a:r>
              <a:rPr lang="el-GR" altLang="en-US" dirty="0" err="1">
                <a:latin typeface="Times New Roman" pitchFamily="18" charset="0"/>
                <a:cs typeface="Times New Roman" pitchFamily="18" charset="0"/>
              </a:rPr>
              <a:t>μο</a:t>
            </a:r>
            <a:endParaRPr lang="el-GR" alt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1614905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490910" cy="1143000"/>
          </a:xfrm>
        </p:spPr>
        <p:txBody>
          <a:bodyPr>
            <a:normAutofit fontScale="90000"/>
          </a:bodyPr>
          <a:lstStyle/>
          <a:p>
            <a:r>
              <a:rPr lang="el-GR" dirty="0">
                <a:solidFill>
                  <a:srgbClr val="FF0000"/>
                </a:solidFill>
                <a:latin typeface="Times New Roman" pitchFamily="18" charset="0"/>
                <a:cs typeface="Times New Roman" pitchFamily="18" charset="0"/>
              </a:rPr>
              <a:t>4.3) Η θεωρία των συλλογισμών </a:t>
            </a:r>
            <a:br>
              <a:rPr lang="el-GR" dirty="0">
                <a:solidFill>
                  <a:srgbClr val="FF0000"/>
                </a:solidFill>
                <a:latin typeface="Times New Roman" pitchFamily="18" charset="0"/>
                <a:cs typeface="Times New Roman" pitchFamily="18" charset="0"/>
              </a:rPr>
            </a:br>
            <a:r>
              <a:rPr lang="el-GR" b="1" dirty="0">
                <a:solidFill>
                  <a:schemeClr val="tx2">
                    <a:lumMod val="75000"/>
                  </a:schemeClr>
                </a:solidFill>
                <a:latin typeface="Times New Roman" pitchFamily="18" charset="0"/>
                <a:cs typeface="Times New Roman" pitchFamily="18" charset="0"/>
              </a:rPr>
              <a:t>τρόποι συσχετισμού στις προκείμενες </a:t>
            </a:r>
            <a:endParaRPr lang="en-US" dirty="0"/>
          </a:p>
        </p:txBody>
      </p:sp>
      <p:sp>
        <p:nvSpPr>
          <p:cNvPr id="3" name="Θέση περιεχομένου 2"/>
          <p:cNvSpPr>
            <a:spLocks noGrp="1"/>
          </p:cNvSpPr>
          <p:nvPr>
            <p:ph sz="quarter" idx="13"/>
          </p:nvPr>
        </p:nvSpPr>
        <p:spPr/>
        <p:txBody>
          <a:bodyPr>
            <a:normAutofit fontScale="92500"/>
          </a:bodyPr>
          <a:lstStyle/>
          <a:p>
            <a:r>
              <a:rPr lang="el-GR" altLang="en-US" b="1" dirty="0">
                <a:latin typeface="Times New Roman" pitchFamily="18" charset="0"/>
                <a:cs typeface="Times New Roman" pitchFamily="18" charset="0"/>
              </a:rPr>
              <a:t>1.Μέσος- </a:t>
            </a:r>
            <a:r>
              <a:rPr lang="el-GR" altLang="en-US" b="1" dirty="0" smtClean="0">
                <a:solidFill>
                  <a:srgbClr val="7030A0"/>
                </a:solidFill>
                <a:latin typeface="Times New Roman" pitchFamily="18" charset="0"/>
                <a:cs typeface="Times New Roman" pitchFamily="18" charset="0"/>
              </a:rPr>
              <a:t>Μείζων(Κ)</a:t>
            </a:r>
            <a:endParaRPr lang="el-GR" altLang="en-US" b="1" dirty="0">
              <a:solidFill>
                <a:srgbClr val="7030A0"/>
              </a:solidFill>
              <a:latin typeface="Times New Roman" pitchFamily="18" charset="0"/>
              <a:cs typeface="Times New Roman" pitchFamily="18" charset="0"/>
            </a:endParaRPr>
          </a:p>
          <a:p>
            <a:pPr>
              <a:buFont typeface="Arial" charset="0"/>
              <a:buNone/>
            </a:pPr>
            <a:r>
              <a:rPr lang="el-GR" altLang="en-US" b="1" dirty="0">
                <a:solidFill>
                  <a:srgbClr val="00B050"/>
                </a:solidFill>
                <a:latin typeface="Times New Roman" pitchFamily="18" charset="0"/>
                <a:cs typeface="Times New Roman" pitchFamily="18" charset="0"/>
              </a:rPr>
              <a:t>        </a:t>
            </a:r>
            <a:r>
              <a:rPr lang="el-GR" altLang="en-US" b="1" dirty="0" smtClean="0">
                <a:solidFill>
                  <a:srgbClr val="00B050"/>
                </a:solidFill>
                <a:latin typeface="Times New Roman" pitchFamily="18" charset="0"/>
                <a:cs typeface="Times New Roman" pitchFamily="18" charset="0"/>
              </a:rPr>
              <a:t>Ελάσσων(Υ)</a:t>
            </a:r>
            <a:r>
              <a:rPr lang="el-GR" altLang="en-US" b="1" dirty="0" smtClean="0">
                <a:latin typeface="Times New Roman" pitchFamily="18" charset="0"/>
                <a:cs typeface="Times New Roman" pitchFamily="18" charset="0"/>
              </a:rPr>
              <a:t>- </a:t>
            </a:r>
            <a:r>
              <a:rPr lang="el-GR" altLang="en-US" b="1" dirty="0">
                <a:latin typeface="Times New Roman" pitchFamily="18" charset="0"/>
                <a:cs typeface="Times New Roman" pitchFamily="18" charset="0"/>
              </a:rPr>
              <a:t>Μέσος </a:t>
            </a:r>
          </a:p>
          <a:p>
            <a:pPr>
              <a:buFont typeface="Arial" charset="0"/>
              <a:buNone/>
            </a:pPr>
            <a:endParaRPr lang="el-GR" altLang="en-US" dirty="0">
              <a:latin typeface="Times New Roman" pitchFamily="18" charset="0"/>
              <a:cs typeface="Times New Roman" pitchFamily="18" charset="0"/>
            </a:endParaRPr>
          </a:p>
          <a:p>
            <a:pPr>
              <a:buFont typeface="Arial" charset="0"/>
              <a:buNone/>
            </a:pPr>
            <a:r>
              <a:rPr lang="el-GR" altLang="en-US" dirty="0">
                <a:latin typeface="Times New Roman" pitchFamily="18" charset="0"/>
                <a:cs typeface="Times New Roman" pitchFamily="18" charset="0"/>
              </a:rPr>
              <a:t>Κάθε </a:t>
            </a:r>
            <a:r>
              <a:rPr lang="el-GR" altLang="en-US" b="1" dirty="0">
                <a:latin typeface="Times New Roman" pitchFamily="18" charset="0"/>
                <a:cs typeface="Times New Roman" pitchFamily="18" charset="0"/>
              </a:rPr>
              <a:t>κανονικό πολύγωνο  </a:t>
            </a:r>
            <a:r>
              <a:rPr lang="el-GR" altLang="en-US" dirty="0">
                <a:latin typeface="Times New Roman" pitchFamily="18" charset="0"/>
                <a:cs typeface="Times New Roman" pitchFamily="18" charset="0"/>
              </a:rPr>
              <a:t>εγγράφεται σε </a:t>
            </a:r>
            <a:r>
              <a:rPr lang="el-GR" altLang="en-US" b="1" dirty="0">
                <a:solidFill>
                  <a:srgbClr val="7030A0"/>
                </a:solidFill>
                <a:latin typeface="Times New Roman" pitchFamily="18" charset="0"/>
                <a:cs typeface="Times New Roman" pitchFamily="18" charset="0"/>
              </a:rPr>
              <a:t>κύκλο.</a:t>
            </a:r>
          </a:p>
          <a:p>
            <a:pPr>
              <a:buFont typeface="Arial" charset="0"/>
              <a:buNone/>
            </a:pPr>
            <a:r>
              <a:rPr lang="el-GR" altLang="en-US" dirty="0">
                <a:latin typeface="Times New Roman" pitchFamily="18" charset="0"/>
                <a:cs typeface="Times New Roman" pitchFamily="18" charset="0"/>
              </a:rPr>
              <a:t>Κάθε </a:t>
            </a:r>
            <a:r>
              <a:rPr lang="el-GR" altLang="en-US" b="1" dirty="0">
                <a:solidFill>
                  <a:srgbClr val="00B050"/>
                </a:solidFill>
                <a:latin typeface="Times New Roman" pitchFamily="18" charset="0"/>
                <a:cs typeface="Times New Roman" pitchFamily="18" charset="0"/>
              </a:rPr>
              <a:t>τετράγωνο </a:t>
            </a:r>
            <a:r>
              <a:rPr lang="en-US" altLang="en-US" dirty="0">
                <a:latin typeface="Times New Roman" pitchFamily="18" charset="0"/>
                <a:cs typeface="Times New Roman" pitchFamily="18" charset="0"/>
              </a:rPr>
              <a:t> </a:t>
            </a:r>
            <a:r>
              <a:rPr lang="el-GR" altLang="en-US" dirty="0">
                <a:latin typeface="Times New Roman" pitchFamily="18" charset="0"/>
                <a:cs typeface="Times New Roman" pitchFamily="18" charset="0"/>
              </a:rPr>
              <a:t>είναι </a:t>
            </a:r>
            <a:r>
              <a:rPr lang="el-GR" altLang="en-US" b="1" dirty="0">
                <a:latin typeface="Times New Roman" pitchFamily="18" charset="0"/>
                <a:cs typeface="Times New Roman" pitchFamily="18" charset="0"/>
              </a:rPr>
              <a:t>κανονικό πολύγωνο</a:t>
            </a:r>
          </a:p>
          <a:p>
            <a:pPr>
              <a:buFont typeface="Arial" charset="0"/>
              <a:buNone/>
            </a:pPr>
            <a:r>
              <a:rPr lang="el-GR" altLang="en-US" dirty="0">
                <a:latin typeface="Times New Roman" pitchFamily="18" charset="0"/>
                <a:cs typeface="Times New Roman" pitchFamily="18" charset="0"/>
              </a:rPr>
              <a:t>Άρα ,κάθε </a:t>
            </a:r>
            <a:r>
              <a:rPr lang="el-GR" altLang="en-US" b="1" dirty="0">
                <a:solidFill>
                  <a:srgbClr val="00B050"/>
                </a:solidFill>
                <a:latin typeface="Times New Roman" pitchFamily="18" charset="0"/>
                <a:cs typeface="Times New Roman" pitchFamily="18" charset="0"/>
              </a:rPr>
              <a:t>τετράγωνο  </a:t>
            </a:r>
            <a:r>
              <a:rPr lang="el-GR" altLang="en-US" dirty="0">
                <a:latin typeface="Times New Roman" pitchFamily="18" charset="0"/>
                <a:cs typeface="Times New Roman" pitchFamily="18" charset="0"/>
              </a:rPr>
              <a:t>εγγράφεται σε </a:t>
            </a:r>
            <a:r>
              <a:rPr lang="el-GR" altLang="en-US" b="1" dirty="0">
                <a:solidFill>
                  <a:srgbClr val="7030A0"/>
                </a:solidFill>
                <a:latin typeface="Times New Roman" pitchFamily="18" charset="0"/>
                <a:cs typeface="Times New Roman" pitchFamily="18" charset="0"/>
              </a:rPr>
              <a:t>κύκλο</a:t>
            </a:r>
          </a:p>
          <a:p>
            <a:endParaRPr lang="en-US" dirty="0"/>
          </a:p>
        </p:txBody>
      </p:sp>
      <p:sp>
        <p:nvSpPr>
          <p:cNvPr id="4" name="Θέση περιεχομένου 3"/>
          <p:cNvSpPr>
            <a:spLocks noGrp="1"/>
          </p:cNvSpPr>
          <p:nvPr>
            <p:ph sz="quarter" idx="14"/>
          </p:nvPr>
        </p:nvSpPr>
        <p:spPr>
          <a:xfrm>
            <a:off x="4645152" y="2313430"/>
            <a:ext cx="4041648" cy="3782569"/>
          </a:xfrm>
        </p:spPr>
        <p:txBody>
          <a:bodyPr/>
          <a:lstStyle/>
          <a:p>
            <a:pPr>
              <a:buFont typeface="Arial" charset="0"/>
              <a:buNone/>
            </a:pPr>
            <a:r>
              <a:rPr lang="el-GR" altLang="en-US" dirty="0">
                <a:latin typeface="Times New Roman" pitchFamily="18" charset="0"/>
                <a:cs typeface="Times New Roman" pitchFamily="18" charset="0"/>
              </a:rPr>
              <a:t>Κάθε </a:t>
            </a:r>
            <a:r>
              <a:rPr lang="en-US" altLang="en-US" dirty="0">
                <a:latin typeface="Times New Roman" pitchFamily="18" charset="0"/>
                <a:cs typeface="Times New Roman" pitchFamily="18" charset="0"/>
              </a:rPr>
              <a:t> </a:t>
            </a:r>
            <a:r>
              <a:rPr lang="el-GR" altLang="en-US" b="1" dirty="0">
                <a:latin typeface="Times New Roman" pitchFamily="18" charset="0"/>
                <a:cs typeface="Times New Roman" pitchFamily="18" charset="0"/>
              </a:rPr>
              <a:t>λιοντάρι </a:t>
            </a:r>
            <a:r>
              <a:rPr lang="el-GR" altLang="en-US" dirty="0">
                <a:latin typeface="Times New Roman" pitchFamily="18" charset="0"/>
                <a:cs typeface="Times New Roman" pitchFamily="18" charset="0"/>
              </a:rPr>
              <a:t>είναι </a:t>
            </a:r>
            <a:r>
              <a:rPr lang="el-GR" altLang="en-US" b="1" dirty="0">
                <a:solidFill>
                  <a:srgbClr val="7030A0"/>
                </a:solidFill>
                <a:latin typeface="Times New Roman" pitchFamily="18" charset="0"/>
                <a:cs typeface="Times New Roman" pitchFamily="18" charset="0"/>
              </a:rPr>
              <a:t>θηλαστικό.</a:t>
            </a:r>
          </a:p>
          <a:p>
            <a:pPr>
              <a:buFont typeface="Arial" charset="0"/>
              <a:buNone/>
            </a:pPr>
            <a:r>
              <a:rPr lang="el-GR" altLang="en-US" dirty="0">
                <a:latin typeface="Times New Roman" pitchFamily="18" charset="0"/>
                <a:cs typeface="Times New Roman" pitchFamily="18" charset="0"/>
              </a:rPr>
              <a:t>Μερικά </a:t>
            </a:r>
            <a:r>
              <a:rPr lang="el-GR" altLang="en-US" b="1" dirty="0">
                <a:solidFill>
                  <a:srgbClr val="00B050"/>
                </a:solidFill>
                <a:latin typeface="Times New Roman" pitchFamily="18" charset="0"/>
                <a:cs typeface="Times New Roman" pitchFamily="18" charset="0"/>
              </a:rPr>
              <a:t>σαρκοβόρα</a:t>
            </a:r>
            <a:r>
              <a:rPr lang="el-GR" altLang="en-US" dirty="0">
                <a:latin typeface="Times New Roman" pitchFamily="18" charset="0"/>
                <a:cs typeface="Times New Roman" pitchFamily="18" charset="0"/>
              </a:rPr>
              <a:t> είναι </a:t>
            </a:r>
            <a:r>
              <a:rPr lang="el-GR" altLang="en-US" b="1" dirty="0">
                <a:latin typeface="Times New Roman" pitchFamily="18" charset="0"/>
                <a:cs typeface="Times New Roman" pitchFamily="18" charset="0"/>
              </a:rPr>
              <a:t>λιοντάρια.</a:t>
            </a:r>
          </a:p>
          <a:p>
            <a:pPr>
              <a:buFont typeface="Arial" charset="0"/>
              <a:buNone/>
            </a:pPr>
            <a:r>
              <a:rPr lang="el-GR" altLang="en-US" dirty="0">
                <a:latin typeface="Times New Roman" pitchFamily="18" charset="0"/>
                <a:cs typeface="Times New Roman" pitchFamily="18" charset="0"/>
              </a:rPr>
              <a:t>‘Άρα μερικά </a:t>
            </a:r>
            <a:r>
              <a:rPr lang="el-GR" altLang="en-US" b="1" dirty="0">
                <a:solidFill>
                  <a:srgbClr val="00B050"/>
                </a:solidFill>
                <a:latin typeface="Times New Roman" pitchFamily="18" charset="0"/>
                <a:cs typeface="Times New Roman" pitchFamily="18" charset="0"/>
              </a:rPr>
              <a:t>σαρκοβόρα</a:t>
            </a:r>
          </a:p>
          <a:p>
            <a:pPr>
              <a:buFont typeface="Arial" charset="0"/>
              <a:buNone/>
            </a:pPr>
            <a:r>
              <a:rPr lang="el-GR" altLang="en-US" dirty="0">
                <a:latin typeface="Times New Roman" pitchFamily="18" charset="0"/>
                <a:cs typeface="Times New Roman" pitchFamily="18" charset="0"/>
              </a:rPr>
              <a:t>είναι </a:t>
            </a:r>
            <a:r>
              <a:rPr lang="el-GR" altLang="en-US" b="1" dirty="0">
                <a:solidFill>
                  <a:srgbClr val="7030A0"/>
                </a:solidFill>
                <a:latin typeface="Times New Roman" pitchFamily="18" charset="0"/>
                <a:cs typeface="Times New Roman" pitchFamily="18" charset="0"/>
              </a:rPr>
              <a:t>θηλαστικά </a:t>
            </a:r>
            <a:r>
              <a:rPr lang="el-GR" altLang="en-US" b="1" dirty="0">
                <a:solidFill>
                  <a:srgbClr val="C00000"/>
                </a:solidFill>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9403399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n-US" dirty="0">
                <a:solidFill>
                  <a:srgbClr val="FF0000"/>
                </a:solidFill>
                <a:latin typeface="Times New Roman" pitchFamily="18" charset="0"/>
                <a:cs typeface="Times New Roman" pitchFamily="18" charset="0"/>
              </a:rPr>
              <a:t>Συνέχεια…</a:t>
            </a:r>
            <a:endParaRPr lang="en-US" dirty="0"/>
          </a:p>
        </p:txBody>
      </p:sp>
      <p:sp>
        <p:nvSpPr>
          <p:cNvPr id="3" name="Θέση περιεχομένου 2"/>
          <p:cNvSpPr>
            <a:spLocks noGrp="1"/>
          </p:cNvSpPr>
          <p:nvPr>
            <p:ph idx="1"/>
          </p:nvPr>
        </p:nvSpPr>
        <p:spPr/>
        <p:txBody>
          <a:bodyPr/>
          <a:lstStyle/>
          <a:p>
            <a:r>
              <a:rPr lang="el-GR" altLang="en-US" dirty="0" smtClean="0">
                <a:solidFill>
                  <a:srgbClr val="7030A0"/>
                </a:solidFill>
                <a:latin typeface="Times New Roman" pitchFamily="18" charset="0"/>
                <a:cs typeface="Times New Roman" pitchFamily="18" charset="0"/>
              </a:rPr>
              <a:t>2.</a:t>
            </a:r>
            <a:r>
              <a:rPr lang="en-US" altLang="en-US" dirty="0" smtClean="0">
                <a:solidFill>
                  <a:srgbClr val="7030A0"/>
                </a:solidFill>
                <a:latin typeface="Times New Roman" pitchFamily="18" charset="0"/>
                <a:cs typeface="Times New Roman" pitchFamily="18" charset="0"/>
              </a:rPr>
              <a:t> </a:t>
            </a:r>
            <a:r>
              <a:rPr lang="el-GR" altLang="en-US" dirty="0" smtClean="0">
                <a:solidFill>
                  <a:srgbClr val="7030A0"/>
                </a:solidFill>
                <a:latin typeface="Times New Roman" pitchFamily="18" charset="0"/>
                <a:cs typeface="Times New Roman" pitchFamily="18" charset="0"/>
              </a:rPr>
              <a:t>Μείζων (Κ)</a:t>
            </a:r>
            <a:r>
              <a:rPr lang="el-GR" altLang="en-US" dirty="0" smtClean="0">
                <a:latin typeface="Times New Roman" pitchFamily="18" charset="0"/>
                <a:cs typeface="Times New Roman" pitchFamily="18" charset="0"/>
              </a:rPr>
              <a:t>- </a:t>
            </a:r>
            <a:r>
              <a:rPr lang="el-GR" altLang="en-US" dirty="0">
                <a:latin typeface="Times New Roman" pitchFamily="18" charset="0"/>
                <a:cs typeface="Times New Roman" pitchFamily="18" charset="0"/>
              </a:rPr>
              <a:t>Μέσος</a:t>
            </a:r>
          </a:p>
          <a:p>
            <a:pPr>
              <a:buFont typeface="Arial" charset="0"/>
              <a:buNone/>
            </a:pPr>
            <a:r>
              <a:rPr lang="el-GR" altLang="en-US" dirty="0">
                <a:solidFill>
                  <a:srgbClr val="00B050"/>
                </a:solidFill>
                <a:latin typeface="Times New Roman" pitchFamily="18" charset="0"/>
                <a:cs typeface="Times New Roman" pitchFamily="18" charset="0"/>
              </a:rPr>
              <a:t>      </a:t>
            </a:r>
            <a:r>
              <a:rPr lang="el-GR" altLang="en-US" dirty="0" smtClean="0">
                <a:solidFill>
                  <a:srgbClr val="00B050"/>
                </a:solidFill>
                <a:latin typeface="Times New Roman" pitchFamily="18" charset="0"/>
                <a:cs typeface="Times New Roman" pitchFamily="18" charset="0"/>
              </a:rPr>
              <a:t>Ελάσσων(Υ) </a:t>
            </a:r>
            <a:r>
              <a:rPr lang="el-GR" altLang="en-US" dirty="0" smtClean="0">
                <a:latin typeface="Times New Roman" pitchFamily="18" charset="0"/>
                <a:cs typeface="Times New Roman" pitchFamily="18" charset="0"/>
              </a:rPr>
              <a:t>-Μέσος</a:t>
            </a:r>
            <a:endParaRPr lang="el-GR" altLang="en-US" dirty="0">
              <a:latin typeface="Times New Roman" pitchFamily="18" charset="0"/>
              <a:cs typeface="Times New Roman" pitchFamily="18" charset="0"/>
            </a:endParaRPr>
          </a:p>
          <a:p>
            <a:pPr>
              <a:buFont typeface="Arial" charset="0"/>
              <a:buNone/>
            </a:pPr>
            <a:r>
              <a:rPr lang="el-GR" altLang="en-US" dirty="0" err="1">
                <a:latin typeface="Times New Roman" pitchFamily="18" charset="0"/>
                <a:cs typeface="Times New Roman" pitchFamily="18" charset="0"/>
              </a:rPr>
              <a:t>π.χ</a:t>
            </a:r>
            <a:endParaRPr lang="el-GR" altLang="en-US" dirty="0">
              <a:latin typeface="Times New Roman" pitchFamily="18" charset="0"/>
              <a:cs typeface="Times New Roman" pitchFamily="18" charset="0"/>
            </a:endParaRPr>
          </a:p>
          <a:p>
            <a:pPr>
              <a:buFont typeface="Arial" charset="0"/>
              <a:buNone/>
            </a:pPr>
            <a:r>
              <a:rPr lang="el-GR" altLang="en-US" dirty="0">
                <a:latin typeface="Times New Roman" pitchFamily="18" charset="0"/>
                <a:cs typeface="Times New Roman" pitchFamily="18" charset="0"/>
              </a:rPr>
              <a:t>       Κανένα </a:t>
            </a:r>
            <a:r>
              <a:rPr lang="el-GR" altLang="en-US" dirty="0">
                <a:solidFill>
                  <a:srgbClr val="7030A0"/>
                </a:solidFill>
                <a:latin typeface="Times New Roman" pitchFamily="18" charset="0"/>
                <a:cs typeface="Times New Roman" pitchFamily="18" charset="0"/>
              </a:rPr>
              <a:t>τρίγωνο</a:t>
            </a:r>
            <a:r>
              <a:rPr lang="el-GR" altLang="en-US" dirty="0">
                <a:latin typeface="Times New Roman" pitchFamily="18" charset="0"/>
                <a:cs typeface="Times New Roman" pitchFamily="18" charset="0"/>
              </a:rPr>
              <a:t> δεν είναι τετράπλευρο</a:t>
            </a:r>
          </a:p>
          <a:p>
            <a:pPr>
              <a:buFont typeface="Arial" charset="0"/>
              <a:buNone/>
            </a:pPr>
            <a:r>
              <a:rPr lang="el-GR" altLang="en-US" dirty="0">
                <a:latin typeface="Times New Roman" pitchFamily="18" charset="0"/>
                <a:cs typeface="Times New Roman" pitchFamily="18" charset="0"/>
              </a:rPr>
              <a:t>       Κάθε </a:t>
            </a:r>
            <a:r>
              <a:rPr lang="el-GR" altLang="en-US" dirty="0">
                <a:solidFill>
                  <a:srgbClr val="00B050"/>
                </a:solidFill>
                <a:latin typeface="Times New Roman" pitchFamily="18" charset="0"/>
                <a:cs typeface="Times New Roman" pitchFamily="18" charset="0"/>
              </a:rPr>
              <a:t>ρόμβος</a:t>
            </a:r>
            <a:r>
              <a:rPr lang="el-GR" altLang="en-US" dirty="0">
                <a:latin typeface="Times New Roman" pitchFamily="18" charset="0"/>
                <a:cs typeface="Times New Roman" pitchFamily="18" charset="0"/>
              </a:rPr>
              <a:t> είναι τετράπλευρο</a:t>
            </a:r>
          </a:p>
          <a:p>
            <a:pPr>
              <a:buFont typeface="Arial" charset="0"/>
              <a:buNone/>
            </a:pPr>
            <a:r>
              <a:rPr lang="el-GR" altLang="en-US" dirty="0">
                <a:latin typeface="Times New Roman" pitchFamily="18" charset="0"/>
                <a:cs typeface="Times New Roman" pitchFamily="18" charset="0"/>
              </a:rPr>
              <a:t>        Άρα ,κανένας </a:t>
            </a:r>
            <a:r>
              <a:rPr lang="el-GR" altLang="en-US" dirty="0">
                <a:solidFill>
                  <a:srgbClr val="00B050"/>
                </a:solidFill>
                <a:latin typeface="Times New Roman" pitchFamily="18" charset="0"/>
                <a:cs typeface="Times New Roman" pitchFamily="18" charset="0"/>
              </a:rPr>
              <a:t>ρόμβος</a:t>
            </a:r>
            <a:r>
              <a:rPr lang="el-GR" altLang="en-US" dirty="0">
                <a:latin typeface="Times New Roman" pitchFamily="18" charset="0"/>
                <a:cs typeface="Times New Roman" pitchFamily="18" charset="0"/>
              </a:rPr>
              <a:t> δεν είναι </a:t>
            </a:r>
            <a:r>
              <a:rPr lang="el-GR" altLang="en-US" dirty="0">
                <a:solidFill>
                  <a:srgbClr val="7030A0"/>
                </a:solidFill>
                <a:latin typeface="Times New Roman" pitchFamily="18" charset="0"/>
                <a:cs typeface="Times New Roman" pitchFamily="18" charset="0"/>
              </a:rPr>
              <a:t>τρίγωνο.</a:t>
            </a:r>
            <a:r>
              <a:rPr lang="el-GR" altLang="en-US"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305533811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Συνέχεια </a:t>
            </a:r>
            <a:endParaRPr lang="el-GR" dirty="0"/>
          </a:p>
        </p:txBody>
      </p:sp>
      <p:sp>
        <p:nvSpPr>
          <p:cNvPr id="3" name="2 - Θέση περιεχομένου"/>
          <p:cNvSpPr>
            <a:spLocks noGrp="1"/>
          </p:cNvSpPr>
          <p:nvPr>
            <p:ph idx="1"/>
          </p:nvPr>
        </p:nvSpPr>
        <p:spPr/>
        <p:txBody>
          <a:bodyPr/>
          <a:lstStyle/>
          <a:p>
            <a:r>
              <a:rPr lang="el-GR" altLang="en-US" dirty="0" smtClean="0">
                <a:latin typeface="Times New Roman" pitchFamily="18" charset="0"/>
                <a:cs typeface="Times New Roman" pitchFamily="18" charset="0"/>
              </a:rPr>
              <a:t> Μέσος – </a:t>
            </a:r>
            <a:r>
              <a:rPr lang="el-GR" altLang="en-US" b="1" dirty="0" smtClean="0">
                <a:solidFill>
                  <a:srgbClr val="7030A0"/>
                </a:solidFill>
                <a:latin typeface="Times New Roman" pitchFamily="18" charset="0"/>
                <a:cs typeface="Times New Roman" pitchFamily="18" charset="0"/>
              </a:rPr>
              <a:t>Μείζων (Κ)</a:t>
            </a:r>
          </a:p>
          <a:p>
            <a:pPr>
              <a:buFont typeface="Arial" charset="0"/>
              <a:buNone/>
            </a:pPr>
            <a:r>
              <a:rPr lang="el-GR" altLang="en-US" dirty="0" smtClean="0">
                <a:latin typeface="Times New Roman" pitchFamily="18" charset="0"/>
                <a:cs typeface="Times New Roman" pitchFamily="18" charset="0"/>
              </a:rPr>
              <a:t>      Μέσος- </a:t>
            </a:r>
            <a:r>
              <a:rPr lang="el-GR" altLang="en-US" b="1" dirty="0" smtClean="0">
                <a:solidFill>
                  <a:srgbClr val="00B050"/>
                </a:solidFill>
                <a:latin typeface="Times New Roman" pitchFamily="18" charset="0"/>
                <a:cs typeface="Times New Roman" pitchFamily="18" charset="0"/>
              </a:rPr>
              <a:t>Ελάσσων(Υ)</a:t>
            </a:r>
          </a:p>
          <a:p>
            <a:pPr>
              <a:buFont typeface="Arial" charset="0"/>
              <a:buNone/>
            </a:pPr>
            <a:r>
              <a:rPr lang="el-GR" altLang="en-US" b="1" dirty="0" smtClean="0">
                <a:solidFill>
                  <a:schemeClr val="tx1"/>
                </a:solidFill>
                <a:latin typeface="Times New Roman" pitchFamily="18" charset="0"/>
                <a:cs typeface="Times New Roman" pitchFamily="18" charset="0"/>
              </a:rPr>
              <a:t>Κανένα τετράποδο </a:t>
            </a:r>
            <a:r>
              <a:rPr lang="el-GR" altLang="en-US" b="1" dirty="0" smtClean="0">
                <a:solidFill>
                  <a:srgbClr val="7030A0"/>
                </a:solidFill>
                <a:latin typeface="Times New Roman" pitchFamily="18" charset="0"/>
                <a:cs typeface="Times New Roman" pitchFamily="18" charset="0"/>
              </a:rPr>
              <a:t>δεν είναι πτηνό</a:t>
            </a:r>
          </a:p>
          <a:p>
            <a:pPr>
              <a:buFont typeface="Arial" charset="0"/>
              <a:buNone/>
            </a:pPr>
            <a:r>
              <a:rPr lang="el-GR" altLang="en-US" b="1" dirty="0" smtClean="0">
                <a:solidFill>
                  <a:srgbClr val="00B050"/>
                </a:solidFill>
                <a:latin typeface="Times New Roman" pitchFamily="18" charset="0"/>
                <a:cs typeface="Times New Roman" pitchFamily="18" charset="0"/>
              </a:rPr>
              <a:t>Η γάτα </a:t>
            </a:r>
            <a:r>
              <a:rPr lang="el-GR" altLang="en-US" b="1" dirty="0" smtClean="0">
                <a:solidFill>
                  <a:schemeClr val="tx1"/>
                </a:solidFill>
                <a:latin typeface="Times New Roman" pitchFamily="18" charset="0"/>
                <a:cs typeface="Times New Roman" pitchFamily="18" charset="0"/>
              </a:rPr>
              <a:t>είναι τετράποδο </a:t>
            </a:r>
          </a:p>
          <a:p>
            <a:pPr>
              <a:buFont typeface="Arial" charset="0"/>
              <a:buNone/>
            </a:pPr>
            <a:r>
              <a:rPr lang="el-GR" altLang="en-US" b="1" dirty="0" smtClean="0">
                <a:solidFill>
                  <a:srgbClr val="00B050"/>
                </a:solidFill>
                <a:latin typeface="Times New Roman" pitchFamily="18" charset="0"/>
                <a:cs typeface="Times New Roman" pitchFamily="18" charset="0"/>
              </a:rPr>
              <a:t>Η γάτα </a:t>
            </a:r>
            <a:r>
              <a:rPr lang="el-GR" altLang="en-US" b="1" dirty="0" smtClean="0">
                <a:solidFill>
                  <a:srgbClr val="7030A0"/>
                </a:solidFill>
                <a:latin typeface="Times New Roman" pitchFamily="18" charset="0"/>
                <a:cs typeface="Times New Roman" pitchFamily="18" charset="0"/>
              </a:rPr>
              <a:t>δεν είναι πτηνό</a:t>
            </a:r>
          </a:p>
          <a:p>
            <a:endParaRPr lang="el-GR"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Και τέλος</a:t>
            </a:r>
            <a:endParaRPr lang="el-GR" dirty="0"/>
          </a:p>
        </p:txBody>
      </p:sp>
      <p:sp>
        <p:nvSpPr>
          <p:cNvPr id="3" name="2 - Θέση περιεχομένου"/>
          <p:cNvSpPr>
            <a:spLocks noGrp="1"/>
          </p:cNvSpPr>
          <p:nvPr>
            <p:ph idx="1"/>
          </p:nvPr>
        </p:nvSpPr>
        <p:spPr/>
        <p:txBody>
          <a:bodyPr/>
          <a:lstStyle/>
          <a:p>
            <a:r>
              <a:rPr lang="el-GR" altLang="en-US" b="1" dirty="0" smtClean="0">
                <a:solidFill>
                  <a:srgbClr val="7030A0"/>
                </a:solidFill>
                <a:latin typeface="Times New Roman" pitchFamily="18" charset="0"/>
                <a:cs typeface="Times New Roman" pitchFamily="18" charset="0"/>
              </a:rPr>
              <a:t>  Μείζων (Κ) </a:t>
            </a:r>
            <a:r>
              <a:rPr lang="el-GR" altLang="en-US" dirty="0" smtClean="0">
                <a:latin typeface="Times New Roman" pitchFamily="18" charset="0"/>
                <a:cs typeface="Times New Roman" pitchFamily="18" charset="0"/>
              </a:rPr>
              <a:t>– Μέσος</a:t>
            </a:r>
            <a:endParaRPr lang="el-GR" altLang="en-US" b="1" dirty="0" smtClean="0">
              <a:solidFill>
                <a:srgbClr val="7030A0"/>
              </a:solidFill>
              <a:latin typeface="Times New Roman" pitchFamily="18" charset="0"/>
              <a:cs typeface="Times New Roman" pitchFamily="18" charset="0"/>
            </a:endParaRPr>
          </a:p>
          <a:p>
            <a:pPr>
              <a:buFont typeface="Arial" charset="0"/>
              <a:buNone/>
            </a:pPr>
            <a:r>
              <a:rPr lang="el-GR" altLang="en-US" dirty="0" smtClean="0">
                <a:latin typeface="Times New Roman" pitchFamily="18" charset="0"/>
                <a:cs typeface="Times New Roman" pitchFamily="18" charset="0"/>
              </a:rPr>
              <a:t>      Μέσος- </a:t>
            </a:r>
            <a:r>
              <a:rPr lang="el-GR" altLang="en-US" b="1" dirty="0" smtClean="0">
                <a:solidFill>
                  <a:srgbClr val="00B050"/>
                </a:solidFill>
                <a:latin typeface="Times New Roman" pitchFamily="18" charset="0"/>
                <a:cs typeface="Times New Roman" pitchFamily="18" charset="0"/>
              </a:rPr>
              <a:t>Ελάσσων(Υ)</a:t>
            </a:r>
          </a:p>
          <a:p>
            <a:pPr>
              <a:buFont typeface="Arial" charset="0"/>
              <a:buNone/>
            </a:pPr>
            <a:r>
              <a:rPr lang="el-GR" altLang="en-US" b="1" dirty="0" smtClean="0">
                <a:solidFill>
                  <a:schemeClr val="tx1"/>
                </a:solidFill>
                <a:latin typeface="Times New Roman" pitchFamily="18" charset="0"/>
                <a:cs typeface="Times New Roman" pitchFamily="18" charset="0"/>
              </a:rPr>
              <a:t>Οι γύπες </a:t>
            </a:r>
            <a:r>
              <a:rPr lang="el-GR" altLang="en-US" b="1" dirty="0" smtClean="0">
                <a:solidFill>
                  <a:srgbClr val="7030A0"/>
                </a:solidFill>
                <a:latin typeface="Times New Roman" pitchFamily="18" charset="0"/>
                <a:cs typeface="Times New Roman" pitchFamily="18" charset="0"/>
              </a:rPr>
              <a:t>είναι πουλιά </a:t>
            </a:r>
          </a:p>
          <a:p>
            <a:pPr>
              <a:buFont typeface="Arial" charset="0"/>
              <a:buNone/>
            </a:pPr>
            <a:r>
              <a:rPr lang="el-GR" altLang="en-US" b="1" dirty="0" smtClean="0">
                <a:solidFill>
                  <a:schemeClr val="tx1"/>
                </a:solidFill>
                <a:latin typeface="Times New Roman" pitchFamily="18" charset="0"/>
                <a:cs typeface="Times New Roman" pitchFamily="18" charset="0"/>
              </a:rPr>
              <a:t>Οι γύπες είναι </a:t>
            </a:r>
            <a:r>
              <a:rPr lang="el-GR" altLang="en-US" b="1" dirty="0" smtClean="0">
                <a:solidFill>
                  <a:srgbClr val="00B050"/>
                </a:solidFill>
                <a:latin typeface="Times New Roman" pitchFamily="18" charset="0"/>
                <a:cs typeface="Times New Roman" pitchFamily="18" charset="0"/>
              </a:rPr>
              <a:t>σαρκοβόρα </a:t>
            </a:r>
          </a:p>
          <a:p>
            <a:pPr>
              <a:buFont typeface="Arial" charset="0"/>
              <a:buNone/>
            </a:pPr>
            <a:r>
              <a:rPr lang="el-GR" altLang="en-US" b="1" dirty="0" smtClean="0">
                <a:solidFill>
                  <a:srgbClr val="00B050"/>
                </a:solidFill>
                <a:latin typeface="Times New Roman" pitchFamily="18" charset="0"/>
                <a:cs typeface="Times New Roman" pitchFamily="18" charset="0"/>
              </a:rPr>
              <a:t>Μερικά σαρκοβόρα </a:t>
            </a:r>
            <a:r>
              <a:rPr lang="el-GR" altLang="en-US" b="1" dirty="0" smtClean="0">
                <a:solidFill>
                  <a:srgbClr val="7030A0"/>
                </a:solidFill>
                <a:latin typeface="Times New Roman" pitchFamily="18" charset="0"/>
                <a:cs typeface="Times New Roman" pitchFamily="18" charset="0"/>
              </a:rPr>
              <a:t>είναι πουλιά</a:t>
            </a:r>
          </a:p>
          <a:p>
            <a:endParaRPr lang="el-GR"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Ορισμοί </a:t>
            </a:r>
            <a:endParaRPr lang="en-US" dirty="0"/>
          </a:p>
        </p:txBody>
      </p:sp>
      <p:sp>
        <p:nvSpPr>
          <p:cNvPr id="3" name="Θέση περιεχομένου 2"/>
          <p:cNvSpPr>
            <a:spLocks noGrp="1"/>
          </p:cNvSpPr>
          <p:nvPr>
            <p:ph sz="quarter" idx="13"/>
          </p:nvPr>
        </p:nvSpPr>
        <p:spPr/>
        <p:txBody>
          <a:bodyPr>
            <a:normAutofit fontScale="92500"/>
          </a:bodyPr>
          <a:lstStyle/>
          <a:p>
            <a:r>
              <a:rPr lang="el-GR" altLang="en-US" b="1" dirty="0">
                <a:latin typeface="Times New Roman" pitchFamily="18" charset="0"/>
                <a:cs typeface="Times New Roman" pitchFamily="18" charset="0"/>
              </a:rPr>
              <a:t>Πλάτος</a:t>
            </a:r>
            <a:r>
              <a:rPr lang="el-GR" altLang="en-US" dirty="0">
                <a:latin typeface="Times New Roman" pitchFamily="18" charset="0"/>
                <a:cs typeface="Times New Roman" pitchFamily="18" charset="0"/>
              </a:rPr>
              <a:t> και </a:t>
            </a:r>
            <a:r>
              <a:rPr lang="el-GR" altLang="en-US" b="1" dirty="0">
                <a:latin typeface="Times New Roman" pitchFamily="18" charset="0"/>
                <a:cs typeface="Times New Roman" pitchFamily="18" charset="0"/>
              </a:rPr>
              <a:t>Βάθος εννοιών</a:t>
            </a:r>
          </a:p>
          <a:p>
            <a:r>
              <a:rPr lang="el-GR" altLang="en-US" b="1" dirty="0">
                <a:latin typeface="Times New Roman" pitchFamily="18" charset="0"/>
                <a:cs typeface="Times New Roman" pitchFamily="18" charset="0"/>
              </a:rPr>
              <a:t>Πλάτος: </a:t>
            </a:r>
            <a:r>
              <a:rPr lang="el-GR" altLang="en-US" dirty="0">
                <a:latin typeface="Times New Roman" pitchFamily="18" charset="0"/>
                <a:cs typeface="Times New Roman" pitchFamily="18" charset="0"/>
              </a:rPr>
              <a:t>Σύνολο των αντικειμένων που αντιπροσωπεύει η έννοια</a:t>
            </a:r>
          </a:p>
          <a:p>
            <a:r>
              <a:rPr lang="el-GR" altLang="en-US" b="1" dirty="0">
                <a:latin typeface="Times New Roman" pitchFamily="18" charset="0"/>
                <a:cs typeface="Times New Roman" pitchFamily="18" charset="0"/>
              </a:rPr>
              <a:t>Βάθος</a:t>
            </a:r>
            <a:r>
              <a:rPr lang="el-GR" altLang="en-US" dirty="0">
                <a:latin typeface="Times New Roman" pitchFamily="18" charset="0"/>
                <a:cs typeface="Times New Roman" pitchFamily="18" charset="0"/>
              </a:rPr>
              <a:t>: Σύνολο των χαρακτηριστικών γνωρισμάτων της έννοιας </a:t>
            </a:r>
          </a:p>
          <a:p>
            <a:endParaRPr lang="en-US" dirty="0"/>
          </a:p>
        </p:txBody>
      </p:sp>
      <p:sp>
        <p:nvSpPr>
          <p:cNvPr id="4" name="Θέση περιεχομένου 3"/>
          <p:cNvSpPr>
            <a:spLocks noGrp="1"/>
          </p:cNvSpPr>
          <p:nvPr>
            <p:ph sz="quarter" idx="14"/>
          </p:nvPr>
        </p:nvSpPr>
        <p:spPr/>
        <p:txBody>
          <a:bodyPr/>
          <a:lstStyle/>
          <a:p>
            <a:endParaRPr lang="en-US"/>
          </a:p>
        </p:txBody>
      </p:sp>
    </p:spTree>
    <p:extLst>
      <p:ext uri="{BB962C8B-B14F-4D97-AF65-F5344CB8AC3E}">
        <p14:creationId xmlns:p14="http://schemas.microsoft.com/office/powerpoint/2010/main" val="369722902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Κεφάλαιο τρίτο</a:t>
            </a:r>
            <a:endParaRPr lang="el-GR" dirty="0"/>
          </a:p>
        </p:txBody>
      </p:sp>
      <p:sp>
        <p:nvSpPr>
          <p:cNvPr id="3" name="2 - Θέση κειμένου"/>
          <p:cNvSpPr>
            <a:spLocks noGrp="1"/>
          </p:cNvSpPr>
          <p:nvPr>
            <p:ph type="body" idx="1"/>
          </p:nvPr>
        </p:nvSpPr>
        <p:spPr/>
        <p:txBody>
          <a:bodyPr/>
          <a:lstStyle/>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r>
              <a:rPr lang="el-GR" dirty="0" smtClean="0"/>
              <a:t>Γράψτε φράσεις με τη λέξη φιλοσοφία.</a:t>
            </a:r>
          </a:p>
          <a:p>
            <a:r>
              <a:rPr lang="el-GR" dirty="0" smtClean="0"/>
              <a:t>Ποιες σημασίες της λέξης αναγνωρίζετε;</a:t>
            </a:r>
            <a:endParaRPr lang="en-US" dirty="0"/>
          </a:p>
        </p:txBody>
      </p:sp>
    </p:spTree>
    <p:extLst>
      <p:ext uri="{BB962C8B-B14F-4D97-AF65-F5344CB8AC3E}">
        <p14:creationId xmlns:p14="http://schemas.microsoft.com/office/powerpoint/2010/main" val="12289326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Ενότητα 1</a:t>
            </a:r>
            <a:r>
              <a:rPr lang="el-GR" baseline="30000" dirty="0" smtClean="0"/>
              <a:t>η</a:t>
            </a:r>
            <a:r>
              <a:rPr lang="el-GR" dirty="0" smtClean="0"/>
              <a:t> </a:t>
            </a:r>
            <a:endParaRPr lang="el-GR" dirty="0"/>
          </a:p>
        </p:txBody>
      </p:sp>
      <p:sp>
        <p:nvSpPr>
          <p:cNvPr id="3" name="2 - Θέση κειμένου"/>
          <p:cNvSpPr>
            <a:spLocks noGrp="1"/>
          </p:cNvSpPr>
          <p:nvPr>
            <p:ph type="body" idx="1"/>
          </p:nvPr>
        </p:nvSpPr>
        <p:spPr/>
        <p:txBody>
          <a:bodyPr/>
          <a:lstStyle/>
          <a:p>
            <a:endParaRPr lang="el-G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Στόχοι </a:t>
            </a:r>
            <a:endParaRPr lang="el-GR" dirty="0"/>
          </a:p>
        </p:txBody>
      </p:sp>
      <p:sp>
        <p:nvSpPr>
          <p:cNvPr id="3" name="2 - Θέση περιεχομένου"/>
          <p:cNvSpPr>
            <a:spLocks noGrp="1"/>
          </p:cNvSpPr>
          <p:nvPr>
            <p:ph idx="1"/>
          </p:nvPr>
        </p:nvSpPr>
        <p:spPr>
          <a:xfrm>
            <a:off x="1043492" y="2323652"/>
            <a:ext cx="7414708" cy="3508977"/>
          </a:xfrm>
        </p:spPr>
        <p:txBody>
          <a:bodyPr>
            <a:normAutofit fontScale="62500" lnSpcReduction="20000"/>
          </a:bodyPr>
          <a:lstStyle/>
          <a:p>
            <a:r>
              <a:rPr lang="el-GR" dirty="0" smtClean="0"/>
              <a:t>Να συνειδητοποιήσετε  τη συμβολή των σκεπτικιστικών αποριών ως κινήτρων “δράσης” στη διαδικασία απόκτησης γνώσης (με την ευκαιρία αυτή θα ξαναθυμηθούμε στοιχεία από το 1ο κεφάλαιο).</a:t>
            </a:r>
          </a:p>
          <a:p>
            <a:r>
              <a:rPr lang="el-GR" dirty="0" smtClean="0"/>
              <a:t>Να εξοικειωθείτε  και ν’ αφομοιώσετε βασικές φιλοσοφικές έννοιες, που τις συναντά κανείς πολύ συχνά στον ευρύτερο χώρο του στοχασμού, όπως την έννοια του δογματισμού, του σκεπτικισμού κτλ.</a:t>
            </a:r>
          </a:p>
          <a:p>
            <a:r>
              <a:rPr lang="el-GR" dirty="0" smtClean="0"/>
              <a:t> Να κατανοήσετε ότι, παρ’ ότι ο σκεπτικισμός, ως γνωσιολογικό σύστημα, θεωρεί ανέφικτη την απόκτηση κάποιας γενικά ισχύουσας αλήθειας, εντούτοις αποτελεί αφετηρία γόνιμης κριτικής και ανταλλαγής επιχειρημάτων.</a:t>
            </a:r>
          </a:p>
          <a:p>
            <a:r>
              <a:rPr lang="el-GR" dirty="0" smtClean="0"/>
              <a:t>Να εκφράσετε τις δικές σας σκεπτικιστικές αμφιβολίες για το πώς πραγματικά είναι ο κόσμος και το πώς μας φαίνεται πως είναι.</a:t>
            </a:r>
          </a:p>
          <a:p>
            <a:r>
              <a:rPr lang="el-GR" dirty="0" smtClean="0"/>
              <a:t>Να προβληματιστείτε σχετικά με την (</a:t>
            </a:r>
            <a:r>
              <a:rPr lang="el-GR" dirty="0" err="1" smtClean="0"/>
              <a:t>ανα</a:t>
            </a:r>
            <a:r>
              <a:rPr lang="el-GR" dirty="0" smtClean="0"/>
              <a:t>)ζήτηση κριτηρίων και στέρεων θεμελίων βάσει των οποίων κάποιες εντυπώσεις και σκέψεις μπορούν να χαρακτηριστούν ως αξιόπιστες, προκειμένου να υπερνικηθούν οι υπερβολικές σκεπτικιστικές αμφιβολίες.</a:t>
            </a:r>
            <a:endParaRPr lang="el-GR"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Ερώτημα:</a:t>
            </a:r>
            <a:endParaRPr lang="el-GR" dirty="0"/>
          </a:p>
        </p:txBody>
      </p:sp>
      <p:sp>
        <p:nvSpPr>
          <p:cNvPr id="3" name="2 - Θέση περιεχομένου"/>
          <p:cNvSpPr>
            <a:spLocks noGrp="1"/>
          </p:cNvSpPr>
          <p:nvPr>
            <p:ph idx="1"/>
          </p:nvPr>
        </p:nvSpPr>
        <p:spPr>
          <a:xfrm>
            <a:off x="1043493" y="2323652"/>
            <a:ext cx="3680908" cy="3508977"/>
          </a:xfrm>
        </p:spPr>
        <p:txBody>
          <a:bodyPr/>
          <a:lstStyle/>
          <a:p>
            <a:r>
              <a:rPr lang="el-GR" dirty="0" smtClean="0"/>
              <a:t>Ποιον ονομάζουμε δογματικό;</a:t>
            </a:r>
          </a:p>
          <a:p>
            <a:r>
              <a:rPr lang="el-GR" dirty="0" smtClean="0"/>
              <a:t>Ποιον σκεπτικιστή;</a:t>
            </a:r>
            <a:endParaRPr lang="el-GR" dirty="0"/>
          </a:p>
        </p:txBody>
      </p:sp>
      <p:sp>
        <p:nvSpPr>
          <p:cNvPr id="4" name="3 - Ορθογώνιο"/>
          <p:cNvSpPr/>
          <p:nvPr/>
        </p:nvSpPr>
        <p:spPr>
          <a:xfrm>
            <a:off x="4724400" y="1752600"/>
            <a:ext cx="3505200" cy="1477328"/>
          </a:xfrm>
          <a:prstGeom prst="rect">
            <a:avLst/>
          </a:prstGeom>
        </p:spPr>
        <p:txBody>
          <a:bodyPr wrap="square">
            <a:spAutoFit/>
          </a:bodyPr>
          <a:lstStyle/>
          <a:p>
            <a:r>
              <a:rPr lang="el-GR" dirty="0" smtClean="0"/>
              <a:t>όποιον διατυπώνει απόψεις σε φιλοσοφικά θέματα χωρίς να έχει προηγουμένως</a:t>
            </a:r>
          </a:p>
          <a:p>
            <a:r>
              <a:rPr lang="el-GR" dirty="0" smtClean="0"/>
              <a:t>υποβάλει σε κριτικό έλεγχο τις γνωστικές δυνατότητές του.</a:t>
            </a:r>
            <a:endParaRPr lang="el-GR" dirty="0"/>
          </a:p>
        </p:txBody>
      </p:sp>
      <p:sp>
        <p:nvSpPr>
          <p:cNvPr id="5" name="4 - Ορθογώνιο"/>
          <p:cNvSpPr/>
          <p:nvPr/>
        </p:nvSpPr>
        <p:spPr>
          <a:xfrm>
            <a:off x="4800600" y="3657600"/>
            <a:ext cx="3657600" cy="1477328"/>
          </a:xfrm>
          <a:prstGeom prst="rect">
            <a:avLst/>
          </a:prstGeom>
        </p:spPr>
        <p:txBody>
          <a:bodyPr wrap="square">
            <a:spAutoFit/>
          </a:bodyPr>
          <a:lstStyle/>
          <a:p>
            <a:r>
              <a:rPr lang="el-GR" dirty="0" smtClean="0"/>
              <a:t>όποιον διατυπώνει απόψεις σε φιλοσοφικά θέματα αφού  έχει προηγουμένως</a:t>
            </a:r>
          </a:p>
          <a:p>
            <a:r>
              <a:rPr lang="el-GR" dirty="0" smtClean="0"/>
              <a:t>υποβάλει σε κριτικό έλεγχο τις γνωστικές δυνατότητές του.</a:t>
            </a:r>
            <a:endParaRPr lang="el-GR"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Διαφορετικά είδη σκεπτικισμού</a:t>
            </a:r>
            <a:endParaRPr lang="el-GR" dirty="0"/>
          </a:p>
        </p:txBody>
      </p:sp>
      <p:sp>
        <p:nvSpPr>
          <p:cNvPr id="3" name="2 - Θέση περιεχομένου"/>
          <p:cNvSpPr>
            <a:spLocks noGrp="1"/>
          </p:cNvSpPr>
          <p:nvPr>
            <p:ph idx="1"/>
          </p:nvPr>
        </p:nvSpPr>
        <p:spPr>
          <a:xfrm>
            <a:off x="1043492" y="2323652"/>
            <a:ext cx="7186108" cy="3508977"/>
          </a:xfrm>
        </p:spPr>
        <p:txBody>
          <a:bodyPr>
            <a:normAutofit fontScale="85000" lnSpcReduction="20000"/>
          </a:bodyPr>
          <a:lstStyle/>
          <a:p>
            <a:r>
              <a:rPr lang="el-GR" dirty="0" smtClean="0"/>
              <a:t>  </a:t>
            </a:r>
            <a:r>
              <a:rPr lang="el-GR" b="1" dirty="0" smtClean="0"/>
              <a:t>Στο χώρο της γνωσιολογίας, </a:t>
            </a:r>
            <a:r>
              <a:rPr lang="el-GR" dirty="0" smtClean="0"/>
              <a:t>δηλαδή κατά την ενασχόληση με τη γνώση ως τέτοια, οι φιλόσοφοι θέτουν το ερώτημα σχετικά με το εάν</a:t>
            </a:r>
            <a:r>
              <a:rPr lang="el-GR" i="1" dirty="0" smtClean="0"/>
              <a:t> </a:t>
            </a:r>
            <a:r>
              <a:rPr lang="el-GR" b="1" i="1" dirty="0" smtClean="0"/>
              <a:t>η γνώση μας</a:t>
            </a:r>
            <a:r>
              <a:rPr lang="el-GR" i="1" dirty="0" smtClean="0"/>
              <a:t> </a:t>
            </a:r>
            <a:r>
              <a:rPr lang="el-GR" dirty="0" smtClean="0"/>
              <a:t>για τα πράγματα που δεχόμαστε πως υπάρχουν είναι </a:t>
            </a:r>
            <a:r>
              <a:rPr lang="el-GR" b="1" i="1" dirty="0" smtClean="0"/>
              <a:t>δυνατή</a:t>
            </a:r>
            <a:r>
              <a:rPr lang="el-GR" dirty="0" smtClean="0"/>
              <a:t>.</a:t>
            </a:r>
          </a:p>
          <a:p>
            <a:r>
              <a:rPr lang="el-GR" dirty="0" smtClean="0"/>
              <a:t> Με άλλα λόγια το ερώτημα έχει ως εξής: </a:t>
            </a:r>
            <a:r>
              <a:rPr lang="el-GR" b="1" i="1" dirty="0" smtClean="0">
                <a:solidFill>
                  <a:srgbClr val="FF0000"/>
                </a:solidFill>
              </a:rPr>
              <a:t>μπορούμε να γνωρίσουμε τα πράγματα</a:t>
            </a:r>
            <a:r>
              <a:rPr lang="el-GR" b="1" dirty="0" smtClean="0">
                <a:solidFill>
                  <a:srgbClr val="FF0000"/>
                </a:solidFill>
              </a:rPr>
              <a:t>;</a:t>
            </a:r>
            <a:endParaRPr lang="el-GR" dirty="0" smtClean="0">
              <a:solidFill>
                <a:srgbClr val="FF0000"/>
              </a:solidFill>
            </a:endParaRPr>
          </a:p>
          <a:p>
            <a:r>
              <a:rPr lang="el-GR" dirty="0" smtClean="0"/>
              <a:t>Στο ερώτημα αυτό </a:t>
            </a:r>
            <a:r>
              <a:rPr lang="el-GR" b="1" dirty="0" smtClean="0"/>
              <a:t>δεν</a:t>
            </a:r>
            <a:r>
              <a:rPr lang="el-GR" dirty="0" smtClean="0"/>
              <a:t> </a:t>
            </a:r>
            <a:r>
              <a:rPr lang="el-GR" b="1" dirty="0" smtClean="0"/>
              <a:t>υπάρχει</a:t>
            </a:r>
            <a:r>
              <a:rPr lang="el-GR" dirty="0" smtClean="0"/>
              <a:t> μια καταφατική ή αρνητική απάντηση. Οι φιλόσοφοι απαντούν διαφορετικά, ανάλογα με αυτά που παρατηρούν.</a:t>
            </a:r>
          </a:p>
          <a:p>
            <a:r>
              <a:rPr lang="el-GR" dirty="0" smtClean="0"/>
              <a:t>Τι παρατηρούν; Πως </a:t>
            </a:r>
            <a:r>
              <a:rPr lang="el-GR" b="1" dirty="0" smtClean="0">
                <a:solidFill>
                  <a:srgbClr val="7030A0"/>
                </a:solidFill>
              </a:rPr>
              <a:t>η ικανότητα του νου μας να  συλλαμβάνει την πραγματικότητα υπόκειται σε σοβαρούς περιορισμούς.</a:t>
            </a:r>
          </a:p>
          <a:p>
            <a:endParaRPr lang="el-GR"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533400" y="2323652"/>
            <a:ext cx="8001000" cy="3508977"/>
          </a:xfrm>
        </p:spPr>
        <p:txBody>
          <a:bodyPr>
            <a:normAutofit fontScale="92500" lnSpcReduction="10000"/>
          </a:bodyPr>
          <a:lstStyle/>
          <a:p>
            <a:r>
              <a:rPr lang="el-GR" dirty="0" smtClean="0"/>
              <a:t>Επίσης διαπιστώνουν πως οι </a:t>
            </a:r>
            <a:r>
              <a:rPr lang="el-GR" b="1" dirty="0" smtClean="0"/>
              <a:t>αισθήσεις</a:t>
            </a:r>
            <a:r>
              <a:rPr lang="el-GR" dirty="0" smtClean="0"/>
              <a:t>  μας συχνά-πυκνά </a:t>
            </a:r>
            <a:r>
              <a:rPr lang="el-GR" b="1" dirty="0" smtClean="0"/>
              <a:t>μας</a:t>
            </a:r>
            <a:r>
              <a:rPr lang="el-GR" dirty="0" smtClean="0"/>
              <a:t> </a:t>
            </a:r>
            <a:r>
              <a:rPr lang="el-GR" b="1" dirty="0" smtClean="0"/>
              <a:t>εξαπατούν</a:t>
            </a:r>
            <a:r>
              <a:rPr lang="el-GR" dirty="0" smtClean="0"/>
              <a:t>, οι </a:t>
            </a:r>
            <a:r>
              <a:rPr lang="el-GR" b="1" dirty="0" smtClean="0"/>
              <a:t>συλλογισμοί είναι</a:t>
            </a:r>
            <a:r>
              <a:rPr lang="el-GR" dirty="0" smtClean="0"/>
              <a:t> </a:t>
            </a:r>
            <a:r>
              <a:rPr lang="el-GR" b="1" dirty="0" smtClean="0"/>
              <a:t>λαθεμένοι</a:t>
            </a:r>
            <a:r>
              <a:rPr lang="el-GR" dirty="0" smtClean="0"/>
              <a:t> ή οδηγούν σε λάθος, με αποτέλεσμα να</a:t>
            </a:r>
            <a:r>
              <a:rPr lang="en-US" dirty="0" smtClean="0"/>
              <a:t> </a:t>
            </a:r>
            <a:r>
              <a:rPr lang="el-GR" dirty="0" smtClean="0"/>
              <a:t>προβληματιζόμαστε για τους κανόνες που διέπουν τη σκέψη μας, δηλαδή για τις μεθόδους και την οργάνωση της σκέψης μας. Τέλος παρατηρείται </a:t>
            </a:r>
            <a:r>
              <a:rPr lang="el-GR" b="1" dirty="0" smtClean="0"/>
              <a:t>ασυμφωνία</a:t>
            </a:r>
            <a:r>
              <a:rPr lang="el-GR" dirty="0" smtClean="0"/>
              <a:t> σε πολλά και σημαντικά ζητήματα.</a:t>
            </a:r>
          </a:p>
          <a:p>
            <a:r>
              <a:rPr lang="el-GR" dirty="0" smtClean="0"/>
              <a:t> Από αφορμή τέτοιες και άλλες παρόμοιες εμπειρίες, οι φιλόσοφοι </a:t>
            </a:r>
            <a:r>
              <a:rPr lang="el-GR" b="1" dirty="0" smtClean="0"/>
              <a:t>αμφιβάλλουν </a:t>
            </a:r>
            <a:r>
              <a:rPr lang="el-GR" dirty="0" smtClean="0"/>
              <a:t>για το αν μπορούμε να έχουμε </a:t>
            </a:r>
            <a:r>
              <a:rPr lang="el-GR" b="1" dirty="0" smtClean="0"/>
              <a:t>βέβαιη</a:t>
            </a:r>
            <a:r>
              <a:rPr lang="el-GR" dirty="0" smtClean="0"/>
              <a:t> </a:t>
            </a:r>
            <a:r>
              <a:rPr lang="el-GR" b="1" dirty="0" smtClean="0"/>
              <a:t>γνώση </a:t>
            </a:r>
            <a:r>
              <a:rPr lang="el-GR" dirty="0" smtClean="0"/>
              <a:t>για τον κόσμο ή αν έχουμε μια ψευδή αντίληψη γι’ αυτόν.</a:t>
            </a:r>
          </a:p>
          <a:p>
            <a:endParaRPr lang="el-GR"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Ποιοι είναι οι σκεπτικιστές;</a:t>
            </a:r>
            <a:endParaRPr lang="el-GR" dirty="0"/>
          </a:p>
        </p:txBody>
      </p:sp>
      <p:sp>
        <p:nvSpPr>
          <p:cNvPr id="3" name="2 - Θέση περιεχομένου"/>
          <p:cNvSpPr>
            <a:spLocks noGrp="1"/>
          </p:cNvSpPr>
          <p:nvPr>
            <p:ph idx="1"/>
          </p:nvPr>
        </p:nvSpPr>
        <p:spPr>
          <a:xfrm>
            <a:off x="1043492" y="2323652"/>
            <a:ext cx="7109908" cy="3508977"/>
          </a:xfrm>
        </p:spPr>
        <p:txBody>
          <a:bodyPr>
            <a:normAutofit fontScale="92500" lnSpcReduction="10000"/>
          </a:bodyPr>
          <a:lstStyle/>
          <a:p>
            <a:r>
              <a:rPr lang="el-GR" dirty="0" smtClean="0"/>
              <a:t>Οι φιλόσοφοι που υποστηρίζουν ότι μας λείπουν τα ασφαλή κριτήρια για να αποφασίσουμε εάν και πότε γνωρίζουμε κάτι αληθινό, που θέτουν υπό αμφιβολία τη βεβαιότητά μας για τη γνώσης ονομάζονται </a:t>
            </a:r>
            <a:r>
              <a:rPr lang="el-GR" b="1" dirty="0" smtClean="0"/>
              <a:t>σκεπτικοί </a:t>
            </a:r>
            <a:r>
              <a:rPr lang="el-GR" dirty="0" smtClean="0"/>
              <a:t>ή </a:t>
            </a:r>
            <a:r>
              <a:rPr lang="el-GR" b="1" dirty="0" smtClean="0"/>
              <a:t>σκεπτικιστές.</a:t>
            </a:r>
            <a:endParaRPr lang="el-GR" dirty="0" smtClean="0"/>
          </a:p>
          <a:p>
            <a:r>
              <a:rPr lang="el-GR" dirty="0" smtClean="0"/>
              <a:t>  Η αντίστοιχη φιλοσοφική στάση ονομάζεται </a:t>
            </a:r>
            <a:r>
              <a:rPr lang="el-GR" b="1" dirty="0" smtClean="0"/>
              <a:t>σκεπτικισμός.</a:t>
            </a:r>
          </a:p>
          <a:p>
            <a:r>
              <a:rPr lang="el-GR" b="1" dirty="0" smtClean="0"/>
              <a:t> </a:t>
            </a:r>
            <a:r>
              <a:rPr lang="el-GR" dirty="0" smtClean="0"/>
              <a:t>Ο σκεπτικισμός  έχει μακρά ιστορία: </a:t>
            </a:r>
            <a:r>
              <a:rPr lang="el-GR" b="1" i="1" dirty="0" smtClean="0"/>
              <a:t>από την αρχαιότητα έως σήμερα</a:t>
            </a:r>
            <a:r>
              <a:rPr lang="el-GR" b="1" dirty="0" smtClean="0"/>
              <a:t>. </a:t>
            </a:r>
            <a:r>
              <a:rPr lang="el-GR" dirty="0" smtClean="0"/>
              <a:t>Υπάρχουν</a:t>
            </a:r>
            <a:r>
              <a:rPr lang="el-GR" b="1" dirty="0" smtClean="0"/>
              <a:t> </a:t>
            </a:r>
            <a:r>
              <a:rPr lang="el-GR" b="1" i="1" dirty="0" smtClean="0"/>
              <a:t>διάφορες μορφές σκεπτικισμού</a:t>
            </a:r>
            <a:r>
              <a:rPr lang="el-GR" b="1" dirty="0" smtClean="0"/>
              <a:t>.</a:t>
            </a:r>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αρχαίος σκεπτικισμός</a:t>
            </a:r>
            <a:endParaRPr lang="el-GR" dirty="0"/>
          </a:p>
        </p:txBody>
      </p:sp>
      <p:sp>
        <p:nvSpPr>
          <p:cNvPr id="3" name="2 - Θέση περιεχομένου"/>
          <p:cNvSpPr>
            <a:spLocks noGrp="1"/>
          </p:cNvSpPr>
          <p:nvPr>
            <p:ph sz="quarter" idx="13"/>
          </p:nvPr>
        </p:nvSpPr>
        <p:spPr/>
        <p:txBody>
          <a:bodyPr/>
          <a:lstStyle/>
          <a:p>
            <a:r>
              <a:rPr lang="el-GR" b="1" dirty="0" smtClean="0"/>
              <a:t> </a:t>
            </a:r>
            <a:r>
              <a:rPr lang="el-GR" b="1" i="1" dirty="0" smtClean="0"/>
              <a:t>αμφισβήτηση της δυνατότητας για γνώση</a:t>
            </a:r>
            <a:endParaRPr lang="el-GR" dirty="0" smtClean="0"/>
          </a:p>
          <a:p>
            <a:r>
              <a:rPr lang="el-GR" b="1" i="1" dirty="0" smtClean="0"/>
              <a:t> επιδίωξη αταραξίας</a:t>
            </a:r>
            <a:endParaRPr lang="el-GR" dirty="0" smtClean="0"/>
          </a:p>
          <a:p>
            <a:endParaRPr lang="el-GR" dirty="0"/>
          </a:p>
        </p:txBody>
      </p:sp>
      <p:sp>
        <p:nvSpPr>
          <p:cNvPr id="4" name="3 - Θέση περιεχομένου"/>
          <p:cNvSpPr>
            <a:spLocks noGrp="1"/>
          </p:cNvSpPr>
          <p:nvPr>
            <p:ph sz="quarter" idx="14"/>
          </p:nvPr>
        </p:nvSpPr>
        <p:spPr>
          <a:xfrm>
            <a:off x="4645152" y="2313431"/>
            <a:ext cx="3813048" cy="3493008"/>
          </a:xfrm>
        </p:spPr>
        <p:txBody>
          <a:bodyPr/>
          <a:lstStyle/>
          <a:p>
            <a:pPr>
              <a:buNone/>
            </a:pPr>
            <a:r>
              <a:rPr lang="el-GR" dirty="0" smtClean="0"/>
              <a:t>Πρώτες </a:t>
            </a:r>
            <a:r>
              <a:rPr lang="el-GR" b="1" dirty="0" smtClean="0"/>
              <a:t>σκεπτικιστικές </a:t>
            </a:r>
            <a:r>
              <a:rPr lang="el-GR" dirty="0" smtClean="0"/>
              <a:t>αμφιβολίες </a:t>
            </a:r>
            <a:r>
              <a:rPr lang="el-GR" b="1" dirty="0" smtClean="0"/>
              <a:t>για τη γνώση:</a:t>
            </a:r>
            <a:endParaRPr lang="el-GR" dirty="0" smtClean="0"/>
          </a:p>
          <a:p>
            <a:r>
              <a:rPr lang="el-GR" b="1" dirty="0" smtClean="0"/>
              <a:t>– </a:t>
            </a:r>
            <a:r>
              <a:rPr lang="el-GR" dirty="0" smtClean="0"/>
              <a:t>Προσωκρατικοί</a:t>
            </a:r>
          </a:p>
          <a:p>
            <a:r>
              <a:rPr lang="el-GR" dirty="0" smtClean="0"/>
              <a:t>–  Σοφιστές</a:t>
            </a:r>
          </a:p>
          <a:p>
            <a:r>
              <a:rPr lang="el-GR" dirty="0" smtClean="0"/>
              <a:t>– Σωκράτης</a:t>
            </a:r>
          </a:p>
          <a:p>
            <a:endParaRPr lang="el-GR"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r>
              <a:rPr lang="el-GR" b="1" dirty="0" smtClean="0">
                <a:latin typeface="Book Antiqua" pitchFamily="18" charset="0"/>
              </a:rPr>
              <a:t>Συστηματικός σκεπτικισμός:</a:t>
            </a:r>
            <a:r>
              <a:rPr lang="el-GR" dirty="0" smtClean="0">
                <a:latin typeface="Book Antiqua" pitchFamily="18" charset="0"/>
              </a:rPr>
              <a:t/>
            </a:r>
            <a:br>
              <a:rPr lang="el-GR" dirty="0" smtClean="0">
                <a:latin typeface="Book Antiqua" pitchFamily="18" charset="0"/>
              </a:rPr>
            </a:br>
            <a:endParaRPr lang="el-GR" dirty="0">
              <a:latin typeface="Book Antiqua" pitchFamily="18" charset="0"/>
            </a:endParaRPr>
          </a:p>
        </p:txBody>
      </p:sp>
      <p:sp>
        <p:nvSpPr>
          <p:cNvPr id="3" name="2 - Θέση περιεχομένου"/>
          <p:cNvSpPr>
            <a:spLocks noGrp="1"/>
          </p:cNvSpPr>
          <p:nvPr>
            <p:ph idx="1"/>
          </p:nvPr>
        </p:nvSpPr>
        <p:spPr/>
        <p:txBody>
          <a:bodyPr/>
          <a:lstStyle/>
          <a:p>
            <a:r>
              <a:rPr lang="el-GR" dirty="0" smtClean="0"/>
              <a:t>«</a:t>
            </a:r>
            <a:r>
              <a:rPr lang="el-GR" b="1" dirty="0" err="1" smtClean="0"/>
              <a:t>Πυρρώνειος</a:t>
            </a:r>
            <a:r>
              <a:rPr lang="el-GR" dirty="0" smtClean="0"/>
              <a:t>»:  από τους οπαδούς του </a:t>
            </a:r>
            <a:r>
              <a:rPr lang="el-GR" dirty="0" err="1" smtClean="0"/>
              <a:t>Πύρρωνα</a:t>
            </a:r>
            <a:r>
              <a:rPr lang="el-GR" dirty="0" smtClean="0"/>
              <a:t>.</a:t>
            </a:r>
          </a:p>
          <a:p>
            <a:r>
              <a:rPr lang="el-GR" dirty="0" smtClean="0"/>
              <a:t> </a:t>
            </a:r>
            <a:r>
              <a:rPr lang="el-GR" b="1" dirty="0" smtClean="0"/>
              <a:t>Ακαδημαϊκός: </a:t>
            </a:r>
            <a:r>
              <a:rPr lang="el-GR" dirty="0" smtClean="0"/>
              <a:t>από αυτούς που δίδαξαν στην Ακαδημία του Πλάτωνα.</a:t>
            </a:r>
          </a:p>
          <a:p>
            <a:endParaRPr lang="el-GR"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Γνωρίσματα:</a:t>
            </a:r>
            <a:endParaRPr lang="el-GR" dirty="0"/>
          </a:p>
        </p:txBody>
      </p:sp>
      <p:sp>
        <p:nvSpPr>
          <p:cNvPr id="3" name="2 - Θέση περιεχομένου"/>
          <p:cNvSpPr>
            <a:spLocks noGrp="1"/>
          </p:cNvSpPr>
          <p:nvPr>
            <p:ph idx="1"/>
          </p:nvPr>
        </p:nvSpPr>
        <p:spPr>
          <a:xfrm>
            <a:off x="533400" y="2323652"/>
            <a:ext cx="7696200" cy="3508977"/>
          </a:xfrm>
        </p:spPr>
        <p:txBody>
          <a:bodyPr>
            <a:normAutofit fontScale="92500" lnSpcReduction="20000"/>
          </a:bodyPr>
          <a:lstStyle/>
          <a:p>
            <a:r>
              <a:rPr lang="el-GR" b="1" dirty="0" smtClean="0"/>
              <a:t>Ι.</a:t>
            </a:r>
            <a:r>
              <a:rPr lang="el-GR" dirty="0" smtClean="0"/>
              <a:t> επίτευξη αταραξίας, ψυχικής γαλήνης ως απόρροια της αποδοχής ότι η γνώση είναι ανέφικτη.</a:t>
            </a:r>
          </a:p>
          <a:p>
            <a:r>
              <a:rPr lang="el-GR" dirty="0" smtClean="0"/>
              <a:t> </a:t>
            </a:r>
            <a:r>
              <a:rPr lang="el-GR" b="1" dirty="0" smtClean="0"/>
              <a:t>ΙΙ. </a:t>
            </a:r>
            <a:r>
              <a:rPr lang="el-GR" dirty="0" smtClean="0"/>
              <a:t>Για</a:t>
            </a:r>
            <a:r>
              <a:rPr lang="el-GR" b="1" dirty="0" smtClean="0"/>
              <a:t> </a:t>
            </a:r>
            <a:r>
              <a:rPr lang="el-GR" dirty="0" smtClean="0"/>
              <a:t>κάθε</a:t>
            </a:r>
            <a:r>
              <a:rPr lang="el-GR" b="1" dirty="0" smtClean="0"/>
              <a:t> </a:t>
            </a:r>
            <a:r>
              <a:rPr lang="el-GR" dirty="0" smtClean="0"/>
              <a:t>θέμα υπάρχουν δύο αντίθετες αλλά ισοδύναμες-</a:t>
            </a:r>
            <a:r>
              <a:rPr lang="el-GR" dirty="0" err="1" smtClean="0"/>
              <a:t>ισοσθενείς</a:t>
            </a:r>
            <a:r>
              <a:rPr lang="el-GR" dirty="0" smtClean="0"/>
              <a:t> απόψεις. Έτσι δεν μπορούμε να αποφασίσουμε υπέρ της μιας ή της άλλης.</a:t>
            </a:r>
          </a:p>
          <a:p>
            <a:r>
              <a:rPr lang="el-GR" b="1" dirty="0" smtClean="0"/>
              <a:t>  ΙΙΙ. </a:t>
            </a:r>
            <a:r>
              <a:rPr lang="el-GR" dirty="0" smtClean="0"/>
              <a:t>Πρέπει να μην παίρνουμε θέση απέναντι σε οποιαδήποτε θεωρητική πεποίθηση σχετικά με τη φύση της πραγματικότητας.</a:t>
            </a:r>
          </a:p>
          <a:p>
            <a:r>
              <a:rPr lang="el-GR" b="1" dirty="0" smtClean="0"/>
              <a:t>  Ι</a:t>
            </a:r>
            <a:r>
              <a:rPr lang="en-US" b="1" dirty="0" smtClean="0"/>
              <a:t>V</a:t>
            </a:r>
            <a:r>
              <a:rPr lang="el-GR" b="1" dirty="0" smtClean="0"/>
              <a:t>.</a:t>
            </a:r>
            <a:r>
              <a:rPr lang="el-GR" dirty="0" smtClean="0"/>
              <a:t> Τα επιχειρήματα των αρχαίων σκεπτικών ονομάζονται </a:t>
            </a:r>
            <a:r>
              <a:rPr lang="el-GR" b="1" i="1" dirty="0" smtClean="0"/>
              <a:t>τρόποι</a:t>
            </a:r>
            <a:r>
              <a:rPr lang="el-GR" b="1" dirty="0" smtClean="0"/>
              <a:t>, </a:t>
            </a:r>
            <a:r>
              <a:rPr lang="el-GR" dirty="0" smtClean="0"/>
              <a:t>ήτοι ισοδύναμες απόψεις που δεν μας επιτρέπουν να επιλέξουμε.</a:t>
            </a:r>
          </a:p>
          <a:p>
            <a:endParaRPr lang="el-GR"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533400" y="2323652"/>
            <a:ext cx="8153400" cy="3508977"/>
          </a:xfrm>
        </p:spPr>
        <p:txBody>
          <a:bodyPr/>
          <a:lstStyle/>
          <a:p>
            <a:r>
              <a:rPr lang="en-US" b="1" dirty="0" smtClean="0"/>
              <a:t>V</a:t>
            </a:r>
            <a:r>
              <a:rPr lang="el-GR" b="1" dirty="0" smtClean="0"/>
              <a:t>.</a:t>
            </a:r>
            <a:r>
              <a:rPr lang="el-GR" dirty="0" smtClean="0"/>
              <a:t> Παραδείγματα:</a:t>
            </a:r>
          </a:p>
          <a:p>
            <a:r>
              <a:rPr lang="el-GR" b="1" dirty="0" smtClean="0"/>
              <a:t>  </a:t>
            </a:r>
            <a:r>
              <a:rPr lang="el-GR" dirty="0" smtClean="0"/>
              <a:t>διαφορετικές εντυπώσεις από το ίδιο πρόσωπο και για το ίδιο πράγμα   ανάλογα με τη συναισθηματική κατάσταση.</a:t>
            </a:r>
          </a:p>
          <a:p>
            <a:r>
              <a:rPr lang="el-GR" dirty="0" smtClean="0"/>
              <a:t> αντίθετες πεποιθήσεις λόγω διαφορετικού κοινωνικού περιβάλλοντος.</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Τζον Λοκ</a:t>
            </a:r>
            <a:endParaRPr lang="en-US" dirty="0"/>
          </a:p>
        </p:txBody>
      </p:sp>
      <p:sp>
        <p:nvSpPr>
          <p:cNvPr id="3" name="Θέση περιεχομένου 2"/>
          <p:cNvSpPr>
            <a:spLocks noGrp="1"/>
          </p:cNvSpPr>
          <p:nvPr>
            <p:ph idx="1"/>
          </p:nvPr>
        </p:nvSpPr>
        <p:spPr/>
        <p:txBody>
          <a:bodyPr>
            <a:normAutofit fontScale="85000" lnSpcReduction="20000"/>
          </a:bodyPr>
          <a:lstStyle/>
          <a:p>
            <a:pPr marL="68580" indent="0" algn="just">
              <a:buNone/>
            </a:pPr>
            <a:r>
              <a:rPr lang="el-GR" dirty="0"/>
              <a:t>“Δεν υπάρχει καλύτερος τρόπος να καταστήσει κανείς δημοφιλείς ή να </a:t>
            </a:r>
            <a:r>
              <a:rPr lang="el-GR" dirty="0" smtClean="0"/>
              <a:t>υπερασπίσει παράξενες </a:t>
            </a:r>
            <a:r>
              <a:rPr lang="el-GR" dirty="0"/>
              <a:t>και παράλογες θεωρίες από το να τις εφοδιάσει </a:t>
            </a:r>
            <a:r>
              <a:rPr lang="el-GR" dirty="0" smtClean="0"/>
              <a:t>με πλήθος </a:t>
            </a:r>
            <a:r>
              <a:rPr lang="el-GR" dirty="0"/>
              <a:t>δυσνόητων, αμφίβολων και ασαφών λέξεων. Έτσι όμως αυτά </a:t>
            </a:r>
            <a:r>
              <a:rPr lang="el-GR" dirty="0" smtClean="0"/>
              <a:t>τα καταφύγια </a:t>
            </a:r>
            <a:r>
              <a:rPr lang="el-GR" dirty="0"/>
              <a:t>μοιάζουν περισσότερο με σπηλιές ληστών ή φωλιές </a:t>
            </a:r>
            <a:r>
              <a:rPr lang="el-GR" dirty="0" smtClean="0"/>
              <a:t>αλεπούδων παρά </a:t>
            </a:r>
            <a:r>
              <a:rPr lang="el-GR" dirty="0"/>
              <a:t>με φρούρια στρατηγών πολέμου: η δυσκολία να κυνηγήσει κανείς </a:t>
            </a:r>
            <a:r>
              <a:rPr lang="el-GR" dirty="0" smtClean="0"/>
              <a:t>όσους καταφεύγουν </a:t>
            </a:r>
            <a:r>
              <a:rPr lang="el-GR" dirty="0"/>
              <a:t>σε τέτοιους τόπους δεν οφείλεται στην ισχύ τους, </a:t>
            </a:r>
            <a:r>
              <a:rPr lang="el-GR" dirty="0" smtClean="0"/>
              <a:t>αλλά στα </a:t>
            </a:r>
            <a:r>
              <a:rPr lang="el-GR" dirty="0"/>
              <a:t>γύρω βάτα, στα αγκάθια και στο σκοτάδι των θάμνων. Γιατί, </a:t>
            </a:r>
            <a:r>
              <a:rPr lang="el-GR" dirty="0" smtClean="0"/>
              <a:t>καθώς η </a:t>
            </a:r>
            <a:r>
              <a:rPr lang="el-GR" dirty="0"/>
              <a:t>υποκρισία από μόνη της είναι ασύμβατη με το ανθρώπινο πνεύμα, </a:t>
            </a:r>
            <a:r>
              <a:rPr lang="el-GR" dirty="0" smtClean="0"/>
              <a:t>μόνο το </a:t>
            </a:r>
            <a:r>
              <a:rPr lang="el-GR" dirty="0"/>
              <a:t>σκοτάδι μπορεί να χρησιμεύσει ως άμυνα για το παράλογο”.</a:t>
            </a:r>
            <a:endParaRPr lang="en-US" dirty="0"/>
          </a:p>
        </p:txBody>
      </p:sp>
    </p:spTree>
    <p:extLst>
      <p:ext uri="{BB962C8B-B14F-4D97-AF65-F5344CB8AC3E}">
        <p14:creationId xmlns:p14="http://schemas.microsoft.com/office/powerpoint/2010/main" val="270115075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Οι μετριοπαθείς</a:t>
            </a:r>
            <a:endParaRPr lang="el-GR"/>
          </a:p>
        </p:txBody>
      </p:sp>
      <p:sp>
        <p:nvSpPr>
          <p:cNvPr id="3" name="2 - Θέση περιεχομένου"/>
          <p:cNvSpPr>
            <a:spLocks noGrp="1"/>
          </p:cNvSpPr>
          <p:nvPr>
            <p:ph idx="1"/>
          </p:nvPr>
        </p:nvSpPr>
        <p:spPr/>
        <p:txBody>
          <a:bodyPr/>
          <a:lstStyle/>
          <a:p>
            <a:r>
              <a:rPr lang="el-GR" dirty="0" smtClean="0"/>
              <a:t>Οι </a:t>
            </a:r>
            <a:r>
              <a:rPr lang="el-GR" b="1" i="1" dirty="0" smtClean="0"/>
              <a:t>ακαδημαϊκοί</a:t>
            </a:r>
            <a:r>
              <a:rPr lang="el-GR" dirty="0" smtClean="0"/>
              <a:t> είναι πιο μετριοπαθείς: δέχονται πως οι πεποιθήσεις μας έχουν ένα βαθμό πιθανότητας να είναι αληθείς. </a:t>
            </a:r>
          </a:p>
          <a:p>
            <a:r>
              <a:rPr lang="el-GR" dirty="0" smtClean="0"/>
              <a:t>Λέγονται </a:t>
            </a:r>
            <a:r>
              <a:rPr lang="el-GR" i="1" dirty="0" smtClean="0"/>
              <a:t>ακαδημαϊκοί</a:t>
            </a:r>
            <a:r>
              <a:rPr lang="el-GR" dirty="0" smtClean="0"/>
              <a:t>, επειδή δίδαξαν στην Ακαδημία του Πλάτωνα.</a:t>
            </a:r>
          </a:p>
          <a:p>
            <a:endParaRPr lang="el-GR"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 ακραίος σκεπτικισμός του Χιουμ &amp;</a:t>
            </a:r>
            <a:r>
              <a:rPr lang="el-GR" dirty="0" smtClean="0"/>
              <a:t/>
            </a:r>
            <a:br>
              <a:rPr lang="el-GR" dirty="0" smtClean="0"/>
            </a:br>
            <a:r>
              <a:rPr lang="el-GR" b="1" dirty="0" smtClean="0"/>
              <a:t>η ανάγκη μιας συνθετικής προσέγγισης (Καντ) </a:t>
            </a:r>
            <a:r>
              <a:rPr lang="el-GR" dirty="0" smtClean="0"/>
              <a:t/>
            </a:r>
            <a:br>
              <a:rPr lang="el-GR" dirty="0" smtClean="0"/>
            </a:br>
            <a:endParaRPr lang="el-GR" dirty="0"/>
          </a:p>
        </p:txBody>
      </p:sp>
      <p:sp>
        <p:nvSpPr>
          <p:cNvPr id="3" name="2 - Θέση κειμένου"/>
          <p:cNvSpPr>
            <a:spLocks noGrp="1"/>
          </p:cNvSpPr>
          <p:nvPr>
            <p:ph type="body" idx="1"/>
          </p:nvPr>
        </p:nvSpPr>
        <p:spPr/>
        <p:txBody>
          <a:bodyPr/>
          <a:lstStyle/>
          <a:p>
            <a:endParaRPr lang="el-G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719510" cy="1143000"/>
          </a:xfrm>
        </p:spPr>
        <p:txBody>
          <a:bodyPr>
            <a:normAutofit fontScale="90000"/>
          </a:bodyPr>
          <a:lstStyle/>
          <a:p>
            <a:r>
              <a:rPr lang="el-GR" b="1" dirty="0" smtClean="0"/>
              <a:t>β) </a:t>
            </a:r>
            <a:r>
              <a:rPr lang="el-GR" b="1" u="sng" dirty="0" smtClean="0"/>
              <a:t>Νεότερες μορφές σκεπτικισμού</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b="1" dirty="0" smtClean="0"/>
              <a:t>Εκπρόσωποι: </a:t>
            </a:r>
            <a:endParaRPr lang="en-US" b="1" dirty="0" smtClean="0"/>
          </a:p>
          <a:p>
            <a:r>
              <a:rPr lang="el-GR" b="1" dirty="0" smtClean="0"/>
              <a:t>α) </a:t>
            </a:r>
            <a:r>
              <a:rPr lang="el-GR" i="1" dirty="0" smtClean="0"/>
              <a:t>Ρενέ </a:t>
            </a:r>
            <a:r>
              <a:rPr lang="el-GR" i="1" dirty="0" err="1" smtClean="0"/>
              <a:t>Ντεκάρτ</a:t>
            </a:r>
            <a:r>
              <a:rPr lang="el-GR" i="1" dirty="0" smtClean="0"/>
              <a:t> ή Καρτέσιος</a:t>
            </a:r>
            <a:endParaRPr lang="en-US" i="1" dirty="0" smtClean="0"/>
          </a:p>
          <a:p>
            <a:r>
              <a:rPr lang="el-GR" b="1" dirty="0" smtClean="0"/>
              <a:t> β) </a:t>
            </a:r>
            <a:r>
              <a:rPr lang="el-GR" i="1" dirty="0" smtClean="0"/>
              <a:t>Χιουμ</a:t>
            </a:r>
            <a:r>
              <a:rPr lang="el-GR" b="1" dirty="0" smtClean="0"/>
              <a:t>.</a:t>
            </a:r>
            <a:r>
              <a:rPr lang="en-US" b="1" dirty="0" smtClean="0"/>
              <a:t>    </a:t>
            </a:r>
            <a:endParaRPr lang="el-GR" dirty="0" smtClean="0"/>
          </a:p>
          <a:p>
            <a:endParaRPr lang="el-GR"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900829"/>
            <a:ext cx="7467599" cy="1362075"/>
          </a:xfrm>
        </p:spPr>
        <p:txBody>
          <a:bodyPr/>
          <a:lstStyle/>
          <a:p>
            <a:r>
              <a:rPr lang="el-GR" sz="3200" b="1" i="1" u="sng" dirty="0" smtClean="0"/>
              <a:t>Ακραία μορφή</a:t>
            </a:r>
            <a:r>
              <a:rPr lang="en-US" sz="3200" b="1" i="1" u="sng" dirty="0" smtClean="0"/>
              <a:t> </a:t>
            </a:r>
            <a:r>
              <a:rPr lang="el-GR" sz="3200" b="1" i="1" u="sng" dirty="0" smtClean="0"/>
              <a:t>σκεπτικισμού</a:t>
            </a:r>
            <a:r>
              <a:rPr lang="el-GR" sz="3200" b="1" dirty="0" smtClean="0"/>
              <a:t>:</a:t>
            </a:r>
            <a:r>
              <a:rPr lang="en-US" b="1" dirty="0" smtClean="0"/>
              <a:t> </a:t>
            </a:r>
            <a:endParaRPr lang="el-GR" dirty="0"/>
          </a:p>
        </p:txBody>
      </p:sp>
      <p:sp>
        <p:nvSpPr>
          <p:cNvPr id="3" name="2 - Θέση κειμένου"/>
          <p:cNvSpPr>
            <a:spLocks noGrp="1"/>
          </p:cNvSpPr>
          <p:nvPr>
            <p:ph type="body" idx="1"/>
          </p:nvPr>
        </p:nvSpPr>
        <p:spPr/>
        <p:txBody>
          <a:bodyPr/>
          <a:lstStyle/>
          <a:p>
            <a:r>
              <a:rPr lang="el-GR" b="1" dirty="0" smtClean="0"/>
              <a:t>1. </a:t>
            </a:r>
            <a:r>
              <a:rPr lang="el-GR" dirty="0" smtClean="0"/>
              <a:t>Ρενέ </a:t>
            </a:r>
            <a:r>
              <a:rPr lang="el-GR" dirty="0" err="1" smtClean="0"/>
              <a:t>Ντεκάρτ</a:t>
            </a:r>
            <a:r>
              <a:rPr lang="el-GR" dirty="0" smtClean="0"/>
              <a:t> ή Καρτέσιος (17ος αιώνας).</a:t>
            </a:r>
            <a:endParaRPr lang="el-GR"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Ο </a:t>
            </a:r>
            <a:r>
              <a:rPr lang="el-GR" dirty="0" err="1" smtClean="0"/>
              <a:t>Ντεκάρτ</a:t>
            </a:r>
            <a:r>
              <a:rPr lang="el-GR" dirty="0" smtClean="0"/>
              <a:t> αναζήτησε στέρεα θεμέλια για τη γνώση, με δεδομένα τα χαρακτηριστικά της εποχής του</a:t>
            </a:r>
            <a:r>
              <a:rPr lang="el-GR" b="1" dirty="0" smtClean="0"/>
              <a:t>:</a:t>
            </a:r>
            <a:endParaRPr lang="el-GR" dirty="0" smtClean="0"/>
          </a:p>
          <a:p>
            <a:r>
              <a:rPr lang="el-GR" dirty="0" smtClean="0"/>
              <a:t>–</a:t>
            </a:r>
            <a:r>
              <a:rPr lang="en-US" dirty="0" smtClean="0"/>
              <a:t>      </a:t>
            </a:r>
            <a:r>
              <a:rPr lang="el-GR" dirty="0" smtClean="0"/>
              <a:t> ραγδαία ανάπτυξη της επιστήμης</a:t>
            </a:r>
          </a:p>
          <a:p>
            <a:r>
              <a:rPr lang="el-GR" dirty="0" smtClean="0"/>
              <a:t>–</a:t>
            </a:r>
            <a:r>
              <a:rPr lang="en-US" dirty="0" smtClean="0"/>
              <a:t>      </a:t>
            </a:r>
            <a:r>
              <a:rPr lang="el-GR" dirty="0" smtClean="0"/>
              <a:t> έντονες θρησκευτικές έριδες ανάμεσα στους καθολικούς και τους προτεστάντες.</a:t>
            </a:r>
          </a:p>
          <a:p>
            <a:endParaRPr lang="el-GR"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φιλόσοφος </a:t>
            </a:r>
            <a:r>
              <a:rPr lang="el-GR" b="1" dirty="0" smtClean="0"/>
              <a:t>υποστήριξε: </a:t>
            </a:r>
            <a:r>
              <a:rPr lang="el-GR" dirty="0" smtClean="0"/>
              <a:t/>
            </a:r>
            <a:br>
              <a:rPr lang="el-GR" dirty="0" smtClean="0"/>
            </a:br>
            <a:endParaRPr lang="el-GR" dirty="0"/>
          </a:p>
        </p:txBody>
      </p:sp>
      <p:sp>
        <p:nvSpPr>
          <p:cNvPr id="3" name="2 - Θέση περιεχομένου"/>
          <p:cNvSpPr>
            <a:spLocks noGrp="1"/>
          </p:cNvSpPr>
          <p:nvPr>
            <p:ph idx="1"/>
          </p:nvPr>
        </p:nvSpPr>
        <p:spPr>
          <a:xfrm>
            <a:off x="1043492" y="1905000"/>
            <a:ext cx="6777317" cy="3927629"/>
          </a:xfrm>
        </p:spPr>
        <p:txBody>
          <a:bodyPr>
            <a:normAutofit fontScale="62500" lnSpcReduction="20000"/>
          </a:bodyPr>
          <a:lstStyle/>
          <a:p>
            <a:r>
              <a:rPr lang="el-GR" b="1" dirty="0" smtClean="0"/>
              <a:t>α) δεν</a:t>
            </a:r>
            <a:r>
              <a:rPr lang="el-GR" dirty="0" smtClean="0"/>
              <a:t> </a:t>
            </a:r>
            <a:r>
              <a:rPr lang="el-GR" b="1" dirty="0" smtClean="0"/>
              <a:t>ξεχωρίζουμε</a:t>
            </a:r>
            <a:r>
              <a:rPr lang="el-GR" dirty="0" smtClean="0"/>
              <a:t> με </a:t>
            </a:r>
            <a:r>
              <a:rPr lang="el-GR" b="1" dirty="0" smtClean="0"/>
              <a:t>βεβαιότητα</a:t>
            </a:r>
            <a:r>
              <a:rPr lang="el-GR" dirty="0" smtClean="0"/>
              <a:t> την κατάσταση του ονείρου, την οποία υποτίθεται ότι συνειδητοποιούμε μόνο αφού έχουμε ξυπνήσει, από την κατάσταση της εμπειρίας μας, όταν ήδη είμαστε ξύπνιοι.</a:t>
            </a:r>
          </a:p>
          <a:p>
            <a:r>
              <a:rPr lang="el-GR" b="1" dirty="0" smtClean="0"/>
              <a:t>β)</a:t>
            </a:r>
            <a:r>
              <a:rPr lang="el-GR" dirty="0" smtClean="0"/>
              <a:t> </a:t>
            </a:r>
            <a:r>
              <a:rPr lang="el-GR" b="1" dirty="0" smtClean="0"/>
              <a:t>δεν</a:t>
            </a:r>
            <a:r>
              <a:rPr lang="el-GR" dirty="0" smtClean="0"/>
              <a:t> </a:t>
            </a:r>
            <a:r>
              <a:rPr lang="el-GR" b="1" dirty="0" smtClean="0"/>
              <a:t>μπορούμε</a:t>
            </a:r>
            <a:r>
              <a:rPr lang="el-GR" dirty="0" smtClean="0"/>
              <a:t> </a:t>
            </a:r>
            <a:r>
              <a:rPr lang="el-GR" b="1" dirty="0" smtClean="0"/>
              <a:t>να</a:t>
            </a:r>
            <a:r>
              <a:rPr lang="el-GR" dirty="0" smtClean="0"/>
              <a:t> </a:t>
            </a:r>
            <a:r>
              <a:rPr lang="el-GR" b="1" dirty="0" smtClean="0"/>
              <a:t>δεχτούμε</a:t>
            </a:r>
            <a:r>
              <a:rPr lang="el-GR" dirty="0" smtClean="0"/>
              <a:t> με </a:t>
            </a:r>
            <a:r>
              <a:rPr lang="el-GR" b="1" dirty="0" smtClean="0"/>
              <a:t>ασφάλεια</a:t>
            </a:r>
            <a:r>
              <a:rPr lang="el-GR" dirty="0" smtClean="0"/>
              <a:t> λογικές και μαθηματικές αλήθειες, οι οποίες υποτίθεται ότι ισχύουν και όταν κοιμόμαστε και όταν είμαστε ξύπνιοι.</a:t>
            </a:r>
          </a:p>
          <a:p>
            <a:r>
              <a:rPr lang="en-US" dirty="0" smtClean="0"/>
              <a:t> </a:t>
            </a:r>
            <a:r>
              <a:rPr lang="el-GR" b="1" dirty="0" smtClean="0"/>
              <a:t>γ) </a:t>
            </a:r>
            <a:r>
              <a:rPr lang="el-GR" dirty="0" smtClean="0"/>
              <a:t>πού στήριξε την αμφιβολία του για τις μαθηματικές αλήθειες; Στην</a:t>
            </a:r>
            <a:r>
              <a:rPr lang="en-US" dirty="0" smtClean="0"/>
              <a:t> </a:t>
            </a:r>
            <a:r>
              <a:rPr lang="el-GR" dirty="0" smtClean="0"/>
              <a:t> υπόθεση ότι μπορεί να μας έκανε να τις πιστέψουμε κάποιος «μοχθηρός δαίμονας».</a:t>
            </a:r>
          </a:p>
          <a:p>
            <a:r>
              <a:rPr lang="en-US" b="1" dirty="0" smtClean="0"/>
              <a:t> </a:t>
            </a:r>
            <a:r>
              <a:rPr lang="el-GR" b="1" dirty="0" smtClean="0"/>
              <a:t>δ) </a:t>
            </a:r>
            <a:r>
              <a:rPr lang="el-GR" dirty="0" smtClean="0"/>
              <a:t>κάθε αμφιβολία μας για την αλήθεια της μιας ή της άλλης πεποίθησης για να υπάρχει προϋποθέτει την ύπαρξη του</a:t>
            </a:r>
            <a:r>
              <a:rPr lang="en-US" dirty="0" smtClean="0"/>
              <a:t> </a:t>
            </a:r>
            <a:r>
              <a:rPr lang="el-GR" dirty="0" smtClean="0"/>
              <a:t> υποκειμένου που τις σκέφτεται.</a:t>
            </a:r>
          </a:p>
          <a:p>
            <a:r>
              <a:rPr lang="en-US" b="1" dirty="0" smtClean="0"/>
              <a:t> </a:t>
            </a:r>
            <a:r>
              <a:rPr lang="el-GR" b="1" dirty="0" smtClean="0"/>
              <a:t> ε) </a:t>
            </a:r>
            <a:r>
              <a:rPr lang="el-GR" dirty="0" smtClean="0"/>
              <a:t>η στιγμή λοιπόν που σκέφτεται ο άνθρωπος είναι και στιγμή της ύπαρξής του. </a:t>
            </a:r>
            <a:r>
              <a:rPr lang="el-GR" i="1" dirty="0" smtClean="0"/>
              <a:t>Το «υπάρχω» ισχύει, όταν το σκέφτομαι</a:t>
            </a:r>
            <a:r>
              <a:rPr lang="el-GR" dirty="0" smtClean="0"/>
              <a:t>. Πρέπει να το σκέφτομαι για να αμφιβάλλω ως προς αυτό. Παύει να είναι αντικείμενο αμφιβολίας, όταν το βλέπω. Έτσι κατανοείται καλύτερα η περίφημη ρήση του </a:t>
            </a:r>
            <a:r>
              <a:rPr lang="el-GR" dirty="0" err="1" smtClean="0"/>
              <a:t>Ντεκάρτ</a:t>
            </a:r>
            <a:r>
              <a:rPr lang="el-GR" dirty="0" smtClean="0"/>
              <a:t>: </a:t>
            </a:r>
            <a:r>
              <a:rPr lang="el-GR" b="1" dirty="0" smtClean="0"/>
              <a:t>σκέφτομαι, άρα υπάρχω. </a:t>
            </a:r>
            <a:endParaRPr lang="el-GR" dirty="0" smtClean="0"/>
          </a:p>
          <a:p>
            <a:endParaRPr lang="el-GR"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a:t>
            </a:r>
            <a:endParaRPr lang="el-GR" dirty="0"/>
          </a:p>
        </p:txBody>
      </p:sp>
      <p:sp>
        <p:nvSpPr>
          <p:cNvPr id="3" name="2 - Θέση περιεχομένου"/>
          <p:cNvSpPr>
            <a:spLocks noGrp="1"/>
          </p:cNvSpPr>
          <p:nvPr>
            <p:ph idx="1"/>
          </p:nvPr>
        </p:nvSpPr>
        <p:spPr/>
        <p:txBody>
          <a:bodyPr/>
          <a:lstStyle/>
          <a:p>
            <a:r>
              <a:rPr lang="en-US" dirty="0" smtClean="0"/>
              <a:t> </a:t>
            </a:r>
            <a:r>
              <a:rPr lang="el-GR" b="1" dirty="0" smtClean="0"/>
              <a:t>Η πεποίθηση του φιλοσόφου </a:t>
            </a:r>
            <a:r>
              <a:rPr lang="el-GR" dirty="0" smtClean="0"/>
              <a:t>ότι το υποκείμενο σκέψης γνωρίζει με σιγουριά ότι υπάρχει την ίδια στιγμή που σκέπτεται και ότι συγχρόνως αποτελεί άυλη οντότητα </a:t>
            </a:r>
            <a:r>
              <a:rPr lang="el-GR" b="1" dirty="0" smtClean="0"/>
              <a:t>είναι εσφαλμένη.</a:t>
            </a:r>
            <a:endParaRPr lang="el-GR" dirty="0" smtClean="0"/>
          </a:p>
          <a:p>
            <a:endParaRPr lang="el-GR"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t>
            </a:r>
            <a:r>
              <a:rPr lang="el-GR" sz="2700" b="1" dirty="0" smtClean="0"/>
              <a:t>Πιστεύει </a:t>
            </a:r>
            <a:r>
              <a:rPr lang="el-GR" sz="2700" dirty="0" smtClean="0"/>
              <a:t>ότι η αμφιβολία αίρεται μέσα από την απόδειξη της ύπαρξης του θεού. </a:t>
            </a:r>
            <a:br>
              <a:rPr lang="el-GR" sz="2700" dirty="0" smtClean="0"/>
            </a:br>
            <a:endParaRPr lang="el-GR" sz="2700" dirty="0"/>
          </a:p>
        </p:txBody>
      </p:sp>
      <p:sp>
        <p:nvSpPr>
          <p:cNvPr id="3" name="2 - Θέση περιεχομένου"/>
          <p:cNvSpPr>
            <a:spLocks noGrp="1"/>
          </p:cNvSpPr>
          <p:nvPr>
            <p:ph idx="1"/>
          </p:nvPr>
        </p:nvSpPr>
        <p:spPr/>
        <p:txBody>
          <a:bodyPr>
            <a:normAutofit fontScale="70000" lnSpcReduction="20000"/>
          </a:bodyPr>
          <a:lstStyle/>
          <a:p>
            <a:pPr>
              <a:buNone/>
            </a:pPr>
            <a:r>
              <a:rPr lang="el-GR" b="1" dirty="0" smtClean="0"/>
              <a:t>επιχειρήματα</a:t>
            </a:r>
            <a:r>
              <a:rPr lang="el-GR" dirty="0" smtClean="0"/>
              <a:t> για το ζήτημα του θεού είναι τα εξής:</a:t>
            </a:r>
          </a:p>
          <a:p>
            <a:r>
              <a:rPr lang="el-GR" b="1" dirty="0" smtClean="0"/>
              <a:t>α) </a:t>
            </a:r>
            <a:r>
              <a:rPr lang="el-GR" dirty="0" smtClean="0"/>
              <a:t>οι άνθρωποι είναι </a:t>
            </a:r>
            <a:r>
              <a:rPr lang="el-GR" b="1" dirty="0" smtClean="0"/>
              <a:t>ατελή</a:t>
            </a:r>
            <a:r>
              <a:rPr lang="el-GR" dirty="0" smtClean="0"/>
              <a:t> </a:t>
            </a:r>
            <a:r>
              <a:rPr lang="el-GR" b="1" dirty="0" smtClean="0"/>
              <a:t>όντα</a:t>
            </a:r>
            <a:r>
              <a:rPr lang="el-GR" dirty="0" smtClean="0"/>
              <a:t> και ως τέτοια </a:t>
            </a:r>
            <a:r>
              <a:rPr lang="el-GR" b="1" dirty="0" smtClean="0"/>
              <a:t>δεν</a:t>
            </a:r>
            <a:r>
              <a:rPr lang="el-GR" dirty="0" smtClean="0"/>
              <a:t> </a:t>
            </a:r>
            <a:r>
              <a:rPr lang="el-GR" b="1" dirty="0" smtClean="0"/>
              <a:t>αποτελούν</a:t>
            </a:r>
            <a:r>
              <a:rPr lang="el-GR" dirty="0" smtClean="0"/>
              <a:t> την </a:t>
            </a:r>
            <a:r>
              <a:rPr lang="el-GR" b="1" dirty="0" smtClean="0"/>
              <a:t>αιτία</a:t>
            </a:r>
            <a:r>
              <a:rPr lang="el-GR" dirty="0" smtClean="0"/>
              <a:t> της </a:t>
            </a:r>
            <a:r>
              <a:rPr lang="el-GR" b="1" dirty="0" smtClean="0"/>
              <a:t>ιδέας</a:t>
            </a:r>
            <a:r>
              <a:rPr lang="el-GR" dirty="0" smtClean="0"/>
              <a:t> </a:t>
            </a:r>
            <a:r>
              <a:rPr lang="el-GR" b="1" dirty="0" err="1" smtClean="0"/>
              <a:t>τηςτελειότητας</a:t>
            </a:r>
            <a:r>
              <a:rPr lang="el-GR" b="1" dirty="0" smtClean="0"/>
              <a:t> </a:t>
            </a:r>
            <a:r>
              <a:rPr lang="el-GR" dirty="0" smtClean="0"/>
              <a:t>παρά την έχουν μόνο στο νου τους. Αναγκαστικά η αιτία υπάρχει έξω από τον ανθρώπινο νου· είναι η «πραγματικότητα»</a:t>
            </a:r>
            <a:r>
              <a:rPr lang="en-US" dirty="0" smtClean="0"/>
              <a:t> </a:t>
            </a:r>
            <a:r>
              <a:rPr lang="el-GR" dirty="0" smtClean="0"/>
              <a:t> που αντιστοιχεί στον «τέλειο θεό». </a:t>
            </a:r>
          </a:p>
          <a:p>
            <a:r>
              <a:rPr lang="el-GR" b="1" dirty="0" smtClean="0"/>
              <a:t>Με</a:t>
            </a:r>
            <a:r>
              <a:rPr lang="el-GR" dirty="0" smtClean="0"/>
              <a:t> </a:t>
            </a:r>
            <a:r>
              <a:rPr lang="el-GR" b="1" dirty="0" smtClean="0"/>
              <a:t>άλλα</a:t>
            </a:r>
            <a:r>
              <a:rPr lang="el-GR" dirty="0" smtClean="0"/>
              <a:t> </a:t>
            </a:r>
            <a:r>
              <a:rPr lang="el-GR" b="1" dirty="0" smtClean="0"/>
              <a:t>λόγια</a:t>
            </a:r>
            <a:r>
              <a:rPr lang="el-GR" dirty="0" smtClean="0"/>
              <a:t>: </a:t>
            </a:r>
            <a:r>
              <a:rPr lang="el-GR" i="1" dirty="0" smtClean="0"/>
              <a:t>η ιδέα του «τέλειου όντος» που συλλαμβάνει με τη σκέψη του ο άνθρωπος</a:t>
            </a:r>
            <a:r>
              <a:rPr lang="el-GR" dirty="0" smtClean="0"/>
              <a:t>, </a:t>
            </a:r>
            <a:r>
              <a:rPr lang="el-GR" i="1" dirty="0" smtClean="0"/>
              <a:t>δηλαδή είναι εμφυτευμένη στο νου του</a:t>
            </a:r>
            <a:r>
              <a:rPr lang="el-GR" dirty="0" smtClean="0"/>
              <a:t>,</a:t>
            </a:r>
            <a:r>
              <a:rPr lang="el-GR" i="1" dirty="0" smtClean="0"/>
              <a:t> συνεπάγεται την ύπαρξη αυτού του όντος, την πραγματικότητα του οποίου παριστά ο θεός</a:t>
            </a:r>
            <a:r>
              <a:rPr lang="el-GR" dirty="0" smtClean="0"/>
              <a:t>. Άρα ο θεός είναι η αιτία που εμφυτεύει μέσα στον ανθρώπινο νου την ιδέα της τελειότητας. </a:t>
            </a:r>
          </a:p>
          <a:p>
            <a:r>
              <a:rPr lang="el-GR" b="1" dirty="0" smtClean="0"/>
              <a:t>β) </a:t>
            </a:r>
            <a:r>
              <a:rPr lang="el-GR" dirty="0" smtClean="0"/>
              <a:t>η ύπαρξη κρύβει τελειότητα, γιατί η ανυπαρξία συνιστά ένα είδος ατέλειας. Άρα ο θεός, που περιέχει κάθε είδους τελειότητα, πρέπει να υπάρχει.</a:t>
            </a:r>
          </a:p>
          <a:p>
            <a:endParaRPr lang="el-GR"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Τα επιχειρήματα του </a:t>
            </a:r>
            <a:r>
              <a:rPr lang="el-GR" dirty="0" err="1" smtClean="0"/>
              <a:t>Ντεκάρτ</a:t>
            </a:r>
            <a:r>
              <a:rPr lang="el-GR" dirty="0" smtClean="0"/>
              <a:t> για το θέμα του θεού δεν είναι πειστικά για τους περισσότερους φιλοσόφους.</a:t>
            </a:r>
          </a:p>
          <a:p>
            <a:r>
              <a:rPr lang="el-GR" dirty="0" smtClean="0"/>
              <a:t>Μπορεί, για παράδειγμα, η ιδέα της τελειότητας να μην έχει προέλθει από την ανάγκη να υπάρχει θεός, αλλά να είναι σχηματισμένη μέσα στη σκέψη από τον ίδιο τον άνθρωπο.</a:t>
            </a:r>
          </a:p>
          <a:p>
            <a:r>
              <a:rPr lang="el-GR" smtClean="0"/>
              <a:t>Ακόμη</a:t>
            </a:r>
            <a:r>
              <a:rPr lang="el-GR" dirty="0" smtClean="0"/>
              <a:t>, η ύπαρξη δεν μπορεί υποχρεωτικά να ταυτίζεται με την ιδέα που φαντάζεται ο νους.</a:t>
            </a:r>
          </a:p>
          <a:p>
            <a:endParaRPr lang="el-GR"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σκεπτικισμός του Χιουμ </a:t>
            </a:r>
            <a:endParaRPr lang="el-GR" dirty="0"/>
          </a:p>
        </p:txBody>
      </p:sp>
      <p:sp>
        <p:nvSpPr>
          <p:cNvPr id="3" name="2 - Θέση περιεχομένου"/>
          <p:cNvSpPr>
            <a:spLocks noGrp="1"/>
          </p:cNvSpPr>
          <p:nvPr>
            <p:ph idx="1"/>
          </p:nvPr>
        </p:nvSpPr>
        <p:spPr/>
        <p:txBody>
          <a:bodyPr>
            <a:normAutofit fontScale="55000" lnSpcReduction="20000"/>
          </a:bodyPr>
          <a:lstStyle/>
          <a:p>
            <a:pPr>
              <a:buNone/>
            </a:pPr>
            <a:r>
              <a:rPr lang="en-US" dirty="0" smtClean="0"/>
              <a:t>·    </a:t>
            </a:r>
            <a:r>
              <a:rPr lang="el-GR" dirty="0" smtClean="0"/>
              <a:t> Η γνώση προέρχεται </a:t>
            </a:r>
            <a:r>
              <a:rPr lang="el-GR" b="1" dirty="0" smtClean="0"/>
              <a:t>από</a:t>
            </a:r>
            <a:r>
              <a:rPr lang="el-GR" dirty="0" smtClean="0"/>
              <a:t> </a:t>
            </a:r>
            <a:r>
              <a:rPr lang="el-GR" b="1" dirty="0" smtClean="0"/>
              <a:t>τις</a:t>
            </a:r>
            <a:r>
              <a:rPr lang="el-GR" dirty="0" smtClean="0"/>
              <a:t> </a:t>
            </a:r>
            <a:r>
              <a:rPr lang="el-GR" b="1" dirty="0" smtClean="0"/>
              <a:t>αισθήσεις</a:t>
            </a:r>
            <a:r>
              <a:rPr lang="el-GR" dirty="0" smtClean="0"/>
              <a:t>.</a:t>
            </a:r>
          </a:p>
          <a:p>
            <a:pPr>
              <a:buNone/>
            </a:pPr>
            <a:r>
              <a:rPr lang="en-US" dirty="0" smtClean="0"/>
              <a:t>·    </a:t>
            </a:r>
            <a:r>
              <a:rPr lang="el-GR" dirty="0" smtClean="0"/>
              <a:t> Τα δεδομένα των αισθήσεων είναι βασικά στοιχεία της γνώσης.</a:t>
            </a:r>
          </a:p>
          <a:p>
            <a:pPr>
              <a:buNone/>
            </a:pPr>
            <a:r>
              <a:rPr lang="en-US" dirty="0" smtClean="0"/>
              <a:t>·    </a:t>
            </a:r>
            <a:r>
              <a:rPr lang="el-GR" dirty="0" smtClean="0"/>
              <a:t> Αυτά τα στοιχεία δεν προσφέρουν καμιά βεβαιότητα παρά αποτελούν χωριστές ή ατομικές παραστάσεις του νου μας.</a:t>
            </a:r>
          </a:p>
          <a:p>
            <a:pPr>
              <a:buNone/>
            </a:pPr>
            <a:r>
              <a:rPr lang="en-US" dirty="0" smtClean="0"/>
              <a:t>·    </a:t>
            </a:r>
            <a:r>
              <a:rPr lang="el-GR" dirty="0" smtClean="0"/>
              <a:t> Οι αισθήσεις προσφέρουν χάος εντυπώσεων, πάνω στις οποίες στηρίζονται οι ιδέες μας σχετικά με το τι υπάρχει. </a:t>
            </a:r>
          </a:p>
          <a:p>
            <a:pPr>
              <a:buNone/>
            </a:pPr>
            <a:r>
              <a:rPr lang="en-US" dirty="0" smtClean="0"/>
              <a:t>·    </a:t>
            </a:r>
            <a:r>
              <a:rPr lang="el-GR" dirty="0" smtClean="0"/>
              <a:t> Κατ’ αυτό τον τρόπο, </a:t>
            </a:r>
            <a:r>
              <a:rPr lang="el-GR" dirty="0" err="1" smtClean="0"/>
              <a:t>ό,τι</a:t>
            </a:r>
            <a:r>
              <a:rPr lang="el-GR" dirty="0" smtClean="0"/>
              <a:t> κάνει αισθητή την παρουσία του στο χώρο των ιδεών έλκει την καταγωγή του από το χώρο των αισθήσεων.</a:t>
            </a:r>
          </a:p>
          <a:p>
            <a:pPr>
              <a:buNone/>
            </a:pPr>
            <a:r>
              <a:rPr lang="en-US" dirty="0" smtClean="0"/>
              <a:t>·    </a:t>
            </a:r>
            <a:r>
              <a:rPr lang="el-GR" dirty="0" smtClean="0"/>
              <a:t> Εδώ εστιάζεται ο </a:t>
            </a:r>
            <a:r>
              <a:rPr lang="el-GR" b="1" dirty="0" smtClean="0"/>
              <a:t>εμπειρισμός</a:t>
            </a:r>
            <a:r>
              <a:rPr lang="el-GR" dirty="0" smtClean="0"/>
              <a:t> </a:t>
            </a:r>
            <a:r>
              <a:rPr lang="el-GR" b="1" dirty="0" smtClean="0"/>
              <a:t>του</a:t>
            </a:r>
            <a:r>
              <a:rPr lang="el-GR" dirty="0" smtClean="0"/>
              <a:t> </a:t>
            </a:r>
            <a:r>
              <a:rPr lang="el-GR" b="1" dirty="0" smtClean="0"/>
              <a:t>Χιουμ</a:t>
            </a:r>
            <a:r>
              <a:rPr lang="el-GR" dirty="0" smtClean="0"/>
              <a:t>, σύμφωνα με τον οποίο η αλήθεια των ιδεών μας απορρέει από τις εντυπώσεις που μας δημιουργούν οι αισθήσεις μας.</a:t>
            </a:r>
          </a:p>
          <a:p>
            <a:pPr>
              <a:buNone/>
            </a:pPr>
            <a:r>
              <a:rPr lang="en-US" dirty="0" smtClean="0"/>
              <a:t>·      </a:t>
            </a:r>
            <a:r>
              <a:rPr lang="el-GR" dirty="0" smtClean="0"/>
              <a:t>Το σύνολο των εντυπώσεών μας είναι </a:t>
            </a:r>
            <a:r>
              <a:rPr lang="el-GR" b="1" dirty="0" smtClean="0"/>
              <a:t>εφήμερο</a:t>
            </a:r>
            <a:r>
              <a:rPr lang="el-GR" dirty="0" smtClean="0"/>
              <a:t>, </a:t>
            </a:r>
            <a:r>
              <a:rPr lang="el-GR" b="1" dirty="0" smtClean="0"/>
              <a:t>παροδικό</a:t>
            </a:r>
            <a:r>
              <a:rPr lang="el-GR" dirty="0" smtClean="0"/>
              <a:t> και δεν μας παραπέμπει σε κάποιο ακλόνητο υπόβαθρο. </a:t>
            </a:r>
          </a:p>
          <a:p>
            <a:pPr>
              <a:buNone/>
            </a:pPr>
            <a:r>
              <a:rPr lang="en-US" dirty="0" smtClean="0"/>
              <a:t>·    </a:t>
            </a:r>
            <a:r>
              <a:rPr lang="el-GR" dirty="0" smtClean="0"/>
              <a:t> Έτσι δεν μπορούμε να συλλάβουμε κάποια σταθερή υφή της πραγματικότητας και καταφεύγουμε σε σκεπτικιστική αμφιβολία.</a:t>
            </a:r>
          </a:p>
          <a:p>
            <a:pPr>
              <a:buNone/>
            </a:pPr>
            <a:r>
              <a:rPr lang="en-US" dirty="0" smtClean="0"/>
              <a:t>·    </a:t>
            </a:r>
            <a:r>
              <a:rPr lang="el-GR" dirty="0" smtClean="0"/>
              <a:t> Αυτή ή αυτές οι αμφιβολίες δεν πρέπει να προκαλούν αδιέξοδα στην αντιμετώπιση της πρακτικής ζωής.</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dirty="0"/>
          </a:p>
        </p:txBody>
      </p:sp>
      <p:sp>
        <p:nvSpPr>
          <p:cNvPr id="3" name="2 - Θέση περιεχομένου"/>
          <p:cNvSpPr>
            <a:spLocks noGrp="1"/>
          </p:cNvSpPr>
          <p:nvPr>
            <p:ph idx="1"/>
          </p:nvPr>
        </p:nvSpPr>
        <p:spPr/>
        <p:txBody>
          <a:bodyPr/>
          <a:lstStyle/>
          <a:p>
            <a:r>
              <a:rPr lang="el-GR" dirty="0" smtClean="0"/>
              <a:t>Πώς χρησιμοποιήθηκε η φιλοσοφία κατά καιρούς;</a:t>
            </a:r>
            <a:endParaRPr lang="el-GR"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Σύμφωνα με τον ίδιο τον Χιουμ: </a:t>
            </a:r>
          </a:p>
          <a:p>
            <a:pPr>
              <a:buNone/>
            </a:pPr>
            <a:r>
              <a:rPr lang="el-GR" b="1" dirty="0" smtClean="0"/>
              <a:t>«</a:t>
            </a:r>
            <a:r>
              <a:rPr lang="el-GR" i="1" dirty="0" smtClean="0"/>
              <a:t>ο αληθινός σκεπτικιστής αρνείται τόσο τις φιλοσοφικές του αμφιβολίες</a:t>
            </a:r>
            <a:endParaRPr lang="el-GR" dirty="0" smtClean="0"/>
          </a:p>
          <a:p>
            <a:pPr>
              <a:buNone/>
            </a:pPr>
            <a:r>
              <a:rPr lang="en-US" i="1" dirty="0" smtClean="0"/>
              <a:t> </a:t>
            </a:r>
            <a:r>
              <a:rPr lang="el-GR" i="1" dirty="0" smtClean="0"/>
              <a:t>όσο και τις φιλοσοφικές του πεποιθήσεις</a:t>
            </a:r>
            <a:r>
              <a:rPr lang="el-GR" b="1" dirty="0" smtClean="0"/>
              <a:t>»</a:t>
            </a:r>
            <a:r>
              <a:rPr lang="el-GR" dirty="0" smtClean="0"/>
              <a:t>. </a:t>
            </a:r>
          </a:p>
          <a:p>
            <a:pPr>
              <a:buNone/>
            </a:pPr>
            <a:r>
              <a:rPr lang="en-US" dirty="0" smtClean="0"/>
              <a:t>·    </a:t>
            </a:r>
            <a:r>
              <a:rPr lang="el-GR" dirty="0" smtClean="0"/>
              <a:t> Αυτό σημαίνει ότι αρνείται </a:t>
            </a:r>
            <a:r>
              <a:rPr lang="el-GR" b="1" dirty="0" smtClean="0"/>
              <a:t>σοφίσματα</a:t>
            </a:r>
            <a:r>
              <a:rPr lang="el-GR" dirty="0" smtClean="0"/>
              <a:t>, </a:t>
            </a:r>
            <a:r>
              <a:rPr lang="el-GR" b="1" dirty="0" smtClean="0"/>
              <a:t>λεπτολογίες</a:t>
            </a:r>
            <a:r>
              <a:rPr lang="el-GR" dirty="0" smtClean="0"/>
              <a:t> ή </a:t>
            </a:r>
            <a:r>
              <a:rPr lang="el-GR" b="1" dirty="0" smtClean="0"/>
              <a:t>παρεκκλίσεις</a:t>
            </a:r>
            <a:r>
              <a:rPr lang="el-GR" dirty="0" smtClean="0"/>
              <a:t> που φυλακίζουν το </a:t>
            </a:r>
            <a:r>
              <a:rPr lang="el-GR" b="1" dirty="0" smtClean="0"/>
              <a:t>πνεύμα</a:t>
            </a:r>
            <a:r>
              <a:rPr lang="el-GR" dirty="0" smtClean="0"/>
              <a:t> σε μια </a:t>
            </a:r>
            <a:r>
              <a:rPr lang="el-GR" b="1" dirty="0" smtClean="0"/>
              <a:t>αδιέξοδη</a:t>
            </a:r>
            <a:r>
              <a:rPr lang="el-GR" dirty="0" smtClean="0"/>
              <a:t> </a:t>
            </a:r>
            <a:r>
              <a:rPr lang="el-GR" b="1" dirty="0" smtClean="0"/>
              <a:t>υπεροψία</a:t>
            </a:r>
            <a:r>
              <a:rPr lang="el-GR" dirty="0" smtClean="0"/>
              <a:t>. </a:t>
            </a:r>
          </a:p>
          <a:p>
            <a:pPr>
              <a:buNone/>
            </a:pPr>
            <a:r>
              <a:rPr lang="en-US" dirty="0" smtClean="0"/>
              <a:t>·    </a:t>
            </a:r>
            <a:r>
              <a:rPr lang="el-GR" dirty="0" smtClean="0"/>
              <a:t> Επομένως δεν απελπίζεται για την πραγματικότητα που τον περιβάλλει.</a:t>
            </a:r>
          </a:p>
          <a:p>
            <a:pPr>
              <a:buNone/>
            </a:pPr>
            <a:r>
              <a:rPr lang="en-US" dirty="0" smtClean="0"/>
              <a:t>·    </a:t>
            </a:r>
            <a:r>
              <a:rPr lang="el-GR" dirty="0" smtClean="0"/>
              <a:t> Η τελευταία οφείλει να αντιμετωπίζεται με οδηγό τις προδιαθέσεις, τα ένστικτα και τις συνήθειες, αφού δεν μπορούμε να στηριχθούμε σε κάποια βέβαιη γνώση που στηρίζεται στη λογική. Βλέπε σχετικά </a:t>
            </a:r>
            <a:r>
              <a:rPr lang="el-GR" b="1" dirty="0" smtClean="0"/>
              <a:t>κείμενο 7: «</a:t>
            </a:r>
            <a:r>
              <a:rPr lang="el-GR" b="1" i="1" dirty="0" smtClean="0"/>
              <a:t>Η υπόθεση </a:t>
            </a:r>
            <a:r>
              <a:rPr lang="el-GR" b="1" dirty="0" smtClean="0"/>
              <a:t>…</a:t>
            </a:r>
            <a:r>
              <a:rPr lang="el-GR" b="1" i="1" dirty="0" smtClean="0"/>
              <a:t>να παρατηρούμε το παρελθόν</a:t>
            </a:r>
            <a:r>
              <a:rPr lang="el-GR" b="1" dirty="0" smtClean="0"/>
              <a:t>».</a:t>
            </a:r>
            <a:endParaRPr lang="el-GR" dirty="0" smtClean="0"/>
          </a:p>
          <a:p>
            <a:pPr>
              <a:buNone/>
            </a:pPr>
            <a:r>
              <a:rPr lang="en-US" dirty="0" smtClean="0"/>
              <a:t>·    </a:t>
            </a:r>
            <a:r>
              <a:rPr lang="el-GR" dirty="0" smtClean="0"/>
              <a:t> Εκεί λοιπόν που αρχίζει η εμπειρία παύει να μας βασανίζει ο σκεπτικισμός.</a:t>
            </a:r>
            <a:endParaRPr lang="el-GR"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3"/>
          </p:nvPr>
        </p:nvSpPr>
        <p:spPr/>
        <p:txBody>
          <a:bodyPr>
            <a:normAutofit fontScale="62500" lnSpcReduction="20000"/>
          </a:bodyPr>
          <a:lstStyle/>
          <a:p>
            <a:r>
              <a:rPr lang="el-GR" dirty="0" smtClean="0"/>
              <a:t>«</a:t>
            </a:r>
            <a:r>
              <a:rPr lang="el-GR" i="1" dirty="0" smtClean="0"/>
              <a:t>Η υπόθεση ότι το μέλλον μοιάζει με το παρελθόν δεν θεμελιώνεται σε επιχειρήματα οποιουδήποτε είδους, αλλά </a:t>
            </a:r>
            <a:r>
              <a:rPr lang="el-GR" b="1" i="1" dirty="0" smtClean="0"/>
              <a:t>στηρίζεται εξ ολοκλήρου στο έθος</a:t>
            </a:r>
            <a:r>
              <a:rPr lang="el-GR" i="1" dirty="0" smtClean="0"/>
              <a:t>, που μας καθορίζει να περιμένουμε και στο μέλλον την ίδια ακολουθία αντικειμένων την οποία </a:t>
            </a:r>
            <a:r>
              <a:rPr lang="el-GR" b="1" i="1" dirty="0" smtClean="0"/>
              <a:t>έχουμε συνηθίσει</a:t>
            </a:r>
            <a:r>
              <a:rPr lang="el-GR" i="1" dirty="0" smtClean="0"/>
              <a:t> να παρατηρούμε στο παρελθόν…</a:t>
            </a:r>
            <a:r>
              <a:rPr lang="el-GR" dirty="0" smtClean="0"/>
              <a:t>». </a:t>
            </a:r>
          </a:p>
          <a:p>
            <a:r>
              <a:rPr lang="el-GR" i="1" dirty="0" smtClean="0"/>
              <a:t>Ντ. Χιουμ, Πραγματεία για την ανθρώπινη φύση</a:t>
            </a:r>
          </a:p>
          <a:p>
            <a:r>
              <a:rPr lang="el-GR" dirty="0" smtClean="0"/>
              <a:t>Βιβλίο του μαθητή, σελ. 70 – Παράθεμα 7</a:t>
            </a:r>
          </a:p>
          <a:p>
            <a:endParaRPr lang="el-GR" dirty="0" smtClean="0"/>
          </a:p>
        </p:txBody>
      </p:sp>
      <p:sp>
        <p:nvSpPr>
          <p:cNvPr id="4" name="3 - Θέση περιεχομένου"/>
          <p:cNvSpPr>
            <a:spLocks noGrp="1"/>
          </p:cNvSpPr>
          <p:nvPr>
            <p:ph sz="quarter" idx="14"/>
          </p:nvPr>
        </p:nvSpPr>
        <p:spPr/>
        <p:txBody>
          <a:bodyPr>
            <a:normAutofit fontScale="55000" lnSpcReduction="20000"/>
          </a:bodyPr>
          <a:lstStyle/>
          <a:p>
            <a:pPr lvl="0"/>
            <a:r>
              <a:rPr lang="el-GR" dirty="0" smtClean="0"/>
              <a:t>Η θέση του Χιουμ ότι η γνώση μας για τον κόσμο προέρχεται αποκλειστικά από τις αισθήσεις επιτρέπει την αιτιοκρατική σύνδεση δύο διαδοχικών γεγονότων π.χ. τη θέρμανση ενός μετάλλου με τη διαστολή του;</a:t>
            </a:r>
          </a:p>
          <a:p>
            <a:pPr lvl="0"/>
            <a:r>
              <a:rPr lang="el-GR" dirty="0" smtClean="0"/>
              <a:t>Τι είναι αυτό που κατά τον Χιουμ ωθεί τους ανθρώπους να ισχυρίζονται με βεβαιότητα ότι η θέρμανση προκαλεί τη διαστολή του μετάλλου πάντοτε;</a:t>
            </a:r>
          </a:p>
          <a:p>
            <a:pPr lvl="0"/>
            <a:r>
              <a:rPr lang="el-GR" dirty="0" smtClean="0"/>
              <a:t>Αν δεχτούμε τη θέση του Χιουμ, τότε ενισχύεται ή αποδυναμώνεται το κύρος της επιστημονικής γνώσης;</a:t>
            </a:r>
          </a:p>
          <a:p>
            <a:pPr lvl="0"/>
            <a:r>
              <a:rPr lang="el-GR" dirty="0" smtClean="0"/>
              <a:t>Ποιες συνέπειες θα είχε για σας αν αποδεχόσασταν τις απόψεις του Χιουμ, όταν για παράδειγμα διδάσκεστε φυσική στο σχολείο; </a:t>
            </a:r>
          </a:p>
          <a:p>
            <a:r>
              <a:rPr lang="el-GR" dirty="0" smtClean="0"/>
              <a:t> </a:t>
            </a:r>
          </a:p>
          <a:p>
            <a:endParaRPr lang="el-GR"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smtClean="0"/>
              <a:t> «</a:t>
            </a:r>
            <a:r>
              <a:rPr lang="el-GR" i="1" dirty="0" smtClean="0"/>
              <a:t>Εφόσον ο λόγος δεν μπορεί να διαλύσει τα σύννεφα, είναι μεγάλη τύχη που η φύση φροντίζει γι’ αυτό από μόνη της να με θεραπεύσει από </a:t>
            </a:r>
            <a:r>
              <a:rPr lang="el-GR" b="1" i="1" dirty="0" smtClean="0"/>
              <a:t>τη φιλοσοφική μελαγχολία</a:t>
            </a:r>
            <a:r>
              <a:rPr lang="el-GR" i="1" dirty="0" smtClean="0"/>
              <a:t> και από </a:t>
            </a:r>
            <a:r>
              <a:rPr lang="el-GR" b="1" i="1" dirty="0" smtClean="0"/>
              <a:t>το παραλήρημα</a:t>
            </a:r>
            <a:r>
              <a:rPr lang="el-GR" i="1" dirty="0" smtClean="0"/>
              <a:t> στο οποίο έχω πέσει. Και το πετυχαίνει αυτό μέσω της χαλάρωσης του νου μου είτε μέσω της απασχόλησης με μια έντονη εντύπωση των αισθήσεών μου, που διώχνει όλες αυτές τις χίμαιρες. Γευματίζω, παίζω μια παρτίδα τάβλι και διασκεδάζω με τους φίλους μου και, όταν έπειτα από ψυχαγωγία τριών ή τεσσάρων ωρών επιστρέφω σε </a:t>
            </a:r>
            <a:r>
              <a:rPr lang="el-GR" b="1" i="1" dirty="0" smtClean="0"/>
              <a:t>αυτούς τους διαλογισμούς, μου φαίνονται τόσο ψυχροί και βεβιασμένοι και γελοίοι</a:t>
            </a:r>
            <a:r>
              <a:rPr lang="el-GR" i="1" dirty="0" smtClean="0"/>
              <a:t> ώστε δεν έχουν την παραμικρή διάθεση να εμβαθύνω περισσότερο</a:t>
            </a:r>
            <a:r>
              <a:rPr lang="el-GR" dirty="0" smtClean="0"/>
              <a:t>».</a:t>
            </a:r>
          </a:p>
          <a:p>
            <a:r>
              <a:rPr lang="el-GR" i="1" dirty="0" smtClean="0"/>
              <a:t>Ντ. Χιουμ, Πραγματεία για την ανθρώπινη φύση</a:t>
            </a:r>
            <a:endParaRPr lang="el-GR" dirty="0" smtClean="0"/>
          </a:p>
          <a:p>
            <a:r>
              <a:rPr lang="el-GR" dirty="0" smtClean="0"/>
              <a:t>Βιβλίο του μαθητή σελ. 70 – Παράθεμα 8</a:t>
            </a:r>
          </a:p>
          <a:p>
            <a:endParaRPr lang="el-GR"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βασικές θέσεις του Χιουμ</a:t>
            </a:r>
            <a:endParaRPr lang="el-GR" dirty="0"/>
          </a:p>
        </p:txBody>
      </p:sp>
      <p:sp>
        <p:nvSpPr>
          <p:cNvPr id="3" name="2 - Θέση περιεχομένου"/>
          <p:cNvSpPr>
            <a:spLocks noGrp="1"/>
          </p:cNvSpPr>
          <p:nvPr>
            <p:ph idx="1"/>
          </p:nvPr>
        </p:nvSpPr>
        <p:spPr/>
        <p:txBody>
          <a:bodyPr>
            <a:normAutofit fontScale="92500" lnSpcReduction="10000"/>
          </a:bodyPr>
          <a:lstStyle/>
          <a:p>
            <a:pPr lvl="0"/>
            <a:r>
              <a:rPr lang="el-GR" dirty="0" smtClean="0"/>
              <a:t>Μοναδική πηγή γνώσης οι αισθήσεις (συνεπής εμπειρισμός)· περιορισμένη γνωστική δυνατότητα του ανθρώπου</a:t>
            </a:r>
          </a:p>
          <a:p>
            <a:pPr lvl="0"/>
            <a:r>
              <a:rPr lang="el-GR" dirty="0" smtClean="0"/>
              <a:t>Αδυναμία απόδειξης της αντικειμενικής υπόστασης: α) της ενιαίας ανθρώπινης ψυχής β) των υλικών αντικειμένων </a:t>
            </a:r>
          </a:p>
          <a:p>
            <a:pPr lvl="0"/>
            <a:r>
              <a:rPr lang="el-GR" dirty="0" smtClean="0"/>
              <a:t>Αμφισβήτηση της κανονικότητας που διέπει τη φύση</a:t>
            </a:r>
          </a:p>
          <a:p>
            <a:pPr lvl="0"/>
            <a:r>
              <a:rPr lang="el-GR" dirty="0" smtClean="0"/>
              <a:t>Αμφισβήτηση της επαγωγικής γενίκευσης                       </a:t>
            </a:r>
          </a:p>
          <a:p>
            <a:pPr lvl="0"/>
            <a:r>
              <a:rPr lang="el-GR" dirty="0" smtClean="0"/>
              <a:t>Προβολή της αρχής της ομοιομορφίας</a:t>
            </a:r>
          </a:p>
          <a:p>
            <a:endParaRPr lang="el-GR"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 </a:t>
            </a:r>
            <a:r>
              <a:rPr lang="el-GR" b="1" dirty="0" smtClean="0"/>
              <a:t>ΙΙ. Στρατηγικές αντιμετώπισης του σκεπτικισμού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b="1" dirty="0" smtClean="0"/>
              <a:t>1.</a:t>
            </a:r>
            <a:r>
              <a:rPr lang="en-US" dirty="0" smtClean="0"/>
              <a:t>  </a:t>
            </a:r>
            <a:r>
              <a:rPr lang="el-GR" dirty="0" smtClean="0"/>
              <a:t> η</a:t>
            </a:r>
            <a:r>
              <a:rPr lang="en-US" dirty="0" smtClean="0"/>
              <a:t> </a:t>
            </a:r>
            <a:r>
              <a:rPr lang="el-GR" dirty="0" smtClean="0"/>
              <a:t> επίκληση του κοινού νου</a:t>
            </a:r>
            <a:r>
              <a:rPr lang="el-GR" b="1" dirty="0" smtClean="0"/>
              <a:t> </a:t>
            </a:r>
            <a:endParaRPr lang="el-GR" dirty="0" smtClean="0"/>
          </a:p>
          <a:p>
            <a:r>
              <a:rPr lang="el-GR" b="1" dirty="0" smtClean="0"/>
              <a:t>2.</a:t>
            </a:r>
            <a:r>
              <a:rPr lang="en-US" dirty="0" smtClean="0"/>
              <a:t>  </a:t>
            </a:r>
            <a:r>
              <a:rPr lang="el-GR" dirty="0" smtClean="0"/>
              <a:t> η προοδευτική «ωρίμανση» του ανθρώπινου πνεύματος μέσα από την ιστορική του εξέλιξη.</a:t>
            </a:r>
          </a:p>
          <a:p>
            <a:r>
              <a:rPr lang="el-GR" b="1" dirty="0" smtClean="0"/>
              <a:t>3.</a:t>
            </a:r>
            <a:r>
              <a:rPr lang="en-US" dirty="0" smtClean="0"/>
              <a:t>  </a:t>
            </a:r>
            <a:r>
              <a:rPr lang="el-GR" dirty="0" smtClean="0"/>
              <a:t> η κατάδειξη της αδυναμίας των σκεπτικών να υποστηρίξουν με συνέπεια την αμφιβολία τους.</a:t>
            </a:r>
          </a:p>
          <a:p>
            <a:r>
              <a:rPr lang="el-GR" b="1" dirty="0" smtClean="0"/>
              <a:t>4.</a:t>
            </a:r>
            <a:r>
              <a:rPr lang="en-US" dirty="0" smtClean="0"/>
              <a:t>  </a:t>
            </a:r>
            <a:r>
              <a:rPr lang="el-GR" dirty="0" smtClean="0"/>
              <a:t> οι ανησυχίες των σκεπτικών δεν έχουν βάση και νόημα, είναι ανόητες, γιατί θέτουν ερωτήματα που δεν απαντώνται. Βλέπε σχετικά </a:t>
            </a:r>
            <a:r>
              <a:rPr lang="el-GR" b="1" dirty="0" smtClean="0"/>
              <a:t>κείμενο 9: «</a:t>
            </a:r>
            <a:r>
              <a:rPr lang="el-GR" b="1" i="1" dirty="0" smtClean="0"/>
              <a:t>Ο σκεπτικισμός δεν είναι </a:t>
            </a:r>
            <a:r>
              <a:rPr lang="el-GR" b="1" dirty="0" smtClean="0"/>
              <a:t>…</a:t>
            </a:r>
            <a:r>
              <a:rPr lang="el-GR" b="1" i="1" dirty="0" smtClean="0"/>
              <a:t> κάτι που μπορεί να λεχθεί</a:t>
            </a:r>
            <a:r>
              <a:rPr lang="el-GR" b="1" dirty="0" smtClean="0"/>
              <a:t>».</a:t>
            </a:r>
            <a:endParaRPr lang="el-GR" dirty="0" smtClean="0"/>
          </a:p>
          <a:p>
            <a:r>
              <a:rPr lang="el-GR" b="1" dirty="0" smtClean="0"/>
              <a:t>5.</a:t>
            </a:r>
            <a:r>
              <a:rPr lang="en-US" dirty="0" smtClean="0"/>
              <a:t> </a:t>
            </a:r>
            <a:r>
              <a:rPr lang="en-US" smtClean="0"/>
              <a:t> </a:t>
            </a:r>
            <a:r>
              <a:rPr lang="el-GR" smtClean="0"/>
              <a:t> </a:t>
            </a:r>
            <a:r>
              <a:rPr lang="el-GR" dirty="0" smtClean="0"/>
              <a:t>τα κριτήρια που αναζητεί ο</a:t>
            </a:r>
            <a:r>
              <a:rPr lang="en-US" dirty="0" smtClean="0"/>
              <a:t> </a:t>
            </a:r>
            <a:r>
              <a:rPr lang="el-GR" dirty="0" smtClean="0"/>
              <a:t> σκεπτικισμός είναι άχρηστα και υπερβολικά κριτήρια βεβαιότητας. </a:t>
            </a:r>
          </a:p>
          <a:p>
            <a:endParaRPr lang="el-GR"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Ενότητα τρίτη</a:t>
            </a:r>
            <a:endParaRPr lang="el-GR" dirty="0"/>
          </a:p>
        </p:txBody>
      </p:sp>
      <p:sp>
        <p:nvSpPr>
          <p:cNvPr id="3" name="2 - Θέση κειμένου"/>
          <p:cNvSpPr>
            <a:spLocks noGrp="1"/>
          </p:cNvSpPr>
          <p:nvPr>
            <p:ph type="body" idx="1"/>
          </p:nvPr>
        </p:nvSpPr>
        <p:spPr/>
        <p:txBody>
          <a:bodyPr/>
          <a:lstStyle/>
          <a:p>
            <a:r>
              <a:rPr lang="el-GR" dirty="0" smtClean="0"/>
              <a:t>Θεωρίες για την πηγή της γνώσης</a:t>
            </a:r>
            <a:endParaRPr lang="el-GR"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Στόχοι</a:t>
            </a:r>
            <a:endParaRPr lang="el-GR" dirty="0"/>
          </a:p>
        </p:txBody>
      </p:sp>
      <p:sp>
        <p:nvSpPr>
          <p:cNvPr id="3" name="2 - Θέση περιεχομένου"/>
          <p:cNvSpPr>
            <a:spLocks noGrp="1"/>
          </p:cNvSpPr>
          <p:nvPr>
            <p:ph idx="1"/>
          </p:nvPr>
        </p:nvSpPr>
        <p:spPr/>
        <p:txBody>
          <a:bodyPr>
            <a:normAutofit fontScale="62500" lnSpcReduction="20000"/>
          </a:bodyPr>
          <a:lstStyle/>
          <a:p>
            <a:pPr lvl="0"/>
            <a:r>
              <a:rPr lang="el-GR" dirty="0" smtClean="0"/>
              <a:t>Να κατανοήσετε  τα βασικά χαρακτηριστικά του «εμπειρισμού των νέων χρόνων» ως γνωσιολογικής θεωρίας, η οποία εντάσσεται στα ευρύτερα πλαίσια του εμπειρισμού.</a:t>
            </a:r>
          </a:p>
          <a:p>
            <a:pPr lvl="0"/>
            <a:r>
              <a:rPr lang="el-GR" dirty="0" smtClean="0"/>
              <a:t>Να διαπιστώσετε τις βασικές δομές κυρίως της θεωρίας του </a:t>
            </a:r>
            <a:r>
              <a:rPr lang="el-GR" dirty="0" err="1" smtClean="0"/>
              <a:t>Locke</a:t>
            </a:r>
            <a:r>
              <a:rPr lang="el-GR" dirty="0" smtClean="0"/>
              <a:t>, ώστε να μπορεί να αντιληφθεί την πορεία των </a:t>
            </a:r>
            <a:r>
              <a:rPr lang="el-GR" dirty="0" err="1" smtClean="0"/>
              <a:t>Berkeley</a:t>
            </a:r>
            <a:r>
              <a:rPr lang="el-GR" dirty="0" smtClean="0"/>
              <a:t> και </a:t>
            </a:r>
            <a:r>
              <a:rPr lang="el-GR" dirty="0" err="1" smtClean="0"/>
              <a:t>Hume</a:t>
            </a:r>
            <a:r>
              <a:rPr lang="el-GR" dirty="0" smtClean="0"/>
              <a:t> στα όρια «της ίδιας σχολής», με τρόπο ώστε να διακρίνεται η επίδραση του ενός στη σκέψη του άλλου.</a:t>
            </a:r>
          </a:p>
          <a:p>
            <a:pPr lvl="0"/>
            <a:r>
              <a:rPr lang="el-GR" dirty="0" smtClean="0"/>
              <a:t>Να κατανοήσετε τη γραμμική πορεία της εξέλιξης του νεότερου εμπειρισμού, ως σημείου αναφοράς νεοπαγών επιστημών όπως η ψυχολογία.</a:t>
            </a:r>
          </a:p>
          <a:p>
            <a:pPr lvl="0"/>
            <a:r>
              <a:rPr lang="el-GR" dirty="0" smtClean="0"/>
              <a:t>Να εντάξετε την εκδοχή-απάντηση του αγγλικού εμπειρισμού στα γνωσιολογικά ερωτήματα της εποχής του και να τη συγκρίνει με την αντίστοιχη του «ηπειρωτικού ορθολογισμού»</a:t>
            </a:r>
            <a:endParaRPr lang="el-GR"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414710" cy="1143000"/>
          </a:xfrm>
        </p:spPr>
        <p:txBody>
          <a:bodyPr>
            <a:normAutofit fontScale="90000"/>
          </a:bodyPr>
          <a:lstStyle/>
          <a:p>
            <a:r>
              <a:rPr lang="el-GR" b="1" dirty="0" smtClean="0"/>
              <a:t>1.</a:t>
            </a:r>
            <a:r>
              <a:rPr lang="el-GR" sz="3100" b="1" dirty="0" smtClean="0"/>
              <a:t> </a:t>
            </a:r>
            <a:r>
              <a:rPr lang="el-GR" sz="3100" b="1" u="sng" dirty="0" smtClean="0"/>
              <a:t>Ορθολογισμός ή ρασιοναλισμός</a:t>
            </a:r>
            <a:r>
              <a:rPr lang="el-GR" sz="3100" dirty="0" smtClean="0"/>
              <a:t/>
            </a:r>
            <a:br>
              <a:rPr lang="el-GR" sz="3100" dirty="0" smtClean="0"/>
            </a:br>
            <a:endParaRPr lang="el-GR" sz="3100" dirty="0"/>
          </a:p>
        </p:txBody>
      </p:sp>
      <p:sp>
        <p:nvSpPr>
          <p:cNvPr id="3" name="2 - Θέση περιεχομένου"/>
          <p:cNvSpPr>
            <a:spLocks noGrp="1"/>
          </p:cNvSpPr>
          <p:nvPr>
            <p:ph idx="1"/>
          </p:nvPr>
        </p:nvSpPr>
        <p:spPr>
          <a:xfrm>
            <a:off x="1043492" y="2323652"/>
            <a:ext cx="7186108" cy="3508977"/>
          </a:xfrm>
        </p:spPr>
        <p:txBody>
          <a:bodyPr>
            <a:normAutofit/>
          </a:bodyPr>
          <a:lstStyle/>
          <a:p>
            <a:r>
              <a:rPr lang="el-GR" b="1" dirty="0" smtClean="0"/>
              <a:t>Κύρια γνωρίσματα</a:t>
            </a:r>
          </a:p>
          <a:p>
            <a:r>
              <a:rPr lang="el-GR" b="1" dirty="0" smtClean="0"/>
              <a:t>Ι. </a:t>
            </a:r>
            <a:r>
              <a:rPr lang="el-GR" dirty="0" smtClean="0"/>
              <a:t>Η γνώση μας για τον κόσμο προέρχεται από τον ορθό λόγο και στηρίζεται σ’ αυτόν.</a:t>
            </a:r>
          </a:p>
          <a:p>
            <a:r>
              <a:rPr lang="el-GR" b="1" dirty="0" smtClean="0"/>
              <a:t>ΙΙ.</a:t>
            </a:r>
            <a:r>
              <a:rPr lang="el-GR" dirty="0" smtClean="0"/>
              <a:t> Τα βασικά στοιχεία της γνώσης μας αναζητούνται στο νου μας.</a:t>
            </a:r>
          </a:p>
          <a:p>
            <a:r>
              <a:rPr lang="el-GR" b="1" dirty="0" smtClean="0"/>
              <a:t>ΙΙΙ.</a:t>
            </a:r>
            <a:r>
              <a:rPr lang="el-GR" dirty="0" smtClean="0"/>
              <a:t> Αυτή η γνώση αποκαλείται </a:t>
            </a:r>
            <a:r>
              <a:rPr lang="en-US" i="1" dirty="0" smtClean="0"/>
              <a:t>a priori</a:t>
            </a:r>
            <a:r>
              <a:rPr lang="el-GR" dirty="0" smtClean="0"/>
              <a:t> ή </a:t>
            </a:r>
            <a:r>
              <a:rPr lang="el-GR" i="1" dirty="0" smtClean="0"/>
              <a:t>προ</a:t>
            </a:r>
            <a:r>
              <a:rPr lang="el-GR" dirty="0" smtClean="0"/>
              <a:t>-</a:t>
            </a:r>
            <a:r>
              <a:rPr lang="el-GR" i="1" dirty="0" smtClean="0"/>
              <a:t>εμπειρική</a:t>
            </a:r>
            <a:r>
              <a:rPr lang="el-GR" dirty="0" smtClean="0"/>
              <a:t>, γιατί φαίνεται να είναι δυνατή </a:t>
            </a:r>
            <a:r>
              <a:rPr lang="el-GR" i="1" dirty="0" smtClean="0"/>
              <a:t>πριν ή ανεξάρτητα </a:t>
            </a:r>
            <a:r>
              <a:rPr lang="el-GR" dirty="0" smtClean="0"/>
              <a:t>από οποιαδήποτε εμπειρία.</a:t>
            </a:r>
          </a:p>
          <a:p>
            <a:endParaRPr lang="el-GR"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Κύριοι εκπρόσωποι:</a:t>
            </a:r>
            <a:r>
              <a:rPr lang="el-GR" dirty="0" smtClean="0"/>
              <a:t/>
            </a:r>
            <a:br>
              <a:rPr lang="el-GR" dirty="0" smtClean="0"/>
            </a:br>
            <a:endParaRPr lang="el-GR" dirty="0"/>
          </a:p>
        </p:txBody>
      </p:sp>
      <p:sp>
        <p:nvSpPr>
          <p:cNvPr id="3" name="2 - Θέση κειμένου"/>
          <p:cNvSpPr>
            <a:spLocks noGrp="1"/>
          </p:cNvSpPr>
          <p:nvPr>
            <p:ph type="body" idx="1"/>
          </p:nvPr>
        </p:nvSpPr>
        <p:spPr/>
        <p:txBody>
          <a:bodyPr>
            <a:normAutofit/>
          </a:bodyPr>
          <a:lstStyle/>
          <a:p>
            <a:r>
              <a:rPr lang="el-GR" sz="2000" dirty="0" smtClean="0"/>
              <a:t>Ι. </a:t>
            </a:r>
            <a:r>
              <a:rPr lang="el-GR" sz="2000" i="1" dirty="0" smtClean="0"/>
              <a:t>αρχαιότητα</a:t>
            </a:r>
            <a:r>
              <a:rPr lang="el-GR" sz="2000" dirty="0" smtClean="0"/>
              <a:t>:</a:t>
            </a:r>
          </a:p>
          <a:p>
            <a:endParaRPr lang="el-GR" sz="2000" dirty="0"/>
          </a:p>
        </p:txBody>
      </p:sp>
      <p:sp>
        <p:nvSpPr>
          <p:cNvPr id="4" name="3 - Θέση περιεχομένου"/>
          <p:cNvSpPr>
            <a:spLocks noGrp="1"/>
          </p:cNvSpPr>
          <p:nvPr>
            <p:ph sz="half" idx="2"/>
          </p:nvPr>
        </p:nvSpPr>
        <p:spPr/>
        <p:txBody>
          <a:bodyPr>
            <a:normAutofit fontScale="62500" lnSpcReduction="20000"/>
          </a:bodyPr>
          <a:lstStyle/>
          <a:p>
            <a:pPr>
              <a:buNone/>
            </a:pPr>
            <a:r>
              <a:rPr lang="el-GR" b="1" dirty="0" smtClean="0"/>
              <a:t>Πλάτων</a:t>
            </a:r>
            <a:endParaRPr lang="el-GR" dirty="0" smtClean="0"/>
          </a:p>
          <a:p>
            <a:r>
              <a:rPr lang="el-GR" dirty="0" smtClean="0"/>
              <a:t>Σύμφωνα με τον Πλάτωνα, η γνώση βασίζεται στην </a:t>
            </a:r>
            <a:r>
              <a:rPr lang="el-GR" b="1" dirty="0" smtClean="0"/>
              <a:t>ανάμνηση</a:t>
            </a:r>
            <a:r>
              <a:rPr lang="el-GR" dirty="0" smtClean="0"/>
              <a:t> </a:t>
            </a:r>
            <a:r>
              <a:rPr lang="el-GR" b="1" dirty="0" smtClean="0"/>
              <a:t>των</a:t>
            </a:r>
            <a:r>
              <a:rPr lang="el-GR" dirty="0" smtClean="0"/>
              <a:t> </a:t>
            </a:r>
            <a:r>
              <a:rPr lang="el-GR" b="1" dirty="0" smtClean="0"/>
              <a:t>ιδεών. </a:t>
            </a:r>
            <a:r>
              <a:rPr lang="el-GR" dirty="0" smtClean="0"/>
              <a:t>Οι  ιδέες αυτές υπάρχουν αιώνια και τις έχει αντικρίσει η ψυχή πριν να ενσαρκωθεί στο σώμα.</a:t>
            </a:r>
          </a:p>
          <a:p>
            <a:r>
              <a:rPr lang="el-GR" dirty="0" smtClean="0"/>
              <a:t>Πώς τις ενσαρκώνει η ψυχή; Με κατάλληλη νοητική άσκηση και με τη μελέτη των μαθηματικών.</a:t>
            </a:r>
          </a:p>
          <a:p>
            <a:r>
              <a:rPr lang="el-GR" dirty="0" smtClean="0"/>
              <a:t>Ο υλικός κόσμος αποτελεί ατελή αντανάκλαση των ιδεών.</a:t>
            </a:r>
          </a:p>
          <a:p>
            <a:endParaRPr lang="el-GR" dirty="0"/>
          </a:p>
        </p:txBody>
      </p:sp>
      <p:sp>
        <p:nvSpPr>
          <p:cNvPr id="5" name="4 - Θέση κειμένου"/>
          <p:cNvSpPr>
            <a:spLocks noGrp="1"/>
          </p:cNvSpPr>
          <p:nvPr>
            <p:ph type="body" sz="quarter" idx="3"/>
          </p:nvPr>
        </p:nvSpPr>
        <p:spPr/>
        <p:txBody>
          <a:bodyPr/>
          <a:lstStyle/>
          <a:p>
            <a:r>
              <a:rPr lang="el-GR" sz="1800" dirty="0" smtClean="0">
                <a:latin typeface="Times New Roman" pitchFamily="18" charset="0"/>
                <a:cs typeface="Times New Roman" pitchFamily="18" charset="0"/>
              </a:rPr>
              <a:t>ΙΙ. </a:t>
            </a:r>
            <a:r>
              <a:rPr lang="el-GR" sz="1800" i="1" dirty="0" smtClean="0">
                <a:latin typeface="Times New Roman" pitchFamily="18" charset="0"/>
                <a:cs typeface="Times New Roman" pitchFamily="18" charset="0"/>
              </a:rPr>
              <a:t>Νεότερη</a:t>
            </a:r>
            <a:r>
              <a:rPr lang="el-GR" sz="1800" dirty="0" smtClean="0">
                <a:latin typeface="Times New Roman" pitchFamily="18" charset="0"/>
                <a:cs typeface="Times New Roman" pitchFamily="18" charset="0"/>
              </a:rPr>
              <a:t> </a:t>
            </a:r>
            <a:r>
              <a:rPr lang="el-GR" sz="1800" i="1" dirty="0" smtClean="0">
                <a:latin typeface="Times New Roman" pitchFamily="18" charset="0"/>
                <a:cs typeface="Times New Roman" pitchFamily="18" charset="0"/>
              </a:rPr>
              <a:t>εποχή</a:t>
            </a:r>
            <a:r>
              <a:rPr lang="el-GR" sz="1800" dirty="0" smtClean="0">
                <a:latin typeface="Times New Roman" pitchFamily="18" charset="0"/>
                <a:cs typeface="Times New Roman" pitchFamily="18" charset="0"/>
              </a:rPr>
              <a:t>:</a:t>
            </a:r>
          </a:p>
          <a:p>
            <a:endParaRPr lang="el-GR" dirty="0"/>
          </a:p>
        </p:txBody>
      </p:sp>
      <p:sp>
        <p:nvSpPr>
          <p:cNvPr id="6" name="5 - Θέση περιεχομένου"/>
          <p:cNvSpPr>
            <a:spLocks noGrp="1"/>
          </p:cNvSpPr>
          <p:nvPr>
            <p:ph sz="quarter" idx="4"/>
          </p:nvPr>
        </p:nvSpPr>
        <p:spPr/>
        <p:txBody>
          <a:bodyPr/>
          <a:lstStyle/>
          <a:p>
            <a:r>
              <a:rPr lang="el-GR" dirty="0" err="1" smtClean="0"/>
              <a:t>Ντεκάρτ</a:t>
            </a:r>
            <a:endParaRPr lang="el-GR" dirty="0" smtClean="0"/>
          </a:p>
          <a:p>
            <a:r>
              <a:rPr lang="el-GR" b="1" dirty="0" smtClean="0"/>
              <a:t> Σπινόζα</a:t>
            </a:r>
            <a:endParaRPr lang="el-GR" dirty="0" smtClean="0"/>
          </a:p>
          <a:p>
            <a:r>
              <a:rPr lang="el-GR" b="1" dirty="0" smtClean="0"/>
              <a:t>Λάιμπνιτς</a:t>
            </a:r>
          </a:p>
          <a:p>
            <a:r>
              <a:rPr lang="el-GR" b="1" dirty="0" smtClean="0"/>
              <a:t>Χέγκελ</a:t>
            </a:r>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err="1" smtClean="0"/>
              <a:t>Ντεκάρτ</a:t>
            </a:r>
            <a:endParaRPr lang="el-GR" dirty="0"/>
          </a:p>
        </p:txBody>
      </p:sp>
      <p:sp>
        <p:nvSpPr>
          <p:cNvPr id="3" name="2 - Θέση περιεχομένου"/>
          <p:cNvSpPr>
            <a:spLocks noGrp="1"/>
          </p:cNvSpPr>
          <p:nvPr>
            <p:ph sz="quarter" idx="13"/>
          </p:nvPr>
        </p:nvSpPr>
        <p:spPr>
          <a:xfrm>
            <a:off x="1042416" y="2313432"/>
            <a:ext cx="3529584" cy="3493008"/>
          </a:xfrm>
        </p:spPr>
        <p:txBody>
          <a:bodyPr>
            <a:normAutofit fontScale="55000" lnSpcReduction="20000"/>
          </a:bodyPr>
          <a:lstStyle/>
          <a:p>
            <a:r>
              <a:rPr lang="el-GR" dirty="0" smtClean="0"/>
              <a:t> η γνώση ως συμπαγές οικοδόμημα στηρίζεται στις πεποιθήσεις που έχουν για </a:t>
            </a:r>
            <a:r>
              <a:rPr lang="el-GR" b="1" dirty="0" smtClean="0"/>
              <a:t>θεμέλιό</a:t>
            </a:r>
            <a:r>
              <a:rPr lang="el-GR" dirty="0" smtClean="0"/>
              <a:t> τους τον </a:t>
            </a:r>
            <a:r>
              <a:rPr lang="el-GR" b="1" dirty="0" smtClean="0"/>
              <a:t>ορθό</a:t>
            </a:r>
            <a:r>
              <a:rPr lang="el-GR" dirty="0" smtClean="0"/>
              <a:t> </a:t>
            </a:r>
            <a:r>
              <a:rPr lang="el-GR" b="1" dirty="0" smtClean="0"/>
              <a:t>λόγο</a:t>
            </a:r>
            <a:r>
              <a:rPr lang="el-GR" dirty="0" smtClean="0"/>
              <a:t> και γι’ αυτό είναι ακλόνητες.</a:t>
            </a:r>
          </a:p>
          <a:p>
            <a:r>
              <a:rPr lang="el-GR" dirty="0" smtClean="0"/>
              <a:t>Τέτοιες πεποιθήσεις μπορούμε να παράγουμε με τη μέθοδο της </a:t>
            </a:r>
            <a:r>
              <a:rPr lang="el-GR" b="1" dirty="0" smtClean="0"/>
              <a:t>συστηματικής αμφιβολίας</a:t>
            </a:r>
            <a:r>
              <a:rPr lang="el-GR" dirty="0" smtClean="0"/>
              <a:t>.</a:t>
            </a:r>
          </a:p>
          <a:p>
            <a:r>
              <a:rPr lang="el-GR" dirty="0" smtClean="0"/>
              <a:t>Τούτο σημαίνει ότι διατρέχουμε ένα σύνολο πεποιθήσεων για να επιλέξουμε στο τέλος της διαδικασίας, κατά την οποία αμφιβάλλουμε, εκείνες τις πεποιθήσεις που </a:t>
            </a:r>
            <a:r>
              <a:rPr lang="el-GR" b="1" dirty="0" smtClean="0"/>
              <a:t>δεν</a:t>
            </a:r>
            <a:r>
              <a:rPr lang="el-GR" dirty="0" smtClean="0"/>
              <a:t> μπορούμε να </a:t>
            </a:r>
            <a:r>
              <a:rPr lang="el-GR" b="1" dirty="0" smtClean="0"/>
              <a:t>θέσουμε</a:t>
            </a:r>
            <a:r>
              <a:rPr lang="el-GR" dirty="0" smtClean="0"/>
              <a:t> υπό </a:t>
            </a:r>
            <a:r>
              <a:rPr lang="el-GR" b="1" dirty="0" smtClean="0"/>
              <a:t>αμφιβολία</a:t>
            </a:r>
          </a:p>
          <a:p>
            <a:r>
              <a:rPr lang="el-GR" b="1" dirty="0" smtClean="0"/>
              <a:t>κριτήρια για τις αληθείς ιδέες: </a:t>
            </a:r>
            <a:r>
              <a:rPr lang="el-GR" dirty="0" smtClean="0"/>
              <a:t>η </a:t>
            </a:r>
            <a:r>
              <a:rPr lang="el-GR" i="1" dirty="0" smtClean="0"/>
              <a:t>σαφήνεια</a:t>
            </a:r>
            <a:r>
              <a:rPr lang="el-GR" dirty="0" smtClean="0"/>
              <a:t> και η </a:t>
            </a:r>
            <a:r>
              <a:rPr lang="el-GR" i="1" dirty="0" smtClean="0"/>
              <a:t>ευκρίνεια</a:t>
            </a:r>
            <a:r>
              <a:rPr lang="el-GR" dirty="0" smtClean="0"/>
              <a:t>.</a:t>
            </a:r>
          </a:p>
          <a:p>
            <a:r>
              <a:rPr lang="el-GR" dirty="0" smtClean="0"/>
              <a:t>Αυτά τα γνωρίσματα καθιστούν τις ιδέες μας </a:t>
            </a:r>
            <a:r>
              <a:rPr lang="el-GR" i="1" dirty="0" smtClean="0"/>
              <a:t>εναργείς</a:t>
            </a:r>
            <a:r>
              <a:rPr lang="el-GR" dirty="0" smtClean="0"/>
              <a:t>.</a:t>
            </a:r>
          </a:p>
          <a:p>
            <a:endParaRPr lang="el-GR" dirty="0"/>
          </a:p>
        </p:txBody>
      </p:sp>
      <p:sp>
        <p:nvSpPr>
          <p:cNvPr id="4" name="3 - Θέση περιεχομένου"/>
          <p:cNvSpPr>
            <a:spLocks noGrp="1"/>
          </p:cNvSpPr>
          <p:nvPr>
            <p:ph sz="quarter" idx="14"/>
          </p:nvPr>
        </p:nvSpPr>
        <p:spPr>
          <a:xfrm>
            <a:off x="4645152" y="2313431"/>
            <a:ext cx="3965448" cy="3493008"/>
          </a:xfrm>
        </p:spPr>
        <p:txBody>
          <a:bodyPr>
            <a:normAutofit fontScale="70000" lnSpcReduction="20000"/>
          </a:bodyPr>
          <a:lstStyle/>
          <a:p>
            <a:r>
              <a:rPr lang="el-GR" dirty="0" smtClean="0"/>
              <a:t>Τις βασικές μας ιδέες τις </a:t>
            </a:r>
            <a:r>
              <a:rPr lang="el-GR" b="1" dirty="0" smtClean="0"/>
              <a:t>έχει</a:t>
            </a:r>
            <a:r>
              <a:rPr lang="el-GR" dirty="0" smtClean="0"/>
              <a:t> </a:t>
            </a:r>
            <a:r>
              <a:rPr lang="el-GR" b="1" dirty="0" smtClean="0"/>
              <a:t>εμφυτεύσει</a:t>
            </a:r>
            <a:r>
              <a:rPr lang="el-GR" dirty="0" smtClean="0"/>
              <a:t> στο νου μας ο θεός.</a:t>
            </a:r>
          </a:p>
          <a:p>
            <a:r>
              <a:rPr lang="el-GR" dirty="0" smtClean="0"/>
              <a:t>Τι </a:t>
            </a:r>
            <a:r>
              <a:rPr lang="el-GR" b="1" dirty="0" smtClean="0"/>
              <a:t>είναι</a:t>
            </a:r>
            <a:r>
              <a:rPr lang="el-GR" dirty="0" smtClean="0"/>
              <a:t> οι ιδέες μας; Παραστάσεις των θεμελιακών γνωρισμάτων των υλικών και πνευματικών όντων.</a:t>
            </a:r>
          </a:p>
          <a:p>
            <a:r>
              <a:rPr lang="el-GR" b="1" dirty="0" smtClean="0"/>
              <a:t>Πώς</a:t>
            </a:r>
            <a:r>
              <a:rPr lang="el-GR" dirty="0" smtClean="0"/>
              <a:t> τις </a:t>
            </a:r>
            <a:r>
              <a:rPr lang="el-GR" b="1" dirty="0" smtClean="0"/>
              <a:t>συλλαμβάνουμε</a:t>
            </a:r>
            <a:r>
              <a:rPr lang="el-GR" dirty="0" smtClean="0"/>
              <a:t> αυτές τις ιδέες; </a:t>
            </a:r>
            <a:r>
              <a:rPr lang="el-GR" b="1" dirty="0" smtClean="0"/>
              <a:t>Άμεσα</a:t>
            </a:r>
            <a:r>
              <a:rPr lang="el-GR" dirty="0" smtClean="0"/>
              <a:t> και με τη βοήθεια της </a:t>
            </a:r>
            <a:r>
              <a:rPr lang="el-GR" b="1" dirty="0" smtClean="0"/>
              <a:t>ενόρασης</a:t>
            </a:r>
            <a:r>
              <a:rPr lang="el-GR" dirty="0" smtClean="0"/>
              <a:t>, δηλαδή χωρίς να καταφεύγουμε σε κάποια συλλογιστική διαδικασία.</a:t>
            </a:r>
          </a:p>
          <a:p>
            <a:r>
              <a:rPr lang="el-GR" b="1" dirty="0" smtClean="0"/>
              <a:t> Η απόλυτη βεβαιότητα, </a:t>
            </a:r>
            <a:r>
              <a:rPr lang="el-GR" dirty="0" smtClean="0"/>
              <a:t>στην οποία κατέληξε ο </a:t>
            </a:r>
            <a:r>
              <a:rPr lang="el-GR" dirty="0" err="1" smtClean="0"/>
              <a:t>Ντεκάρτ</a:t>
            </a:r>
            <a:r>
              <a:rPr lang="el-GR" dirty="0" smtClean="0"/>
              <a:t>, είναι το </a:t>
            </a:r>
            <a:r>
              <a:rPr lang="el-GR" b="1" i="1" dirty="0" smtClean="0"/>
              <a:t>σκέφτομαι</a:t>
            </a:r>
            <a:r>
              <a:rPr lang="el-GR" b="1" dirty="0" smtClean="0"/>
              <a:t>, </a:t>
            </a:r>
            <a:r>
              <a:rPr lang="el-GR" b="1" i="1" dirty="0" smtClean="0"/>
              <a:t>άρα υπάρχω</a:t>
            </a:r>
            <a:r>
              <a:rPr lang="el-GR" b="1" dirty="0" smtClean="0"/>
              <a:t>.</a:t>
            </a:r>
            <a:endParaRPr lang="el-GR" dirty="0" smtClean="0"/>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sz="quarter" idx="13"/>
          </p:nvPr>
        </p:nvSpPr>
        <p:spPr/>
        <p:txBody>
          <a:bodyPr>
            <a:normAutofit fontScale="77500" lnSpcReduction="20000"/>
          </a:bodyPr>
          <a:lstStyle/>
          <a:p>
            <a:r>
              <a:rPr lang="el-GR" dirty="0"/>
              <a:t>Η ΦΙΛΟΣΟΦΙΑ, σύμφωνα με τον Αριστοτέλη, ξεκινάει από την απορία που είναι φυσική στα ανθρώπινα όντα. Ο πίνακας </a:t>
            </a:r>
            <a:r>
              <a:rPr lang="el-GR" i="1" dirty="0"/>
              <a:t>Από πού ερχόμαστε; Τι είμαστε; Πού πηγαίνουμε </a:t>
            </a:r>
            <a:r>
              <a:rPr lang="el-GR" dirty="0"/>
              <a:t>του </a:t>
            </a:r>
            <a:r>
              <a:rPr lang="el-GR" b="1" dirty="0" err="1"/>
              <a:t>Πολ</a:t>
            </a:r>
            <a:r>
              <a:rPr lang="el-GR" b="1" dirty="0"/>
              <a:t> </a:t>
            </a:r>
            <a:r>
              <a:rPr lang="el-GR" b="1" dirty="0" err="1"/>
              <a:t>Γκογκέν</a:t>
            </a:r>
            <a:r>
              <a:rPr lang="el-GR" dirty="0"/>
              <a:t> απεικονίζει την έκφραση της απορίας στα μέλη ενός λαού πριν από τη χρήση της γραφής.</a:t>
            </a:r>
            <a:endParaRPr lang="en-US" dirty="0"/>
          </a:p>
        </p:txBody>
      </p:sp>
      <p:pic>
        <p:nvPicPr>
          <p:cNvPr id="5" name="Θέση περιεχομένου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343401" y="1447800"/>
            <a:ext cx="4267200" cy="4267200"/>
          </a:xfrm>
        </p:spPr>
      </p:pic>
    </p:spTree>
    <p:extLst>
      <p:ext uri="{BB962C8B-B14F-4D97-AF65-F5344CB8AC3E}">
        <p14:creationId xmlns:p14="http://schemas.microsoft.com/office/powerpoint/2010/main" val="278120507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Αυτή η βεβαιότητα </a:t>
            </a:r>
            <a:r>
              <a:rPr lang="el-GR" b="1" dirty="0" smtClean="0"/>
              <a:t>προβάλλει</a:t>
            </a:r>
            <a:r>
              <a:rPr lang="el-GR" dirty="0" smtClean="0"/>
              <a:t> στο νου μας </a:t>
            </a:r>
            <a:r>
              <a:rPr lang="el-GR" b="1" dirty="0" smtClean="0"/>
              <a:t>άμεσα</a:t>
            </a:r>
            <a:r>
              <a:rPr lang="el-GR" dirty="0" smtClean="0"/>
              <a:t> και δεν προκύπτει συμπερασματικά μέσα από κάποια συλλογιστική διαδικασία. Γι’ αυτό και το συμπερασματικό </a:t>
            </a:r>
            <a:r>
              <a:rPr lang="el-GR" i="1" dirty="0" smtClean="0"/>
              <a:t>άρα</a:t>
            </a:r>
            <a:r>
              <a:rPr lang="el-GR" dirty="0" smtClean="0"/>
              <a:t> καθίσταται περιττό.</a:t>
            </a:r>
          </a:p>
          <a:p>
            <a:r>
              <a:rPr lang="el-GR" dirty="0" smtClean="0"/>
              <a:t>Η εν λόγω βεβαιότητα είναι το </a:t>
            </a:r>
            <a:r>
              <a:rPr lang="el-GR" b="1" dirty="0" smtClean="0"/>
              <a:t>θεμέλιο</a:t>
            </a:r>
            <a:r>
              <a:rPr lang="el-GR" dirty="0" smtClean="0"/>
              <a:t>, πάνω στο οποίο επιχειρεί ο φιλόσοφος να οικοδομήσει τη γνώση.</a:t>
            </a:r>
          </a:p>
          <a:p>
            <a:r>
              <a:rPr lang="el-GR" dirty="0" smtClean="0"/>
              <a:t>Το βέβαιο του πράγματος έγκειται στο ότι η σύνδεση των πεποιθήσεών μας με την πραγματικότητα </a:t>
            </a:r>
            <a:r>
              <a:rPr lang="el-GR" b="1" dirty="0" smtClean="0"/>
              <a:t>εντοπίζεται</a:t>
            </a:r>
            <a:r>
              <a:rPr lang="el-GR" dirty="0" smtClean="0"/>
              <a:t> στη σχέση των πεποιθήσεων που στηρίζονται στον </a:t>
            </a:r>
            <a:r>
              <a:rPr lang="el-GR" b="1" dirty="0" smtClean="0"/>
              <a:t>ορθό</a:t>
            </a:r>
            <a:r>
              <a:rPr lang="el-GR" dirty="0" smtClean="0"/>
              <a:t> </a:t>
            </a:r>
            <a:r>
              <a:rPr lang="el-GR" b="1" dirty="0" err="1" smtClean="0"/>
              <a:t>λόγο</a:t>
            </a:r>
            <a:r>
              <a:rPr lang="el-GR" dirty="0" err="1" smtClean="0"/>
              <a:t>με</a:t>
            </a:r>
            <a:r>
              <a:rPr lang="el-GR" dirty="0" smtClean="0"/>
              <a:t> τις πεποιθήσεις που στηρίζονται στην </a:t>
            </a:r>
            <a:r>
              <a:rPr lang="el-GR" b="1" dirty="0" smtClean="0"/>
              <a:t>εμπειρική</a:t>
            </a:r>
            <a:r>
              <a:rPr lang="el-GR" dirty="0" smtClean="0"/>
              <a:t> πραγματικότητα</a:t>
            </a:r>
            <a:endParaRPr lang="el-GR"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latin typeface="Times New Roman" pitchFamily="18" charset="0"/>
                <a:cs typeface="Times New Roman" pitchFamily="18" charset="0"/>
              </a:rPr>
              <a:t>Σπινόζα  - Λάιμπνιτς</a:t>
            </a:r>
            <a:r>
              <a:rPr lang="el-GR" sz="2800" dirty="0" smtClean="0">
                <a:latin typeface="Times New Roman" pitchFamily="18" charset="0"/>
                <a:cs typeface="Times New Roman" pitchFamily="18" charset="0"/>
              </a:rPr>
              <a:t/>
            </a:r>
            <a:br>
              <a:rPr lang="el-GR" sz="2800" dirty="0" smtClean="0">
                <a:latin typeface="Times New Roman" pitchFamily="18" charset="0"/>
                <a:cs typeface="Times New Roman" pitchFamily="18" charset="0"/>
              </a:rPr>
            </a:b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l-GR" dirty="0" smtClean="0"/>
              <a:t>–Υποστηρίζουν ότι ο νους μας πρέπει να χρησιμοποιεί τις </a:t>
            </a:r>
            <a:r>
              <a:rPr lang="el-GR" b="1" dirty="0" smtClean="0"/>
              <a:t>έμφυτες</a:t>
            </a:r>
            <a:r>
              <a:rPr lang="el-GR" dirty="0" smtClean="0"/>
              <a:t> </a:t>
            </a:r>
            <a:r>
              <a:rPr lang="el-GR" b="1" dirty="0" smtClean="0"/>
              <a:t>ιδέες</a:t>
            </a:r>
            <a:r>
              <a:rPr lang="el-GR" dirty="0" smtClean="0"/>
              <a:t> και τις </a:t>
            </a:r>
            <a:r>
              <a:rPr lang="el-GR" b="1" dirty="0" smtClean="0"/>
              <a:t>λογικές αρχές</a:t>
            </a:r>
            <a:r>
              <a:rPr lang="el-GR" dirty="0" smtClean="0"/>
              <a:t> για να μπορεί να κατανοεί βασικές δομές της πραγματικότητας.</a:t>
            </a:r>
          </a:p>
          <a:p>
            <a:endParaRPr lang="el-GR"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Χέγκελ</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a:bodyPr>
          <a:lstStyle/>
          <a:p>
            <a:pPr>
              <a:buNone/>
            </a:pPr>
            <a:r>
              <a:rPr lang="el-GR" dirty="0" smtClean="0"/>
              <a:t>ο πιο </a:t>
            </a:r>
            <a:r>
              <a:rPr lang="el-GR" b="1" dirty="0" smtClean="0"/>
              <a:t>σημαντικός</a:t>
            </a:r>
            <a:r>
              <a:rPr lang="el-GR" dirty="0" smtClean="0"/>
              <a:t> ορθολογιστής.</a:t>
            </a:r>
          </a:p>
          <a:p>
            <a:r>
              <a:rPr lang="el-GR" dirty="0" smtClean="0"/>
              <a:t> ο </a:t>
            </a:r>
            <a:r>
              <a:rPr lang="el-GR" b="1" dirty="0" smtClean="0"/>
              <a:t>ορθός</a:t>
            </a:r>
            <a:r>
              <a:rPr lang="el-GR" dirty="0" smtClean="0"/>
              <a:t> </a:t>
            </a:r>
            <a:r>
              <a:rPr lang="el-GR" b="1" dirty="0" smtClean="0"/>
              <a:t>λόγος</a:t>
            </a:r>
            <a:r>
              <a:rPr lang="el-GR" dirty="0" smtClean="0"/>
              <a:t> συντελεί στο να κατανοήσουμε πλήρως την πραγματική εξέλιξη της ανθρώπινης ιστορίας και να προβλέψουμε την όλη πορεία της.</a:t>
            </a:r>
          </a:p>
          <a:p>
            <a:r>
              <a:rPr lang="el-GR" b="1" dirty="0" smtClean="0"/>
              <a:t>χαρακτηριστική</a:t>
            </a:r>
            <a:r>
              <a:rPr lang="el-GR" dirty="0" smtClean="0"/>
              <a:t> </a:t>
            </a:r>
            <a:r>
              <a:rPr lang="el-GR" b="1" dirty="0" smtClean="0"/>
              <a:t>ρήση</a:t>
            </a:r>
            <a:r>
              <a:rPr lang="el-GR" dirty="0" smtClean="0"/>
              <a:t> του φιλοσόφου : </a:t>
            </a:r>
          </a:p>
          <a:p>
            <a:pPr>
              <a:buNone/>
            </a:pPr>
            <a:r>
              <a:rPr lang="el-GR" dirty="0" smtClean="0"/>
              <a:t>«αυτό που είναι </a:t>
            </a:r>
            <a:r>
              <a:rPr lang="el-GR" dirty="0" err="1" smtClean="0"/>
              <a:t>ορθολογικό,είναι</a:t>
            </a:r>
            <a:r>
              <a:rPr lang="el-GR" dirty="0" smtClean="0"/>
              <a:t> πραγματικό και </a:t>
            </a:r>
          </a:p>
          <a:p>
            <a:pPr>
              <a:buNone/>
            </a:pPr>
            <a:r>
              <a:rPr lang="el-GR" dirty="0" smtClean="0"/>
              <a:t>   αυτό που είναι πραγματικό, είναι ορθολογικό».</a:t>
            </a:r>
          </a:p>
          <a:p>
            <a:endParaRPr lang="el-GR"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Ερωτήσεις  κείμενα 1 και 3.</a:t>
            </a:r>
            <a:endParaRPr lang="el-GR" dirty="0"/>
          </a:p>
        </p:txBody>
      </p:sp>
      <p:sp>
        <p:nvSpPr>
          <p:cNvPr id="3" name="2 - Θέση περιεχομένου"/>
          <p:cNvSpPr>
            <a:spLocks noGrp="1"/>
          </p:cNvSpPr>
          <p:nvPr>
            <p:ph idx="1"/>
          </p:nvPr>
        </p:nvSpPr>
        <p:spPr/>
        <p:txBody>
          <a:bodyPr/>
          <a:lstStyle/>
          <a:p>
            <a:r>
              <a:rPr lang="el-GR" dirty="0" smtClean="0"/>
              <a:t>Να σημειώσετε τις λέξεις που δείχνουν ότι πρόκειται για την ορθολογιστική φιλοσοφική προοπτική</a:t>
            </a:r>
          </a:p>
          <a:p>
            <a:r>
              <a:rPr lang="el-GR" dirty="0" smtClean="0"/>
              <a:t>Τι ακριβώς πρεσβεύει ο Πλάτων;</a:t>
            </a:r>
          </a:p>
          <a:p>
            <a:r>
              <a:rPr lang="el-GR" dirty="0" smtClean="0"/>
              <a:t>Ποια βασική αρχή των απόψεων του </a:t>
            </a:r>
            <a:r>
              <a:rPr lang="el-GR" dirty="0" err="1" smtClean="0"/>
              <a:t>Ντεκάρτ</a:t>
            </a:r>
            <a:r>
              <a:rPr lang="el-GR" dirty="0" smtClean="0"/>
              <a:t> διαφαίνεται στο απόσπασμα;</a:t>
            </a:r>
            <a:endParaRPr lang="el-GR"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2. </a:t>
            </a:r>
            <a:r>
              <a:rPr lang="el-GR" b="1" u="sng" dirty="0" smtClean="0"/>
              <a:t>Εμπειρισμός</a:t>
            </a:r>
            <a:r>
              <a:rPr lang="el-GR" dirty="0" smtClean="0"/>
              <a:t/>
            </a:r>
            <a:br>
              <a:rPr lang="el-GR" dirty="0" smtClean="0"/>
            </a:br>
            <a:endParaRPr lang="el-GR" dirty="0"/>
          </a:p>
        </p:txBody>
      </p:sp>
      <p:sp>
        <p:nvSpPr>
          <p:cNvPr id="3" name="2 - Θέση περιεχομένου"/>
          <p:cNvSpPr>
            <a:spLocks noGrp="1"/>
          </p:cNvSpPr>
          <p:nvPr>
            <p:ph idx="1"/>
          </p:nvPr>
        </p:nvSpPr>
        <p:spPr>
          <a:xfrm>
            <a:off x="533400" y="2323652"/>
            <a:ext cx="8153400" cy="3508977"/>
          </a:xfrm>
        </p:spPr>
        <p:txBody>
          <a:bodyPr>
            <a:normAutofit fontScale="70000" lnSpcReduction="20000"/>
          </a:bodyPr>
          <a:lstStyle/>
          <a:p>
            <a:r>
              <a:rPr lang="el-GR" dirty="0" smtClean="0"/>
              <a:t>Οι εμπειριστές υποστηρίζουν ότι η γνώση μας για τον κόσμο </a:t>
            </a:r>
            <a:r>
              <a:rPr lang="el-GR" b="1" dirty="0" smtClean="0"/>
              <a:t>προέρχεται</a:t>
            </a:r>
            <a:r>
              <a:rPr lang="el-GR" dirty="0" smtClean="0"/>
              <a:t> από τις αισθήσεις.</a:t>
            </a:r>
          </a:p>
          <a:p>
            <a:r>
              <a:rPr lang="el-GR" dirty="0" smtClean="0"/>
              <a:t> Τα </a:t>
            </a:r>
            <a:r>
              <a:rPr lang="el-GR" i="1" dirty="0" smtClean="0"/>
              <a:t>στοιχειώδη</a:t>
            </a:r>
            <a:r>
              <a:rPr lang="el-GR" dirty="0" smtClean="0"/>
              <a:t> </a:t>
            </a:r>
            <a:r>
              <a:rPr lang="el-GR" i="1" dirty="0" smtClean="0"/>
              <a:t>δεδομένα</a:t>
            </a:r>
            <a:r>
              <a:rPr lang="el-GR" dirty="0" smtClean="0"/>
              <a:t> του περιβάλλοντος κόσμου </a:t>
            </a:r>
            <a:r>
              <a:rPr lang="el-GR" b="1" dirty="0" smtClean="0"/>
              <a:t>αποτυπώνονται</a:t>
            </a:r>
            <a:r>
              <a:rPr lang="el-GR" dirty="0" smtClean="0"/>
              <a:t>, </a:t>
            </a:r>
            <a:r>
              <a:rPr lang="el-GR" b="1" dirty="0" smtClean="0"/>
              <a:t>εγγράφονται</a:t>
            </a:r>
            <a:r>
              <a:rPr lang="el-GR" dirty="0" smtClean="0"/>
              <a:t> και </a:t>
            </a:r>
            <a:r>
              <a:rPr lang="el-GR" b="1" dirty="0" smtClean="0"/>
              <a:t>καταχωρίζονται</a:t>
            </a:r>
            <a:r>
              <a:rPr lang="el-GR" dirty="0" smtClean="0"/>
              <a:t> στο νου μας μέσα από την αισθητηριακή αντίληψη.</a:t>
            </a:r>
          </a:p>
          <a:p>
            <a:r>
              <a:rPr lang="el-GR" dirty="0" smtClean="0"/>
              <a:t>  Αυτή η καταχώριση συνιστά στιγμή δημιουργίας </a:t>
            </a:r>
            <a:r>
              <a:rPr lang="el-GR" i="1" dirty="0" smtClean="0"/>
              <a:t>στοιχειωδών </a:t>
            </a:r>
            <a:r>
              <a:rPr lang="el-GR" dirty="0" smtClean="0"/>
              <a:t>πεποιθήσεων ή </a:t>
            </a:r>
            <a:r>
              <a:rPr lang="el-GR" i="1" dirty="0" smtClean="0"/>
              <a:t>ιδεών</a:t>
            </a:r>
            <a:r>
              <a:rPr lang="el-GR" dirty="0" smtClean="0"/>
              <a:t>.</a:t>
            </a:r>
          </a:p>
          <a:p>
            <a:r>
              <a:rPr lang="el-GR" dirty="0" smtClean="0"/>
              <a:t> Πρόκειται, με άλλα λόγια, για απλές παραστάσεις των πιο πάνω δεδομένων.</a:t>
            </a:r>
          </a:p>
          <a:p>
            <a:r>
              <a:rPr lang="el-GR" dirty="0" smtClean="0"/>
              <a:t>Η στοιχειώδης πεποίθηση που πραγματοποιεί την καταχώριση είναι η πρωταρχική γνώση, που αναζητούμε.</a:t>
            </a:r>
          </a:p>
          <a:p>
            <a:r>
              <a:rPr lang="el-GR" dirty="0" smtClean="0"/>
              <a:t> Όταν καταγράφονται αισθητηριακές εντυπώσεις, η στοιχειώδης πεποίθηση έρχεται σε </a:t>
            </a:r>
            <a:r>
              <a:rPr lang="el-GR" b="1" dirty="0" smtClean="0"/>
              <a:t>επαφή</a:t>
            </a:r>
            <a:r>
              <a:rPr lang="el-GR" dirty="0" smtClean="0"/>
              <a:t> με την πραγματικότητα και έτσι</a:t>
            </a:r>
            <a:r>
              <a:rPr lang="el-GR" b="1" dirty="0" smtClean="0"/>
              <a:t> εμποτίζεται</a:t>
            </a:r>
            <a:r>
              <a:rPr lang="el-GR" dirty="0" smtClean="0"/>
              <a:t> με γνώση. </a:t>
            </a:r>
          </a:p>
          <a:p>
            <a:endParaRPr lang="el-GR"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Ι. Αρχαίοι</a:t>
            </a:r>
            <a:r>
              <a:rPr lang="el-GR" sz="24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φιλόσοφοι</a:t>
            </a:r>
            <a:r>
              <a:rPr lang="el-GR" sz="24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με </a:t>
            </a:r>
            <a:r>
              <a:rPr lang="el-GR" sz="2400" b="1" dirty="0" err="1" smtClean="0">
                <a:latin typeface="Times New Roman" pitchFamily="18" charset="0"/>
                <a:cs typeface="Times New Roman" pitchFamily="18" charset="0"/>
              </a:rPr>
              <a:t>εμπειριστικές</a:t>
            </a:r>
            <a:r>
              <a:rPr lang="el-GR" sz="2400" b="1" dirty="0" smtClean="0">
                <a:latin typeface="Times New Roman" pitchFamily="18" charset="0"/>
                <a:cs typeface="Times New Roman" pitchFamily="18" charset="0"/>
              </a:rPr>
              <a:t> απόψεις:</a:t>
            </a: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r>
              <a:rPr lang="el-GR" b="1" dirty="0" smtClean="0"/>
              <a:t>α) Επίκουρος</a:t>
            </a:r>
            <a:endParaRPr lang="el-GR" dirty="0" smtClean="0"/>
          </a:p>
          <a:p>
            <a:r>
              <a:rPr lang="el-GR" b="1" dirty="0" smtClean="0"/>
              <a:t>β) Αριστοτέλης: δίνει</a:t>
            </a:r>
            <a:r>
              <a:rPr lang="el-GR" dirty="0" smtClean="0"/>
              <a:t> προτεραιότητα στη </a:t>
            </a:r>
            <a:r>
              <a:rPr lang="el-GR" b="1" dirty="0" smtClean="0"/>
              <a:t>λειτουργία</a:t>
            </a:r>
            <a:r>
              <a:rPr lang="el-GR" dirty="0" smtClean="0"/>
              <a:t> του </a:t>
            </a:r>
            <a:r>
              <a:rPr lang="el-GR" b="1" dirty="0" smtClean="0"/>
              <a:t>νου</a:t>
            </a:r>
            <a:r>
              <a:rPr lang="el-GR" dirty="0" smtClean="0"/>
              <a:t> για την επίτευξη επιστημονικής γνώσης. Προϋποθέτει όμως </a:t>
            </a:r>
            <a:r>
              <a:rPr lang="el-GR" b="1" dirty="0" smtClean="0"/>
              <a:t>επαγωγική</a:t>
            </a:r>
            <a:r>
              <a:rPr lang="el-GR" dirty="0" smtClean="0"/>
              <a:t> </a:t>
            </a:r>
            <a:r>
              <a:rPr lang="el-GR" b="1" dirty="0" smtClean="0"/>
              <a:t>πορεία</a:t>
            </a:r>
            <a:r>
              <a:rPr lang="el-GR" dirty="0" smtClean="0"/>
              <a:t>: από το ειδικό, το μερικό ή το συγκεκριμένο στο γενικό, το καθολικό και αφηρημένο.</a:t>
            </a:r>
          </a:p>
          <a:p>
            <a:r>
              <a:rPr lang="el-GR" b="1" dirty="0" smtClean="0"/>
              <a:t>Το μερικό </a:t>
            </a:r>
            <a:r>
              <a:rPr lang="el-GR" dirty="0" smtClean="0"/>
              <a:t>συλλαμβάνεται με τη λειτουργία των αισθήσεων.</a:t>
            </a:r>
          </a:p>
          <a:p>
            <a:endParaRPr lang="el-GR"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ΙΙ. Νεότεροι φιλόσοφοι του εμπειρισμού:</a:t>
            </a:r>
            <a:endParaRPr lang="el-GR" dirty="0"/>
          </a:p>
        </p:txBody>
      </p:sp>
      <p:sp>
        <p:nvSpPr>
          <p:cNvPr id="3" name="2 - Θέση περιεχομένου"/>
          <p:cNvSpPr>
            <a:spLocks noGrp="1"/>
          </p:cNvSpPr>
          <p:nvPr>
            <p:ph idx="1"/>
          </p:nvPr>
        </p:nvSpPr>
        <p:spPr>
          <a:xfrm>
            <a:off x="1043492" y="2323652"/>
            <a:ext cx="7033708" cy="3508977"/>
          </a:xfrm>
        </p:spPr>
        <p:txBody>
          <a:bodyPr>
            <a:normAutofit/>
          </a:bodyPr>
          <a:lstStyle/>
          <a:p>
            <a:pPr>
              <a:buNone/>
            </a:pPr>
            <a:r>
              <a:rPr lang="el-GR" b="1" dirty="0" smtClean="0"/>
              <a:t>α) Μπέικον [ή Βάκων]</a:t>
            </a:r>
            <a:endParaRPr lang="el-GR" dirty="0" smtClean="0"/>
          </a:p>
          <a:p>
            <a:r>
              <a:rPr lang="el-GR" b="1" dirty="0" smtClean="0"/>
              <a:t> </a:t>
            </a:r>
            <a:r>
              <a:rPr lang="el-GR" b="1" dirty="0" err="1" smtClean="0"/>
              <a:t>→γενικές</a:t>
            </a:r>
            <a:r>
              <a:rPr lang="el-GR" b="1" dirty="0" smtClean="0"/>
              <a:t> αντιλήψεις των νεότερων εμπειριστών:</a:t>
            </a:r>
            <a:endParaRPr lang="el-GR" dirty="0" smtClean="0"/>
          </a:p>
          <a:p>
            <a:r>
              <a:rPr lang="el-GR" b="1" dirty="0" smtClean="0"/>
              <a:t>   – </a:t>
            </a:r>
            <a:r>
              <a:rPr lang="el-GR" dirty="0" smtClean="0"/>
              <a:t>έμφαση στο ρόλο των αισθήσεων.</a:t>
            </a:r>
          </a:p>
          <a:p>
            <a:r>
              <a:rPr lang="el-GR" b="1" dirty="0" smtClean="0"/>
              <a:t>   –</a:t>
            </a:r>
            <a:r>
              <a:rPr lang="el-GR" dirty="0" smtClean="0"/>
              <a:t> οι ιδέες που υπάρχουν στο νου μας δεν είναι έμφυτες, αλλά διαμορφώνονται σύμφωνα με τις εντυπώσεις που μας προσφέρουν οι αισθήσεις.</a:t>
            </a:r>
            <a:endParaRPr lang="el-GR"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 Τζον Λοκ</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b="1" dirty="0" smtClean="0"/>
              <a:t> </a:t>
            </a:r>
            <a:r>
              <a:rPr lang="el-GR" dirty="0" smtClean="0"/>
              <a:t>μιλάει</a:t>
            </a:r>
            <a:r>
              <a:rPr lang="el-GR" b="1" dirty="0" smtClean="0"/>
              <a:t> </a:t>
            </a:r>
            <a:r>
              <a:rPr lang="el-GR" dirty="0" smtClean="0"/>
              <a:t>για</a:t>
            </a:r>
            <a:r>
              <a:rPr lang="el-GR" b="1" dirty="0" smtClean="0"/>
              <a:t> </a:t>
            </a:r>
            <a:r>
              <a:rPr lang="el-GR" dirty="0" smtClean="0"/>
              <a:t>λειτουργία μιας </a:t>
            </a:r>
            <a:r>
              <a:rPr lang="el-GR" i="1" dirty="0" smtClean="0"/>
              <a:t>εσωτερικής αίσθησης</a:t>
            </a:r>
            <a:r>
              <a:rPr lang="el-GR" dirty="0" smtClean="0"/>
              <a:t>, ενός </a:t>
            </a:r>
            <a:r>
              <a:rPr lang="el-GR" i="1" dirty="0" err="1" smtClean="0"/>
              <a:t>αναστοχασμού</a:t>
            </a:r>
            <a:r>
              <a:rPr lang="el-GR" dirty="0" smtClean="0"/>
              <a:t>.</a:t>
            </a:r>
          </a:p>
          <a:p>
            <a:r>
              <a:rPr lang="el-GR" b="1" dirty="0" smtClean="0"/>
              <a:t> </a:t>
            </a:r>
            <a:r>
              <a:rPr lang="el-GR" dirty="0" smtClean="0"/>
              <a:t>αυτή</a:t>
            </a:r>
            <a:r>
              <a:rPr lang="el-GR" b="1" dirty="0" smtClean="0"/>
              <a:t> </a:t>
            </a:r>
            <a:r>
              <a:rPr lang="el-GR" dirty="0" smtClean="0"/>
              <a:t>η</a:t>
            </a:r>
            <a:r>
              <a:rPr lang="el-GR" b="1" dirty="0" smtClean="0"/>
              <a:t> </a:t>
            </a:r>
            <a:r>
              <a:rPr lang="el-GR" dirty="0" smtClean="0"/>
              <a:t>αίσθηση αποτυπώνει ως </a:t>
            </a:r>
            <a:r>
              <a:rPr lang="el-GR" i="1" dirty="0" smtClean="0"/>
              <a:t>αντικείμενα </a:t>
            </a:r>
            <a:r>
              <a:rPr lang="el-GR" dirty="0" smtClean="0"/>
              <a:t>και </a:t>
            </a:r>
            <a:r>
              <a:rPr lang="el-GR" dirty="0" err="1" smtClean="0"/>
              <a:t>ό,τι</a:t>
            </a:r>
            <a:r>
              <a:rPr lang="el-GR" dirty="0" smtClean="0"/>
              <a:t> λαμβάνει χώρα κατά  την εσωτερική λειτουργία του νου. Π.χ. αυτό που λαμβάνει χώρα τη στιγμή που σκεφτόμαστε, αμφιβάλλουμε, επιθυμούμε κ.λπ.</a:t>
            </a:r>
          </a:p>
          <a:p>
            <a:r>
              <a:rPr lang="el-GR" dirty="0" smtClean="0"/>
              <a:t>  Δεν υπάρχουν στοιχεία της γνώσης προ-εμπειρικά ή ανεξάρτητα από την εμπειρία.</a:t>
            </a:r>
          </a:p>
          <a:p>
            <a:r>
              <a:rPr lang="el-GR" dirty="0" smtClean="0"/>
              <a:t> Ο νους [ή η ψυχή] είναι ένας «άγραφος χάρτης» [άγραφο χαρτί (</a:t>
            </a:r>
            <a:r>
              <a:rPr lang="en-US" dirty="0" smtClean="0"/>
              <a:t>tabula rasa</a:t>
            </a:r>
            <a:r>
              <a:rPr lang="el-GR" dirty="0" smtClean="0"/>
              <a:t>)], πάνω στο οποίο η εμπειρία αποτυπώνει τα σημάδια της.</a:t>
            </a:r>
            <a:endParaRPr lang="el-GR"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γ) Μπέρκλεϋ</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ταυτίζει τις ιδέες του ανθρώπινου νου με την πραγματικότητα.</a:t>
            </a:r>
          </a:p>
          <a:p>
            <a:r>
              <a:rPr lang="el-GR" dirty="0" smtClean="0"/>
              <a:t>υπάρχουν πνεύματα και ιδέες και μέσα στο νου του υπέρτατου πνεύματος, του θεού, υπάρχουν τα πράγματα του περιβάλλοντος κόσμου.</a:t>
            </a:r>
          </a:p>
          <a:p>
            <a:r>
              <a:rPr lang="el-GR" dirty="0" smtClean="0"/>
              <a:t>ο θεός έχει εγκαθιδρύσει τους φυσικούς νόμους, τις κανονικές σχέσεις δηλαδή που συνδέουν τα πράγματα και οι οποίες μας επιτρέπουν να διακρίνουμε ετούτα τα πράγματα από τα πλάσματα της φαντασίας μας.</a:t>
            </a:r>
          </a:p>
          <a:p>
            <a:r>
              <a:rPr lang="el-GR" dirty="0" smtClean="0"/>
              <a:t> η πραγματικότητα είναι μία, όπως και οι ιδέες μας, με χρώματα, ήχους κ.λπ.</a:t>
            </a:r>
          </a:p>
          <a:p>
            <a:r>
              <a:rPr lang="el-GR" dirty="0" smtClean="0"/>
              <a:t> οι αφηρημένες έννοιες είναι κατασκευές τη γλώσσας.</a:t>
            </a:r>
          </a:p>
          <a:p>
            <a:endParaRPr lang="el-GR"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 Χιουμ</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smtClean="0"/>
              <a:t> </a:t>
            </a:r>
            <a:r>
              <a:rPr lang="el-GR" dirty="0" smtClean="0"/>
              <a:t>οι αισθητηριακές εντυπώσεις είναι αποτυπωμένες στο νου με αυτάρκεια και δεν χρειάζεται να υποστηρίζονται από πρόσθετες </a:t>
            </a:r>
            <a:r>
              <a:rPr lang="el-GR" dirty="0" err="1" smtClean="0"/>
              <a:t>λειτουργίες,σαν</a:t>
            </a:r>
            <a:r>
              <a:rPr lang="el-GR" dirty="0" smtClean="0"/>
              <a:t> αυτή του </a:t>
            </a:r>
            <a:r>
              <a:rPr lang="el-GR" dirty="0" err="1" smtClean="0"/>
              <a:t>αναστοχασμού</a:t>
            </a:r>
            <a:r>
              <a:rPr lang="el-GR" dirty="0" smtClean="0"/>
              <a:t>.</a:t>
            </a:r>
          </a:p>
          <a:p>
            <a:r>
              <a:rPr lang="el-GR" b="1" dirty="0" smtClean="0"/>
              <a:t> </a:t>
            </a:r>
            <a:r>
              <a:rPr lang="el-GR" dirty="0" smtClean="0"/>
              <a:t>τα δεδομένα του εξωτερικού κόσμου προσφέρουν περιορισμένη γνωστική δυνατότητα.</a:t>
            </a:r>
          </a:p>
          <a:p>
            <a:r>
              <a:rPr lang="el-GR" dirty="0" smtClean="0"/>
              <a:t> συνθέτουμε τις παραστάσεις μας με βάση στοιχειώδεις, ατομικές εντυπώσεις.</a:t>
            </a:r>
          </a:p>
          <a:p>
            <a:r>
              <a:rPr lang="el-GR" b="1" dirty="0" smtClean="0"/>
              <a:t> </a:t>
            </a:r>
            <a:r>
              <a:rPr lang="el-GR" dirty="0" smtClean="0"/>
              <a:t>οι επαγωγικές γενικεύσεις δεν έχουν πραγματική λογική ισχύ</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Στόχοι της φιλοσοφίας</a:t>
            </a:r>
            <a:endParaRPr lang="en-US" dirty="0"/>
          </a:p>
        </p:txBody>
      </p:sp>
      <p:sp>
        <p:nvSpPr>
          <p:cNvPr id="3" name="Θέση περιεχομένου 2"/>
          <p:cNvSpPr>
            <a:spLocks noGrp="1"/>
          </p:cNvSpPr>
          <p:nvPr>
            <p:ph idx="1"/>
          </p:nvPr>
        </p:nvSpPr>
        <p:spPr/>
        <p:txBody>
          <a:bodyPr>
            <a:normAutofit/>
          </a:bodyPr>
          <a:lstStyle/>
          <a:p>
            <a:r>
              <a:rPr lang="el-GR" dirty="0" smtClean="0">
                <a:effectLst/>
              </a:rPr>
              <a:t>Διασάφηση γενικών εννοιών</a:t>
            </a:r>
          </a:p>
          <a:p>
            <a:r>
              <a:rPr lang="el-GR" dirty="0" smtClean="0">
                <a:effectLst/>
              </a:rPr>
              <a:t>Αιτιολόγηση βασικών πεποιθήσεων</a:t>
            </a:r>
          </a:p>
          <a:p>
            <a:r>
              <a:rPr lang="el-GR" dirty="0" smtClean="0">
                <a:effectLst/>
              </a:rPr>
              <a:t>Διαμόρφωση μιας συνολικής θεώρησης του κόσμου και της θέσης του ανθρώπου μέσα σ' αυτόν</a:t>
            </a:r>
          </a:p>
          <a:p>
            <a:r>
              <a:rPr lang="el-GR" dirty="0" smtClean="0">
                <a:effectLst/>
              </a:rPr>
              <a:t>Καθοδήγηση της πράξης και οργάνωση του τρόπου ζωής μας</a:t>
            </a:r>
          </a:p>
          <a:p>
            <a:endParaRPr lang="en-US" dirty="0"/>
          </a:p>
        </p:txBody>
      </p:sp>
    </p:spTree>
    <p:extLst>
      <p:ext uri="{BB962C8B-B14F-4D97-AF65-F5344CB8AC3E}">
        <p14:creationId xmlns:p14="http://schemas.microsoft.com/office/powerpoint/2010/main" val="16465929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Ερωτήσεις κείμενα 2 και 4</a:t>
            </a:r>
            <a:endParaRPr lang="el-GR" dirty="0"/>
          </a:p>
        </p:txBody>
      </p:sp>
      <p:sp>
        <p:nvSpPr>
          <p:cNvPr id="3" name="2 - Θέση περιεχομένου"/>
          <p:cNvSpPr>
            <a:spLocks noGrp="1"/>
          </p:cNvSpPr>
          <p:nvPr>
            <p:ph idx="1"/>
          </p:nvPr>
        </p:nvSpPr>
        <p:spPr/>
        <p:txBody>
          <a:bodyPr/>
          <a:lstStyle/>
          <a:p>
            <a:r>
              <a:rPr lang="el-GR" dirty="0" smtClean="0"/>
              <a:t>Να υπογραμμίσετε τις λέξεις που δείχνουν ότι πρόκειται για τον εμπειρισμό</a:t>
            </a:r>
          </a:p>
          <a:p>
            <a:r>
              <a:rPr lang="el-GR" dirty="0" smtClean="0"/>
              <a:t>Ποια είναι η θεωρία του Αριστοτέλη;</a:t>
            </a:r>
          </a:p>
          <a:p>
            <a:r>
              <a:rPr lang="el-GR" dirty="0" smtClean="0"/>
              <a:t>Ποια είναι η θεωρία του Λοκ;</a:t>
            </a:r>
            <a:endParaRPr lang="el-GR"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62000" y="1027664"/>
            <a:ext cx="7848600" cy="1143000"/>
          </a:xfrm>
        </p:spPr>
        <p:txBody>
          <a:bodyPr>
            <a:normAutofit fontScale="90000"/>
          </a:bodyPr>
          <a:lstStyle/>
          <a:p>
            <a:r>
              <a:rPr lang="el-GR" sz="2000" b="1" dirty="0" smtClean="0">
                <a:latin typeface="Times New Roman" pitchFamily="18" charset="0"/>
                <a:cs typeface="Times New Roman" pitchFamily="18" charset="0"/>
              </a:rPr>
              <a:t> </a:t>
            </a:r>
            <a:r>
              <a:rPr lang="el-GR" dirty="0" smtClean="0"/>
              <a:t/>
            </a:r>
            <a:br>
              <a:rPr lang="el-GR" dirty="0" smtClean="0"/>
            </a:br>
            <a:r>
              <a:rPr lang="el-GR" dirty="0" smtClean="0"/>
              <a:t> </a:t>
            </a:r>
            <a:br>
              <a:rPr lang="el-GR" dirty="0" smtClean="0"/>
            </a:br>
            <a:r>
              <a:rPr lang="el-GR" b="1" u="sng" dirty="0" smtClean="0">
                <a:latin typeface="Times New Roman" pitchFamily="18" charset="0"/>
                <a:cs typeface="Times New Roman" pitchFamily="18" charset="0"/>
              </a:rPr>
              <a:t>Καντ: η ανάγκη συνθετικής προσέγγισης</a:t>
            </a:r>
            <a:r>
              <a:rPr lang="el-GR" b="1" dirty="0" smtClean="0">
                <a:latin typeface="Times New Roman" pitchFamily="18" charset="0"/>
                <a:cs typeface="Times New Roman" pitchFamily="18" charset="0"/>
              </a:rPr>
              <a:t>  </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 </a:t>
            </a:r>
            <a:r>
              <a:rPr lang="el-GR" b="1" dirty="0" smtClean="0"/>
              <a:t>Επιδίωξη </a:t>
            </a:r>
            <a:r>
              <a:rPr lang="el-GR" dirty="0" smtClean="0"/>
              <a:t>του Καντ: γεφύρωση του ορθολογισμού με τον εμπειρισμό.</a:t>
            </a:r>
          </a:p>
          <a:p>
            <a:r>
              <a:rPr lang="el-GR" dirty="0" smtClean="0"/>
              <a:t>  </a:t>
            </a:r>
            <a:r>
              <a:rPr lang="el-GR" b="1" dirty="0" smtClean="0"/>
              <a:t>Διερεύνησε </a:t>
            </a:r>
            <a:r>
              <a:rPr lang="el-GR" dirty="0" smtClean="0"/>
              <a:t> τη </a:t>
            </a:r>
            <a:r>
              <a:rPr lang="el-GR" b="1" dirty="0" smtClean="0"/>
              <a:t>συνεργασία </a:t>
            </a:r>
            <a:r>
              <a:rPr lang="el-GR" dirty="0" smtClean="0"/>
              <a:t>των αισθήσεων με τον ορθό λόγο.</a:t>
            </a:r>
          </a:p>
          <a:p>
            <a:r>
              <a:rPr lang="el-GR" dirty="0" smtClean="0"/>
              <a:t> </a:t>
            </a:r>
            <a:r>
              <a:rPr lang="el-GR" b="1" dirty="0" smtClean="0"/>
              <a:t>Αφετηρία </a:t>
            </a:r>
            <a:r>
              <a:rPr lang="el-GR" dirty="0" smtClean="0"/>
              <a:t>αυτής της συνεργασίας είναι η </a:t>
            </a:r>
            <a:r>
              <a:rPr lang="el-GR" b="1" dirty="0" smtClean="0"/>
              <a:t>συγκρότηση της εμπειρίας</a:t>
            </a:r>
            <a:r>
              <a:rPr lang="el-GR" dirty="0" smtClean="0"/>
              <a:t>.</a:t>
            </a:r>
          </a:p>
          <a:p>
            <a:r>
              <a:rPr lang="el-GR" dirty="0" smtClean="0"/>
              <a:t>  Η εμπειρία προσφέρει το «υλικό» που καλείται να αξιοποιήσει ο λόγος.</a:t>
            </a:r>
          </a:p>
          <a:p>
            <a:r>
              <a:rPr lang="el-GR" dirty="0" smtClean="0"/>
              <a:t>  Αυτό το υλικό προσφέρεται με τη μορφή των </a:t>
            </a:r>
            <a:r>
              <a:rPr lang="el-GR" b="1" dirty="0" smtClean="0"/>
              <a:t>εποπτειών, </a:t>
            </a:r>
            <a:r>
              <a:rPr lang="el-GR" dirty="0" smtClean="0"/>
              <a:t>των άμεσων ενιαίων παραστάσεων.</a:t>
            </a:r>
          </a:p>
          <a:p>
            <a:r>
              <a:rPr lang="el-GR" dirty="0" smtClean="0"/>
              <a:t> Η εμπειρική διάσταση του νου </a:t>
            </a:r>
            <a:r>
              <a:rPr lang="el-GR" b="1" dirty="0" smtClean="0"/>
              <a:t>επεξεργάζεται</a:t>
            </a:r>
            <a:r>
              <a:rPr lang="el-GR" dirty="0" smtClean="0"/>
              <a:t> </a:t>
            </a:r>
            <a:r>
              <a:rPr lang="el-GR" b="1" dirty="0" smtClean="0"/>
              <a:t>ενεργητικά</a:t>
            </a:r>
            <a:r>
              <a:rPr lang="el-GR" dirty="0" smtClean="0"/>
              <a:t> το υλικό που παραλαμβάνει. Ο νους το μορφοποιεί με στοιχεία που διαθέτει </a:t>
            </a:r>
            <a:r>
              <a:rPr lang="el-GR" b="1" dirty="0" smtClean="0"/>
              <a:t>από</a:t>
            </a:r>
            <a:r>
              <a:rPr lang="el-GR" dirty="0" smtClean="0"/>
              <a:t> </a:t>
            </a:r>
            <a:r>
              <a:rPr lang="el-GR" b="1" dirty="0" smtClean="0"/>
              <a:t>πριν</a:t>
            </a:r>
            <a:r>
              <a:rPr lang="el-GR" dirty="0" smtClean="0"/>
              <a:t>.</a:t>
            </a:r>
          </a:p>
          <a:p>
            <a:endParaRPr lang="el-GR"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414710" cy="1143000"/>
          </a:xfrm>
        </p:spPr>
        <p:txBody>
          <a:bodyPr>
            <a:normAutofit fontScale="90000"/>
          </a:bodyPr>
          <a:lstStyle/>
          <a:p>
            <a:r>
              <a:rPr lang="el-GR" sz="3600" dirty="0" smtClean="0"/>
              <a:t>Πώς κατανοείται αυτή η επεξεργασία;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 Ως τοποθέτηση του πρωτογενούς υλικού στον χώρο και στον χρόνο, οι οποίοι συνιστούν</a:t>
            </a:r>
            <a:r>
              <a:rPr lang="en-US" dirty="0" smtClean="0"/>
              <a:t> </a:t>
            </a:r>
            <a:r>
              <a:rPr lang="el-GR" b="1" dirty="0" smtClean="0"/>
              <a:t>εγγενείς [=</a:t>
            </a:r>
            <a:r>
              <a:rPr lang="el-GR" b="1" dirty="0" err="1" smtClean="0"/>
              <a:t>ενύπαρκτες</a:t>
            </a:r>
            <a:r>
              <a:rPr lang="el-GR" b="1" dirty="0" smtClean="0"/>
              <a:t>] μορφές εποπτείας</a:t>
            </a:r>
            <a:r>
              <a:rPr lang="el-GR" dirty="0" smtClean="0"/>
              <a:t>.</a:t>
            </a:r>
          </a:p>
          <a:p>
            <a:r>
              <a:rPr lang="el-GR" dirty="0" smtClean="0"/>
              <a:t> Χώρος και χρόνος είναι απαραίτητες προϋποθέσεις της εμπειρίας. Άρα δεν γίνονται αντιληπτοί εμπειρικά παρά είναι </a:t>
            </a:r>
            <a:r>
              <a:rPr lang="el-GR" b="1" dirty="0" smtClean="0"/>
              <a:t>αρχές</a:t>
            </a:r>
            <a:r>
              <a:rPr lang="el-GR" dirty="0" smtClean="0"/>
              <a:t>.</a:t>
            </a:r>
          </a:p>
          <a:p>
            <a:r>
              <a:rPr lang="el-GR" dirty="0" smtClean="0"/>
              <a:t>Κάθε πράγμα που περιέρχεται στην αντίληψή μας είναι εγκατεστημένο στο νου από την</a:t>
            </a:r>
            <a:r>
              <a:rPr lang="en-US" dirty="0" smtClean="0"/>
              <a:t> </a:t>
            </a:r>
            <a:r>
              <a:rPr lang="el-GR" b="1" dirty="0" smtClean="0"/>
              <a:t>καθαρή</a:t>
            </a:r>
            <a:r>
              <a:rPr lang="el-GR" dirty="0" smtClean="0"/>
              <a:t> </a:t>
            </a:r>
            <a:r>
              <a:rPr lang="el-GR" b="1" dirty="0" smtClean="0"/>
              <a:t>νόηση</a:t>
            </a:r>
            <a:r>
              <a:rPr lang="el-GR" dirty="0" smtClean="0"/>
              <a:t>, αφού έχει διαμορφωθεί από τον </a:t>
            </a:r>
            <a:r>
              <a:rPr lang="el-GR" b="1" dirty="0" smtClean="0"/>
              <a:t>χώρο</a:t>
            </a:r>
            <a:r>
              <a:rPr lang="el-GR" dirty="0" smtClean="0"/>
              <a:t> και τον </a:t>
            </a:r>
            <a:r>
              <a:rPr lang="el-GR" b="1" dirty="0" smtClean="0"/>
              <a:t>χρόνο</a:t>
            </a:r>
            <a:r>
              <a:rPr lang="el-GR" dirty="0" smtClean="0"/>
              <a:t> ή στο πλαίσιο του χώρου και του χρόνου.</a:t>
            </a:r>
          </a:p>
          <a:p>
            <a:endParaRPr lang="el-GR"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a:t>
            </a:r>
            <a:r>
              <a:rPr lang="el-GR" b="1" dirty="0" smtClean="0"/>
              <a:t>είναι</a:t>
            </a:r>
            <a:r>
              <a:rPr lang="el-GR" dirty="0" smtClean="0"/>
              <a:t> λοιπόν τα πράγματα;</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 </a:t>
            </a:r>
            <a:r>
              <a:rPr lang="el-GR" b="1" dirty="0" smtClean="0"/>
              <a:t>Φαινόμενα</a:t>
            </a:r>
            <a:r>
              <a:rPr lang="el-GR" dirty="0" smtClean="0"/>
              <a:t> που τα οργάνωσε ο νους μας και όχι πράγματα </a:t>
            </a:r>
            <a:r>
              <a:rPr lang="el-GR" b="1" dirty="0" err="1" smtClean="0"/>
              <a:t>καθεαυτά</a:t>
            </a:r>
            <a:r>
              <a:rPr lang="el-GR" b="1" dirty="0" smtClean="0"/>
              <a:t>.</a:t>
            </a:r>
            <a:endParaRPr lang="el-GR" dirty="0" smtClean="0"/>
          </a:p>
          <a:p>
            <a:r>
              <a:rPr lang="el-GR" b="1" dirty="0" smtClean="0"/>
              <a:t>Ο ορθός λόγος </a:t>
            </a:r>
            <a:r>
              <a:rPr lang="el-GR" dirty="0" smtClean="0"/>
              <a:t>δεν μας παρέχει απεριόριστες δυνατότητες για να κατανοήσουμε τα πράγματα </a:t>
            </a:r>
            <a:r>
              <a:rPr lang="el-GR" dirty="0" err="1" smtClean="0"/>
              <a:t>καθεαυτά</a:t>
            </a:r>
            <a:r>
              <a:rPr lang="el-GR" dirty="0" smtClean="0"/>
              <a:t>, τη βαθύτερη δομή του κόσμου, την ύπαρξη του θεού, την αθανασία της ψυχής.</a:t>
            </a:r>
          </a:p>
          <a:p>
            <a:r>
              <a:rPr lang="el-GR" dirty="0" smtClean="0"/>
              <a:t> </a:t>
            </a:r>
            <a:r>
              <a:rPr lang="el-GR" b="1" dirty="0" smtClean="0"/>
              <a:t>Δεν μας προσφέρει </a:t>
            </a:r>
            <a:r>
              <a:rPr lang="el-GR" dirty="0" smtClean="0"/>
              <a:t>μια </a:t>
            </a:r>
            <a:r>
              <a:rPr lang="en-US" dirty="0" smtClean="0"/>
              <a:t>a priori</a:t>
            </a:r>
            <a:r>
              <a:rPr lang="el-GR" dirty="0" smtClean="0"/>
              <a:t> θεωρητική γνώση, αλλά μόνο μια γνώση για τη δομή του κόσμου των φαινομένων. </a:t>
            </a:r>
          </a:p>
          <a:p>
            <a:r>
              <a:rPr lang="el-GR" dirty="0" smtClean="0"/>
              <a:t> </a:t>
            </a:r>
            <a:r>
              <a:rPr lang="el-GR" b="1" dirty="0" smtClean="0"/>
              <a:t>Η φιλοσοφική αναζήτηση </a:t>
            </a:r>
            <a:r>
              <a:rPr lang="el-GR" dirty="0" smtClean="0"/>
              <a:t>δεν πρέπει να είναι υπερβατική αλλά </a:t>
            </a:r>
            <a:r>
              <a:rPr lang="el-GR" dirty="0" err="1" smtClean="0"/>
              <a:t>υπερβατολογική</a:t>
            </a:r>
            <a:r>
              <a:rPr lang="el-GR" dirty="0" smtClean="0"/>
              <a:t>.</a:t>
            </a:r>
          </a:p>
          <a:p>
            <a:endParaRPr lang="el-GR"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Υπερβατική: </a:t>
            </a:r>
            <a:r>
              <a:rPr lang="el-GR" dirty="0" smtClean="0"/>
              <a:t>η αναζήτηση προχωρεί με στήριγμα τον λόγο πέρα από τα όρια της δυνατής ανθρώπινης εμπειρίας.</a:t>
            </a:r>
          </a:p>
          <a:p>
            <a:r>
              <a:rPr lang="el-GR" dirty="0" smtClean="0"/>
              <a:t> </a:t>
            </a:r>
            <a:r>
              <a:rPr lang="el-GR" b="1" dirty="0" err="1" smtClean="0"/>
              <a:t>Υπερβατολογική</a:t>
            </a:r>
            <a:r>
              <a:rPr lang="el-GR" b="1" dirty="0" smtClean="0"/>
              <a:t>: </a:t>
            </a:r>
            <a:r>
              <a:rPr lang="el-GR" dirty="0" smtClean="0"/>
              <a:t>διερεύνηση των αναγκαίων συνθηκών της εν λόγω εμπειρίας.</a:t>
            </a:r>
          </a:p>
          <a:p>
            <a:endParaRPr lang="el-GR" dirty="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Τι είναι κατηγορίες της νόησης: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 </a:t>
            </a:r>
            <a:r>
              <a:rPr lang="el-GR" i="1" dirty="0" smtClean="0"/>
              <a:t>καθαρές</a:t>
            </a:r>
            <a:r>
              <a:rPr lang="el-GR" dirty="0" smtClean="0"/>
              <a:t>, </a:t>
            </a:r>
            <a:r>
              <a:rPr lang="el-GR" i="1" dirty="0" smtClean="0"/>
              <a:t>αφηρημένες</a:t>
            </a:r>
            <a:r>
              <a:rPr lang="el-GR" dirty="0" smtClean="0"/>
              <a:t> έννοιες που εκφράζουν τις λειτουργίες της νόησής μας, με τις οποίες συνδέονται και οι </a:t>
            </a:r>
            <a:r>
              <a:rPr lang="el-GR" i="1" dirty="0" smtClean="0"/>
              <a:t>εποπτείες</a:t>
            </a:r>
            <a:r>
              <a:rPr lang="el-GR" dirty="0" smtClean="0"/>
              <a:t>, δηλαδή τα προϊόντα της αντίληψής μας που φέρνουν την σφραγίδα της νόησης.</a:t>
            </a:r>
          </a:p>
          <a:p>
            <a:r>
              <a:rPr lang="el-GR" dirty="0" smtClean="0"/>
              <a:t>Οι κύριες γενικές κατηγορίες:</a:t>
            </a:r>
          </a:p>
          <a:p>
            <a:r>
              <a:rPr lang="el-GR" dirty="0" smtClean="0"/>
              <a:t> </a:t>
            </a:r>
            <a:r>
              <a:rPr lang="el-GR" b="1" dirty="0" smtClean="0"/>
              <a:t>Ποσότητα, ποιότητα, σχέση, τρόπος</a:t>
            </a:r>
            <a:r>
              <a:rPr lang="el-GR" dirty="0" smtClean="0"/>
              <a:t>.</a:t>
            </a:r>
          </a:p>
          <a:p>
            <a:r>
              <a:rPr lang="el-GR" dirty="0" smtClean="0"/>
              <a:t> Εποπτείες και κατηγορίες αλληλοσυμπληρώνονται: σύνθεση ορθολογισμού και  εμπειρισμού.</a:t>
            </a:r>
          </a:p>
          <a:p>
            <a:r>
              <a:rPr lang="el-GR" dirty="0" smtClean="0"/>
              <a:t>Το φιλοσοφικό εγχείρημα του Καντ αποτέλεσε τη βάση για κάθε περαιτέρω  σύλληψη </a:t>
            </a:r>
            <a:r>
              <a:rPr lang="el-GR" dirty="0" err="1" smtClean="0"/>
              <a:t>γνωσιακών</a:t>
            </a:r>
            <a:r>
              <a:rPr lang="el-GR" dirty="0" smtClean="0"/>
              <a:t> συνθέσεων στη νεότερη εποχή. </a:t>
            </a:r>
            <a:r>
              <a:rPr lang="el-GR" b="1" dirty="0" smtClean="0"/>
              <a:t> </a:t>
            </a:r>
            <a:endParaRPr lang="el-GR" dirty="0" smtClean="0"/>
          </a:p>
          <a:p>
            <a:endParaRPr lang="el-GR"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Ερωτήσεις κείμενο 5</a:t>
            </a:r>
            <a:endParaRPr lang="el-GR" dirty="0"/>
          </a:p>
        </p:txBody>
      </p:sp>
      <p:sp>
        <p:nvSpPr>
          <p:cNvPr id="3" name="2 - Θέση περιεχομένου"/>
          <p:cNvSpPr>
            <a:spLocks noGrp="1"/>
          </p:cNvSpPr>
          <p:nvPr>
            <p:ph idx="1"/>
          </p:nvPr>
        </p:nvSpPr>
        <p:spPr/>
        <p:txBody>
          <a:bodyPr/>
          <a:lstStyle/>
          <a:p>
            <a:r>
              <a:rPr lang="el-GR" dirty="0" smtClean="0"/>
              <a:t>Να υπογραμμίσετε λέξεις που δείχνουν τη φιλοσοφική θέση του Καντ</a:t>
            </a:r>
          </a:p>
          <a:p>
            <a:r>
              <a:rPr lang="el-GR" dirty="0" smtClean="0"/>
              <a:t>Ποια ακριβώς </a:t>
            </a:r>
            <a:r>
              <a:rPr lang="el-GR" smtClean="0"/>
              <a:t>είναι αυτή;</a:t>
            </a:r>
            <a:endParaRPr lang="el-GR" dirty="0" smtClean="0"/>
          </a:p>
          <a:p>
            <a:r>
              <a:rPr lang="el-GR" dirty="0" smtClean="0"/>
              <a:t>Ποια είναι τα επιχειρήματά του;</a:t>
            </a:r>
            <a:endParaRPr lang="el-GR"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Κεφάλαιο  5</a:t>
            </a:r>
            <a:endParaRPr lang="el-GR" dirty="0"/>
          </a:p>
        </p:txBody>
      </p:sp>
      <p:sp>
        <p:nvSpPr>
          <p:cNvPr id="3" name="2 - Θέση κειμένου"/>
          <p:cNvSpPr>
            <a:spLocks noGrp="1"/>
          </p:cNvSpPr>
          <p:nvPr>
            <p:ph type="body" idx="1"/>
          </p:nvPr>
        </p:nvSpPr>
        <p:spPr/>
        <p:txBody>
          <a:bodyPr/>
          <a:lstStyle/>
          <a:p>
            <a:r>
              <a:rPr lang="el-GR" dirty="0" smtClean="0"/>
              <a:t>Ενότητα 1: Εισαγωγή στη μεταφυσική</a:t>
            </a:r>
            <a:endParaRPr lang="el-GR"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Στόχοι </a:t>
            </a:r>
            <a:endParaRPr lang="el-GR" dirty="0"/>
          </a:p>
        </p:txBody>
      </p:sp>
      <p:sp>
        <p:nvSpPr>
          <p:cNvPr id="3" name="2 - Θέση περιεχομένου"/>
          <p:cNvSpPr>
            <a:spLocks noGrp="1"/>
          </p:cNvSpPr>
          <p:nvPr>
            <p:ph idx="1"/>
          </p:nvPr>
        </p:nvSpPr>
        <p:spPr>
          <a:xfrm>
            <a:off x="1043492" y="2323652"/>
            <a:ext cx="7262308" cy="3508977"/>
          </a:xfrm>
        </p:spPr>
        <p:txBody>
          <a:bodyPr>
            <a:normAutofit fontScale="85000" lnSpcReduction="20000"/>
          </a:bodyPr>
          <a:lstStyle/>
          <a:p>
            <a:r>
              <a:rPr lang="el-GR" dirty="0" smtClean="0"/>
              <a:t>Να εντοπίσετε  το κυριότερο μεταφυσικό ερώτημα και τη σχέση με την οντολογία.</a:t>
            </a:r>
          </a:p>
          <a:p>
            <a:r>
              <a:rPr lang="el-GR" dirty="0" smtClean="0"/>
              <a:t>Να διερευνήσετε τη σχέση της μεταφυσικής με τη γνωσιολογία και την επιστήμη, να αιτιολογήσετε την άποψη ότι τα μεταφυσικά και τα γνωσιολογικά ερωτήματα είναι αλληλένδετα και να επιχειρήσει να οριοθετήσει το πεδίο έρευνας της επιστήμης σε σχέση με το πεδίο της μεταφυσικής.</a:t>
            </a:r>
          </a:p>
          <a:p>
            <a:r>
              <a:rPr lang="el-GR" dirty="0" smtClean="0"/>
              <a:t>Να κατανοήσετε την ιδιαιτερότητα των μεταφυσικών προβλημάτων και τη δυσκολία αυστηρού διαχωρισμού ανάμεσα σε οντολογικά και επιστημονικά ερωτήματα (π.χ., “από τι είναι φτιαγμένος ο κόσμος;”) και να εντοπίσετε το βασικό κριτήριο διαφοροποίησής τους.</a:t>
            </a:r>
            <a:endParaRPr lang="el-GR"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Πώς γεννήθηκε;</a:t>
            </a:r>
            <a:endParaRPr lang="el-GR" dirty="0"/>
          </a:p>
        </p:txBody>
      </p:sp>
      <p:sp>
        <p:nvSpPr>
          <p:cNvPr id="3" name="2 - Θέση περιεχομένου"/>
          <p:cNvSpPr>
            <a:spLocks noGrp="1"/>
          </p:cNvSpPr>
          <p:nvPr>
            <p:ph idx="1"/>
          </p:nvPr>
        </p:nvSpPr>
        <p:spPr/>
        <p:txBody>
          <a:bodyPr/>
          <a:lstStyle/>
          <a:p>
            <a:r>
              <a:rPr lang="el-GR" dirty="0" smtClean="0"/>
              <a:t>Η λέξη πλάστηκε από τους μελετητές του  Αριστοτέλη καθώς ένα σύνολο έργων του επονομάστηκε </a:t>
            </a:r>
            <a:r>
              <a:rPr lang="el-GR" i="1" dirty="0" smtClean="0"/>
              <a:t>Τα Φυσικά. </a:t>
            </a:r>
            <a:r>
              <a:rPr lang="el-GR" dirty="0" smtClean="0"/>
              <a:t>Ο ίδιος ο Αριστοτέλης ονόμασε τα έργα του αυτά </a:t>
            </a:r>
            <a:r>
              <a:rPr lang="el-GR" i="1" dirty="0" smtClean="0"/>
              <a:t>Πρώτη Φιλοσοφία </a:t>
            </a:r>
            <a:r>
              <a:rPr lang="el-GR" dirty="0" smtClean="0"/>
              <a:t>αναγνωρίζοντας την αξία τους</a:t>
            </a:r>
          </a:p>
          <a:p>
            <a:endParaRPr lang="el-GR" dirty="0" smtClean="0"/>
          </a:p>
          <a:p>
            <a:endParaRPr lang="el-GR"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Τι είναι τελικά φιλοσοφία;</a:t>
            </a:r>
            <a:endParaRPr lang="en-US" dirty="0"/>
          </a:p>
        </p:txBody>
      </p:sp>
      <p:sp>
        <p:nvSpPr>
          <p:cNvPr id="3" name="Θέση περιεχομένου 2"/>
          <p:cNvSpPr>
            <a:spLocks noGrp="1"/>
          </p:cNvSpPr>
          <p:nvPr>
            <p:ph idx="1"/>
          </p:nvPr>
        </p:nvSpPr>
        <p:spPr/>
        <p:txBody>
          <a:bodyPr>
            <a:normAutofit/>
          </a:bodyPr>
          <a:lstStyle/>
          <a:p>
            <a:pPr>
              <a:buFont typeface="Wingdings" pitchFamily="2" charset="2"/>
              <a:buChar char="v"/>
            </a:pPr>
            <a:r>
              <a:rPr lang="el-GR" dirty="0" smtClean="0"/>
              <a:t>"</a:t>
            </a:r>
            <a:r>
              <a:rPr lang="el-GR" dirty="0"/>
              <a:t>Φιλοσοφία θα πει: να βρίσκεσαι καθ' </a:t>
            </a:r>
            <a:r>
              <a:rPr lang="el-GR" dirty="0" err="1"/>
              <a:t>οδόν</a:t>
            </a:r>
            <a:r>
              <a:rPr lang="el-GR" dirty="0"/>
              <a:t>. Τα ερωτήματά της είναι ουσιαστικότερα από τις απαντήσεις της, και κάθε απάντηση μετατρέπεται σε νέο ερώτημα". (</a:t>
            </a:r>
            <a:r>
              <a:rPr lang="el-GR" b="1" dirty="0"/>
              <a:t>Καρλ </a:t>
            </a:r>
            <a:r>
              <a:rPr lang="el-GR" b="1" dirty="0" err="1"/>
              <a:t>Γιάσπερς</a:t>
            </a:r>
            <a:r>
              <a:rPr lang="el-GR" b="1" dirty="0"/>
              <a:t>,</a:t>
            </a:r>
            <a:r>
              <a:rPr lang="el-GR" i="1" dirty="0"/>
              <a:t> Εισαγωγή στη φιλοσοφία )</a:t>
            </a:r>
            <a:endParaRPr lang="el-GR" dirty="0"/>
          </a:p>
          <a:p>
            <a:endParaRPr lang="en-US" dirty="0"/>
          </a:p>
        </p:txBody>
      </p:sp>
    </p:spTree>
    <p:extLst>
      <p:ext uri="{BB962C8B-B14F-4D97-AF65-F5344CB8AC3E}">
        <p14:creationId xmlns:p14="http://schemas.microsoft.com/office/powerpoint/2010/main" val="3576611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Ποιο είναι το περιεχόμενο;</a:t>
            </a:r>
            <a:endParaRPr lang="el-GR" dirty="0"/>
          </a:p>
        </p:txBody>
      </p:sp>
      <p:sp>
        <p:nvSpPr>
          <p:cNvPr id="3" name="2 - Θέση περιεχομένου"/>
          <p:cNvSpPr>
            <a:spLocks noGrp="1"/>
          </p:cNvSpPr>
          <p:nvPr>
            <p:ph idx="1"/>
          </p:nvPr>
        </p:nvSpPr>
        <p:spPr/>
        <p:txBody>
          <a:bodyPr/>
          <a:lstStyle/>
          <a:p>
            <a:r>
              <a:rPr lang="el-GR" dirty="0" smtClean="0"/>
              <a:t>Η Μεταφυσική ασχολείται με το ερώτημα «τι υπάρχει πέρα από την ορατή πραγματικότητα;» , «τι είναι όν;», «ποια τα είδη των όντων;», «τι είναι θάνατος;», «τι είναι ψυχή;»</a:t>
            </a: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Μεταφυσική και οντολογία</a:t>
            </a:r>
            <a:endParaRPr lang="el-GR" dirty="0"/>
          </a:p>
        </p:txBody>
      </p:sp>
      <p:sp>
        <p:nvSpPr>
          <p:cNvPr id="3" name="2 - Θέση περιεχομένου"/>
          <p:cNvSpPr>
            <a:spLocks noGrp="1"/>
          </p:cNvSpPr>
          <p:nvPr>
            <p:ph idx="1"/>
          </p:nvPr>
        </p:nvSpPr>
        <p:spPr/>
        <p:txBody>
          <a:bodyPr/>
          <a:lstStyle/>
          <a:p>
            <a:r>
              <a:rPr lang="el-GR" dirty="0" smtClean="0"/>
              <a:t>Οι ερωτήσεις της Μεταφυσικής δείχνουν ότι έχει σχέση και με την οντολογία , αφού ασχολείται με το </a:t>
            </a:r>
            <a:r>
              <a:rPr lang="el-GR" b="1" dirty="0" smtClean="0"/>
              <a:t>ον</a:t>
            </a:r>
          </a:p>
          <a:p>
            <a:endParaRPr lang="el-GR"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Μεταφυσική και γνωσιολογία</a:t>
            </a:r>
            <a:endParaRPr lang="el-GR" dirty="0"/>
          </a:p>
        </p:txBody>
      </p:sp>
      <p:sp>
        <p:nvSpPr>
          <p:cNvPr id="3" name="2 - Θέση περιεχομένου"/>
          <p:cNvSpPr>
            <a:spLocks noGrp="1"/>
          </p:cNvSpPr>
          <p:nvPr>
            <p:ph idx="1"/>
          </p:nvPr>
        </p:nvSpPr>
        <p:spPr/>
        <p:txBody>
          <a:bodyPr/>
          <a:lstStyle/>
          <a:p>
            <a:r>
              <a:rPr lang="el-GR" dirty="0" smtClean="0"/>
              <a:t>Οι ερωτήσεις της Μεταφυσικής προϋποθέτουν ότι γνωρίζουμε αν υπάρχει ή όχι ένα ον</a:t>
            </a:r>
          </a:p>
          <a:p>
            <a:r>
              <a:rPr lang="el-GR" dirty="0" smtClean="0"/>
              <a:t>Με αυτή την προοπτική σχετίζονται και με την γνωσιολογία</a:t>
            </a:r>
            <a:endParaRPr lang="el-GR"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Κατηγορίες ερωτημάτων Μεταφυσικής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Ερωτήματα σχετικά με τη φυσική ή αισθητή πραγματικότητα : τι είναι δέντρο;</a:t>
            </a:r>
          </a:p>
          <a:p>
            <a:r>
              <a:rPr lang="el-GR" dirty="0" smtClean="0"/>
              <a:t>Ερωτήματα σχετικά με μη αισθητά πράγματα ή έννοιες: τι είναι έθνος;</a:t>
            </a:r>
          </a:p>
          <a:p>
            <a:r>
              <a:rPr lang="el-GR" dirty="0" smtClean="0"/>
              <a:t>Ερωτήματα σχετικά με το νοητό ον: άνθρωπος είναι </a:t>
            </a:r>
            <a:r>
              <a:rPr lang="el-GR" dirty="0" err="1" smtClean="0"/>
              <a:t>ό,τι</a:t>
            </a:r>
            <a:r>
              <a:rPr lang="el-GR" dirty="0" smtClean="0"/>
              <a:t> βλέπουμε ή και ή βούληση ότι υπάρχουμε;</a:t>
            </a:r>
          </a:p>
          <a:p>
            <a:r>
              <a:rPr lang="el-GR" dirty="0" smtClean="0"/>
              <a:t>Ερωτήματα σχετικά με το δημιουργό του σύμπαντος: υπάρχει Θεός; </a:t>
            </a:r>
            <a:endParaRPr lang="el-GR"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Ομοιότητες Μεταφυσικής και Φυσικής </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Μεταφυσική θέτει ερωτήματα για το τι είναι ον και δίνει γενικές απαντήσεις. Η Φυσική θέτει τα ίδια ερωτήματα και απαντά ανακαλύπτοντας καθολικούς νόμους για την πραγματικότητα του όντος</a:t>
            </a:r>
          </a:p>
          <a:p>
            <a:r>
              <a:rPr lang="el-GR" dirty="0" smtClean="0"/>
              <a:t>Η Μεταφυσική ερευνά την ουσιαστική φύση της πραγματικότητας πέρα από τις εμπειρίες. Η Φυσική ερευνά το μη αισθητό με τις θεωρίες της σχετικότητας και των πιθανοτήτων</a:t>
            </a:r>
            <a:endParaRPr lang="el-GR"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Διαφορές Μεταφυσικής και Φυσικής</a:t>
            </a:r>
            <a:endParaRPr lang="el-GR" dirty="0"/>
          </a:p>
        </p:txBody>
      </p:sp>
      <p:sp>
        <p:nvSpPr>
          <p:cNvPr id="3" name="2 - Θέση περιεχομένου"/>
          <p:cNvSpPr>
            <a:spLocks noGrp="1"/>
          </p:cNvSpPr>
          <p:nvPr>
            <p:ph idx="1"/>
          </p:nvPr>
        </p:nvSpPr>
        <p:spPr>
          <a:xfrm>
            <a:off x="1043492" y="2323652"/>
            <a:ext cx="7567108" cy="3508977"/>
          </a:xfrm>
        </p:spPr>
        <p:txBody>
          <a:bodyPr>
            <a:normAutofit lnSpcReduction="10000"/>
          </a:bodyPr>
          <a:lstStyle/>
          <a:p>
            <a:r>
              <a:rPr lang="el-GR" dirty="0" smtClean="0"/>
              <a:t>Η Φυσική θέτει ερωτήματα για την πραγματικότητα και προσπαθεί να δώσει απαντήσεις με πειράματα ώστε </a:t>
            </a:r>
            <a:r>
              <a:rPr lang="el-GR" dirty="0" err="1" smtClean="0"/>
              <a:t>ό,τι</a:t>
            </a:r>
            <a:r>
              <a:rPr lang="el-GR" dirty="0" smtClean="0"/>
              <a:t> λέει να επαληθευτεί. Η Μεταφυσική θέτει ερωτήματα που δεν μπορούν να επαληθευτούν αλλά βασίζονται στη λογική</a:t>
            </a:r>
          </a:p>
          <a:p>
            <a:r>
              <a:rPr lang="el-GR" dirty="0" smtClean="0"/>
              <a:t>Η Φυσική εξετάζει επαγωγικά- ειδικά και εξάγει νόμους καθολικούς: τι είναι φυσικό φαινόμενο; . Η Μεταφυσική ασχολείται με το γενικό και το καθολικό: τι είναι φύση;</a:t>
            </a:r>
            <a:endParaRPr lang="el-GR"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Νους και σώμα - </a:t>
            </a:r>
            <a:r>
              <a:rPr lang="el-GR" dirty="0" err="1" smtClean="0"/>
              <a:t>δυϊστικές</a:t>
            </a:r>
            <a:r>
              <a:rPr lang="el-GR" dirty="0" smtClean="0"/>
              <a:t> θεωρίες </a:t>
            </a:r>
            <a:endParaRPr lang="el-GR" dirty="0"/>
          </a:p>
        </p:txBody>
      </p:sp>
      <p:sp>
        <p:nvSpPr>
          <p:cNvPr id="3" name="2 - Θέση κειμένου"/>
          <p:cNvSpPr>
            <a:spLocks noGrp="1"/>
          </p:cNvSpPr>
          <p:nvPr>
            <p:ph type="body" idx="1"/>
          </p:nvPr>
        </p:nvSpPr>
        <p:spPr/>
        <p:txBody>
          <a:bodyPr/>
          <a:lstStyle/>
          <a:p>
            <a:endParaRPr lang="el-GR"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σημαίνει να έχει κανείς νου και συνειδητή εμπειρία;</a:t>
            </a:r>
            <a:endParaRPr lang="el-GR" dirty="0"/>
          </a:p>
        </p:txBody>
      </p:sp>
      <p:sp>
        <p:nvSpPr>
          <p:cNvPr id="3" name="2 - Θέση περιεχομένου"/>
          <p:cNvSpPr>
            <a:spLocks noGrp="1"/>
          </p:cNvSpPr>
          <p:nvPr>
            <p:ph idx="1"/>
          </p:nvPr>
        </p:nvSpPr>
        <p:spPr/>
        <p:txBody>
          <a:bodyPr/>
          <a:lstStyle/>
          <a:p>
            <a:r>
              <a:rPr lang="el-GR" dirty="0" smtClean="0"/>
              <a:t>Έχουμε την εξωτερική εμπειρία ότι το σώμα μας υπάρχει – καταλαμβάνει χώρο</a:t>
            </a:r>
          </a:p>
          <a:p>
            <a:r>
              <a:rPr lang="el-GR" dirty="0" smtClean="0"/>
              <a:t>Έχουμε την εσωτερική εμπειρία ότι κάποιες στιγμές αισθανόμαστε και σκεφτόμαστε ή θέλουμε κάτι</a:t>
            </a:r>
          </a:p>
          <a:p>
            <a:r>
              <a:rPr lang="el-GR" dirty="0" smtClean="0"/>
              <a:t>Έχουμε τη συνείδηση ότι παρά τις αλλαγές και τις εμπειρίες εμείς μένουμε ίδιοι = συνείδηση ταυτότητας</a:t>
            </a:r>
            <a:endParaRPr lang="el-GR"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Το πρόβλημα της σχέσης νου και σώματος</a:t>
            </a:r>
            <a:endParaRPr lang="el-GR" dirty="0"/>
          </a:p>
        </p:txBody>
      </p:sp>
      <p:sp>
        <p:nvSpPr>
          <p:cNvPr id="3" name="2 - Θέση περιεχομένου"/>
          <p:cNvSpPr>
            <a:spLocks noGrp="1"/>
          </p:cNvSpPr>
          <p:nvPr>
            <p:ph idx="1"/>
          </p:nvPr>
        </p:nvSpPr>
        <p:spPr>
          <a:xfrm>
            <a:off x="1043492" y="2323652"/>
            <a:ext cx="7414708" cy="3508977"/>
          </a:xfrm>
        </p:spPr>
        <p:txBody>
          <a:bodyPr/>
          <a:lstStyle/>
          <a:p>
            <a:r>
              <a:rPr lang="el-GR" dirty="0" smtClean="0"/>
              <a:t>Όλα αυτά μετουσιώθηκαν σε μια φιλοσοφική θεωρία το </a:t>
            </a:r>
            <a:r>
              <a:rPr lang="el-GR" b="1" dirty="0" smtClean="0">
                <a:solidFill>
                  <a:srgbClr val="7030A0"/>
                </a:solidFill>
              </a:rPr>
              <a:t>δυϊσμό</a:t>
            </a:r>
          </a:p>
          <a:p>
            <a:endParaRPr lang="el-GR" b="1" dirty="0">
              <a:solidFill>
                <a:srgbClr val="7030A0"/>
              </a:solidFill>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Δυϊσμός -</a:t>
            </a:r>
            <a:r>
              <a:rPr lang="el-GR" dirty="0" smtClean="0"/>
              <a:t>Ορισμός </a:t>
            </a:r>
            <a:endParaRPr lang="el-GR" dirty="0"/>
          </a:p>
        </p:txBody>
      </p:sp>
      <p:sp>
        <p:nvSpPr>
          <p:cNvPr id="3" name="2 - Θέση περιεχομένου"/>
          <p:cNvSpPr>
            <a:spLocks noGrp="1"/>
          </p:cNvSpPr>
          <p:nvPr>
            <p:ph idx="1"/>
          </p:nvPr>
        </p:nvSpPr>
        <p:spPr/>
        <p:txBody>
          <a:bodyPr/>
          <a:lstStyle/>
          <a:p>
            <a:r>
              <a:rPr lang="el-GR" dirty="0" smtClean="0"/>
              <a:t>Δυισμός: η θεωρία που αποδέχεται την αυτόνομη ύπαρξη ψυχής και σώματος. Ο άνθρωπος δηλαδή έχει δύο υποστάσεις , μια υλική και μια άυλη.</a:t>
            </a:r>
          </a:p>
          <a:p>
            <a:r>
              <a:rPr lang="el-GR" dirty="0" smtClean="0"/>
              <a:t>Κύριος εκπρόσωπος είναι ο </a:t>
            </a:r>
            <a:r>
              <a:rPr lang="el-GR" dirty="0" err="1" smtClean="0"/>
              <a:t>Ντεκάρτ</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Είμαστε όλοι φιλόσοφοι;</a:t>
            </a:r>
            <a:endParaRPr lang="el-GR" dirty="0"/>
          </a:p>
        </p:txBody>
      </p:sp>
      <p:sp>
        <p:nvSpPr>
          <p:cNvPr id="3" name="2 - Θέση περιεχομένου"/>
          <p:cNvSpPr>
            <a:spLocks noGrp="1"/>
          </p:cNvSpPr>
          <p:nvPr>
            <p:ph idx="1"/>
          </p:nvPr>
        </p:nvSpPr>
        <p:spPr/>
        <p:txBody>
          <a:bodyPr/>
          <a:lstStyle/>
          <a:p>
            <a:r>
              <a:rPr lang="el-GR" dirty="0" smtClean="0"/>
              <a:t>"Πολύ νωρίς είχα μάθει πως είναι αδύνατον να φανταστεί κανείς κάτι τόσο αλλόκοτο ή απίστευτο, που να μην το έχει κιόλας πει κάποιος από τους φιλοσόφους" ( </a:t>
            </a:r>
            <a:r>
              <a:rPr lang="el-GR" b="1" dirty="0" smtClean="0"/>
              <a:t>Ρενέ </a:t>
            </a:r>
            <a:r>
              <a:rPr lang="el-GR" b="1" dirty="0" err="1" smtClean="0"/>
              <a:t>Ντεκάρτ</a:t>
            </a:r>
            <a:r>
              <a:rPr lang="el-GR" b="1" dirty="0" smtClean="0"/>
              <a:t>,</a:t>
            </a:r>
            <a:r>
              <a:rPr lang="el-GR" i="1" dirty="0" smtClean="0"/>
              <a:t> Λόγος περί της μεθόδου )</a:t>
            </a:r>
          </a:p>
          <a:p>
            <a:r>
              <a:rPr lang="el-GR" i="1" dirty="0" smtClean="0"/>
              <a:t>Αυτό όμως σημαίνει ότι εμείς πρέπει να σταματήσουμε να σκεφτόμαστε;</a:t>
            </a:r>
          </a:p>
          <a:p>
            <a:endParaRPr lang="el-G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Θεωρία </a:t>
            </a:r>
            <a:r>
              <a:rPr lang="el-GR" dirty="0" err="1" smtClean="0"/>
              <a:t>Ντεκάρτ</a:t>
            </a:r>
            <a:r>
              <a:rPr lang="el-GR" b="1" dirty="0" smtClean="0"/>
              <a:t> – </a:t>
            </a:r>
            <a:br>
              <a:rPr lang="el-GR" b="1" dirty="0" smtClean="0"/>
            </a:br>
            <a:r>
              <a:rPr lang="el-GR" b="1" dirty="0" smtClean="0"/>
              <a:t>Θεωρία αλληλεπίδρασης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Κατά τη γνώμη του οι δύο υποστάσεις βρίσκονται σε αλληλεξάρτηση και σύνδεση μεταξύ τους μέσω ενός αδένα , της υπόφυσης .</a:t>
            </a:r>
          </a:p>
          <a:p>
            <a:r>
              <a:rPr lang="el-GR" dirty="0" smtClean="0"/>
              <a:t>Μέσω της υπόφυσης οι εντολές του πνεύματος μεταβιβάζονται στο σώμα και το κινούν</a:t>
            </a:r>
          </a:p>
          <a:p>
            <a:r>
              <a:rPr lang="el-GR" dirty="0" smtClean="0"/>
              <a:t>Τα ερεθίσματα από το σώμα μέσω της υπόφυσης μεταβιβάζονται στον εγκέφαλο</a:t>
            </a:r>
            <a:endParaRPr lang="el-GR"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Κριτική</a:t>
            </a:r>
            <a:br>
              <a:rPr lang="el-GR" sz="2400" b="1" dirty="0" smtClean="0"/>
            </a:br>
            <a:endParaRPr lang="el-GR" sz="2400" b="1" dirty="0"/>
          </a:p>
        </p:txBody>
      </p:sp>
      <p:sp>
        <p:nvSpPr>
          <p:cNvPr id="3" name="2 - Θέση περιεχομένου"/>
          <p:cNvSpPr>
            <a:spLocks noGrp="1"/>
          </p:cNvSpPr>
          <p:nvPr>
            <p:ph idx="1"/>
          </p:nvPr>
        </p:nvSpPr>
        <p:spPr/>
        <p:txBody>
          <a:bodyPr/>
          <a:lstStyle/>
          <a:p>
            <a:r>
              <a:rPr lang="el-GR" dirty="0" smtClean="0"/>
              <a:t>Δεν εξηγείται επαρκώς με ποιον τρόπο αυτές οι υποστάσεις μπορούν να επικοινωνούν, εφόσον ανήκουν σε διαφορετικές υποστάσεις</a:t>
            </a:r>
          </a:p>
          <a:p>
            <a:r>
              <a:rPr lang="el-GR" dirty="0" smtClean="0"/>
              <a:t>Το μοντέλο μοιάζει σαν αόρατο φάντασμα , που το ονομάζει πνεύμα και το οποίο κατοικεί μέσα σε μια μηχανή –το σώμα- που εκτελεί διαταγές!!!</a:t>
            </a:r>
            <a:endParaRPr lang="el-GR"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Εφαρμογή στη φυσική</a:t>
            </a:r>
            <a:endParaRPr lang="el-GR" dirty="0"/>
          </a:p>
        </p:txBody>
      </p:sp>
      <p:sp>
        <p:nvSpPr>
          <p:cNvPr id="3" name="2 - Θέση περιεχομένου"/>
          <p:cNvSpPr>
            <a:spLocks noGrp="1"/>
          </p:cNvSpPr>
          <p:nvPr>
            <p:ph idx="1"/>
          </p:nvPr>
        </p:nvSpPr>
        <p:spPr>
          <a:xfrm>
            <a:off x="1043492" y="2323652"/>
            <a:ext cx="7262308" cy="3508977"/>
          </a:xfrm>
        </p:spPr>
        <p:txBody>
          <a:bodyPr>
            <a:normAutofit fontScale="62500" lnSpcReduction="20000"/>
          </a:bodyPr>
          <a:lstStyle/>
          <a:p>
            <a:r>
              <a:rPr lang="el-GR" dirty="0" smtClean="0"/>
              <a:t>Αρχίζω με το άκρως αινιγματικό παράδειγμα του δυϊσμού κύματος-σωματιδίου στη σύγχρονη Φυσική. Τα στοιχειώδη συστατικά της ύλης, που θεωρούσαμε σύμφωνα με την κλασική Φυσική ότι συμπεριφέρονται ως σωμάτια, αποδεικνύεται πως συμπεριφέρονται επίσης ως κύματα, και αντιστρόφως. Το ίδιο μπορεί να υποστηριχθεί και για την ηλεκτρομαγνητική ακτινοβολία. Ανάλογα με τις πειραματικές συνθήκες εκδηλώνεται η μία ή η άλλη ιδιότητα. Τον παράδοξο αυτό </a:t>
            </a:r>
            <a:r>
              <a:rPr lang="el-GR" dirty="0" err="1" smtClean="0"/>
              <a:t>κυματοσωματιδιακό</a:t>
            </a:r>
            <a:r>
              <a:rPr lang="el-GR" dirty="0" smtClean="0"/>
              <a:t> δυϊσμό αναδεικνύει, με παραδειγματικό τρόπο, το περίφημο πλέον «πείραμα των δύο σχισμών» του </a:t>
            </a:r>
            <a:r>
              <a:rPr lang="el-GR" dirty="0" err="1" smtClean="0"/>
              <a:t>Feynman</a:t>
            </a:r>
            <a:r>
              <a:rPr lang="el-GR" dirty="0" smtClean="0"/>
              <a:t> (βλ., για παράδειγμα, </a:t>
            </a:r>
            <a:r>
              <a:rPr lang="el-GR" dirty="0" err="1" smtClean="0"/>
              <a:t>Richard</a:t>
            </a:r>
            <a:r>
              <a:rPr lang="el-GR" dirty="0" smtClean="0"/>
              <a:t> Ρ. </a:t>
            </a:r>
            <a:r>
              <a:rPr lang="el-GR" dirty="0" err="1" smtClean="0"/>
              <a:t>Feynman</a:t>
            </a:r>
            <a:r>
              <a:rPr lang="el-GR" dirty="0" smtClean="0"/>
              <a:t> «</a:t>
            </a:r>
            <a:r>
              <a:rPr lang="el-GR" dirty="0" err="1" smtClean="0"/>
              <a:t>Εξι</a:t>
            </a:r>
            <a:r>
              <a:rPr lang="el-GR" dirty="0" smtClean="0"/>
              <a:t> Εύκολα Κομμάτια», Μετ. Αθηνά </a:t>
            </a:r>
            <a:r>
              <a:rPr lang="el-GR" dirty="0" err="1" smtClean="0"/>
              <a:t>Τσαγκογέωργα</a:t>
            </a:r>
            <a:r>
              <a:rPr lang="el-GR" dirty="0" smtClean="0"/>
              <a:t>, Εκδόσεις Κάτοπτρο, Αθήνα, 1998).</a:t>
            </a:r>
          </a:p>
          <a:p>
            <a:r>
              <a:rPr lang="el-GR" dirty="0" smtClean="0"/>
              <a:t>Η ενιαία θεωρία της Φυσικής δεν αποκλείεται λοιπόν να αποτελεί μια ουτοπία. </a:t>
            </a:r>
            <a:r>
              <a:rPr lang="el-GR" dirty="0" err="1" smtClean="0"/>
              <a:t>Οπως</a:t>
            </a:r>
            <a:r>
              <a:rPr lang="el-GR" dirty="0" smtClean="0"/>
              <a:t> τελικά λέει ο Τ. </a:t>
            </a:r>
            <a:r>
              <a:rPr lang="el-GR" dirty="0" err="1" smtClean="0"/>
              <a:t>Nagel</a:t>
            </a:r>
            <a:r>
              <a:rPr lang="el-GR" dirty="0" smtClean="0"/>
              <a:t>, στο βιβλίο που προανέφερα, στη σελίδα 46, «ίσως υπάρχουν στον κόσμο περισσότερα πράγματα απ' όσα μπορεί να κατανοήσει η φυσική επιστήμη». </a:t>
            </a:r>
          </a:p>
          <a:p>
            <a:r>
              <a:rPr lang="el-GR" b="1" i="1" dirty="0" smtClean="0"/>
              <a:t>Ο κ. Ι. Ν. Μαρκόπουλος είναι επίκουρος καθηγητής της Χημικής Μηχανικής στο Αριστοτέλειο Πανεπιστήμιο Θεσσαλονίκης </a:t>
            </a:r>
            <a:r>
              <a:rPr lang="el-GR" dirty="0" smtClean="0"/>
              <a:t/>
            </a:r>
            <a:br>
              <a:rPr lang="el-GR" dirty="0" smtClean="0"/>
            </a:br>
            <a:endParaRPr lang="el-GR"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dirty="0" smtClean="0"/>
              <a:t>Ενότητα 1</a:t>
            </a:r>
            <a:br>
              <a:rPr lang="el-GR" dirty="0" smtClean="0"/>
            </a:br>
            <a:r>
              <a:rPr lang="el-GR" dirty="0" smtClean="0"/>
              <a:t>1.  Γιατί η μεταφυσική δεν ταυτίζεται με καμιά από τις επιστήμες;</a:t>
            </a:r>
            <a:br>
              <a:rPr lang="el-GR" dirty="0" smtClean="0"/>
            </a:br>
            <a:r>
              <a:rPr lang="el-GR" dirty="0" smtClean="0"/>
              <a:t>2.  Γιατί η μεταφυσική είναι η πρώτη επιστήμη;</a:t>
            </a:r>
            <a:br>
              <a:rPr lang="el-GR" dirty="0" smtClean="0"/>
            </a:br>
            <a:r>
              <a:rPr lang="el-GR" dirty="0" smtClean="0"/>
              <a:t>3.  Με ποιο τρόπο ορίζεται η επιστήμη; Ποιο είναι το γνώρισμα της μεταφυσικής;</a:t>
            </a:r>
            <a:br>
              <a:rPr lang="el-GR" dirty="0" smtClean="0"/>
            </a:br>
            <a:r>
              <a:rPr lang="el-GR" dirty="0" smtClean="0"/>
              <a:t/>
            </a:r>
            <a:br>
              <a:rPr lang="el-GR" dirty="0" smtClean="0"/>
            </a:br>
            <a:r>
              <a:rPr lang="el-GR" dirty="0" smtClean="0"/>
              <a:t>Ενότητα 2</a:t>
            </a:r>
            <a:br>
              <a:rPr lang="el-GR" dirty="0" smtClean="0"/>
            </a:br>
            <a:r>
              <a:rPr lang="el-GR" dirty="0" smtClean="0"/>
              <a:t>1. Τί αναφέρει ο </a:t>
            </a:r>
            <a:r>
              <a:rPr lang="el-GR" dirty="0" err="1" smtClean="0"/>
              <a:t>Ντεκάρτ</a:t>
            </a:r>
            <a:r>
              <a:rPr lang="el-GR" dirty="0" smtClean="0"/>
              <a:t> στη θεωρία του, που περιγράφεται ως δυϊσμός ή θεωρία της αλληλεπίδρασης;</a:t>
            </a:r>
            <a:br>
              <a:rPr lang="el-GR" dirty="0" smtClean="0"/>
            </a:br>
            <a:r>
              <a:rPr lang="el-GR" dirty="0" smtClean="0"/>
              <a:t>Ενότητα 3</a:t>
            </a:r>
            <a:br>
              <a:rPr lang="el-GR" dirty="0" smtClean="0"/>
            </a:br>
            <a:r>
              <a:rPr lang="el-GR" dirty="0" smtClean="0"/>
              <a:t>1. Τί ονομάζεται μονισμός;</a:t>
            </a:r>
            <a:br>
              <a:rPr lang="el-GR" dirty="0" smtClean="0"/>
            </a:br>
            <a:r>
              <a:rPr lang="el-GR" dirty="0" smtClean="0"/>
              <a:t>2. Ποιά είδη μονισμού υπάρχουν;</a:t>
            </a:r>
            <a:br>
              <a:rPr lang="el-GR" dirty="0" smtClean="0"/>
            </a:br>
            <a:r>
              <a:rPr lang="el-GR" dirty="0" smtClean="0"/>
              <a:t>3. Τί πρεσβεύει ο υλισμός;</a:t>
            </a:r>
            <a:br>
              <a:rPr lang="el-GR" dirty="0" smtClean="0"/>
            </a:br>
            <a:r>
              <a:rPr lang="el-GR" dirty="0" smtClean="0"/>
              <a:t>4. Ποιές είναι οι διάφορες παραλλαγές υλισμού;</a:t>
            </a:r>
            <a:br>
              <a:rPr lang="el-GR" dirty="0" smtClean="0"/>
            </a:b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1"/>
          </p:nvPr>
        </p:nvSpPr>
        <p:spPr/>
        <p:txBody>
          <a:bodyPr/>
          <a:lstStyle/>
          <a:p>
            <a:endParaRPr lang="el-G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Στόχοι</a:t>
            </a:r>
            <a:br>
              <a:rPr lang="el-GR"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•Να συνειδητοποιήσετε το δυσεπίλυτο πρόβλημα της σχέσης σώματος και ψυχής, που εισηγείται στη νεότερη φιλοσοφία ο </a:t>
            </a:r>
            <a:r>
              <a:rPr lang="el-GR" dirty="0" err="1" smtClean="0"/>
              <a:t>Ντεκάρτ</a:t>
            </a:r>
            <a:r>
              <a:rPr lang="el-GR" dirty="0" smtClean="0"/>
              <a:t>, καθώς </a:t>
            </a:r>
            <a:r>
              <a:rPr lang="el-GR" smtClean="0"/>
              <a:t>και την προβληματικότητα </a:t>
            </a:r>
            <a:r>
              <a:rPr lang="el-GR" dirty="0" smtClean="0"/>
              <a:t>της έννοιας “συνείδηση”.</a:t>
            </a:r>
          </a:p>
          <a:p>
            <a:pPr>
              <a:buNone/>
            </a:pPr>
            <a:r>
              <a:rPr lang="el-GR" dirty="0" smtClean="0"/>
              <a:t>•Ν’ ανασυγκροτήσετε την επιχειρηματολογία του </a:t>
            </a:r>
            <a:r>
              <a:rPr lang="el-GR" dirty="0" err="1" smtClean="0"/>
              <a:t>Ντεκάρτ</a:t>
            </a:r>
            <a:r>
              <a:rPr lang="el-GR" dirty="0" smtClean="0"/>
              <a:t> και να αποτιμήσετε την ισχύ της.</a:t>
            </a:r>
          </a:p>
          <a:p>
            <a:pPr>
              <a:buNone/>
            </a:pPr>
            <a:r>
              <a:rPr lang="el-GR" dirty="0" smtClean="0"/>
              <a:t>•Να εξοικειωθείτε με τις κυριότερες θεωρίες που εκφράζουν προσπάθειες</a:t>
            </a:r>
          </a:p>
          <a:p>
            <a:pPr>
              <a:buNone/>
            </a:pPr>
            <a:r>
              <a:rPr lang="el-GR" dirty="0" smtClean="0"/>
              <a:t>για την αντιμετώπιση αυτού του σημαντικού μεταφυσικού προβλήματος</a:t>
            </a:r>
          </a:p>
          <a:p>
            <a:pPr>
              <a:buNone/>
            </a:pPr>
            <a:r>
              <a:rPr lang="el-GR" dirty="0" smtClean="0"/>
              <a:t>και με το φιλοσοφικό περιεχόμενο όρων όπως: δυϊσμός, μονισμός, ιδεαλισμός1 υλισμός2, </a:t>
            </a:r>
            <a:r>
              <a:rPr lang="el-GR" dirty="0" err="1" smtClean="0"/>
              <a:t>φυσικαλισμός</a:t>
            </a:r>
            <a:r>
              <a:rPr lang="el-GR" dirty="0" smtClean="0"/>
              <a:t>, συμπεριφορισμός, θεωρία διπλής όψης, λειτουργισμός κτλ.</a:t>
            </a:r>
          </a:p>
          <a:p>
            <a:pPr>
              <a:buNone/>
            </a:pPr>
            <a:r>
              <a:rPr lang="el-GR" dirty="0" smtClean="0"/>
              <a:t>•Να διαπιστώσετε την επικαιρότητα και τον “ανοικτό χαρακτήρα” των ερωτημάτων του σύγχρονου μεταφυσικού στοχασμού.</a:t>
            </a:r>
          </a:p>
          <a:p>
            <a:pPr>
              <a:buNone/>
            </a:pPr>
            <a:endParaRPr lang="el-GR"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 </a:t>
            </a:r>
            <a:endParaRPr lang="el-GR" dirty="0"/>
          </a:p>
        </p:txBody>
      </p:sp>
      <p:sp>
        <p:nvSpPr>
          <p:cNvPr id="3" name="2 - Θέση περιεχομένου"/>
          <p:cNvSpPr>
            <a:spLocks noGrp="1"/>
          </p:cNvSpPr>
          <p:nvPr>
            <p:ph idx="1"/>
          </p:nvPr>
        </p:nvSpPr>
        <p:spPr/>
        <p:txBody>
          <a:bodyPr/>
          <a:lstStyle/>
          <a:p>
            <a:r>
              <a:rPr lang="el-GR" dirty="0" smtClean="0"/>
              <a:t>Μονισμός; Η φιλοσοφική θέση ότι ο νους και το σώμα έχουν μόνο μια υπόσταση.</a:t>
            </a:r>
          </a:p>
          <a:p>
            <a:r>
              <a:rPr lang="el-GR" dirty="0" smtClean="0"/>
              <a:t>Η πνευματική μόνο  υπόσταση υποστηρίζεται από τον ιδεαλισμό</a:t>
            </a:r>
          </a:p>
          <a:p>
            <a:r>
              <a:rPr lang="el-GR" dirty="0" smtClean="0"/>
              <a:t>Η υλική μόνο υπόσταση υποστηρίζεται από τον υλισμό</a:t>
            </a:r>
            <a:endParaRPr lang="el-GR"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Ιδεαλισμός</a:t>
            </a:r>
            <a:endParaRPr lang="el-GR" dirty="0"/>
          </a:p>
        </p:txBody>
      </p:sp>
      <p:sp>
        <p:nvSpPr>
          <p:cNvPr id="3" name="2 - Θέση περιεχομένου"/>
          <p:cNvSpPr>
            <a:spLocks noGrp="1"/>
          </p:cNvSpPr>
          <p:nvPr>
            <p:ph idx="1"/>
          </p:nvPr>
        </p:nvSpPr>
        <p:spPr/>
        <p:txBody>
          <a:bodyPr/>
          <a:lstStyle/>
          <a:p>
            <a:r>
              <a:rPr lang="el-GR" dirty="0" smtClean="0"/>
              <a:t>Το μόνο που υπάρχει είναι το πνεύμα, ο νους</a:t>
            </a:r>
          </a:p>
          <a:p>
            <a:r>
              <a:rPr lang="el-GR" dirty="0" smtClean="0"/>
              <a:t>Ο νους υφίσταται ως έννοια για τον άνθρωπο και ο θεός για το σύμπαν</a:t>
            </a:r>
          </a:p>
          <a:p>
            <a:r>
              <a:rPr lang="el-GR" dirty="0" smtClean="0"/>
              <a:t>Αυτό που θεωρούμε ύλη είναι παρουσιάσεις ή εκδηλώσεις  του νου</a:t>
            </a:r>
            <a:endParaRPr lang="el-GR"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027664"/>
            <a:ext cx="7772400" cy="1143000"/>
          </a:xfrm>
        </p:spPr>
        <p:txBody>
          <a:bodyPr>
            <a:normAutofit fontScale="90000"/>
          </a:bodyPr>
          <a:lstStyle/>
          <a:p>
            <a:r>
              <a:rPr lang="el-GR" dirty="0" smtClean="0"/>
              <a:t>Βασικός εκπρόσωπος ιδεαλισμού ο Μπέρκλεϋ</a:t>
            </a:r>
            <a:endParaRPr lang="el-GR" dirty="0"/>
          </a:p>
        </p:txBody>
      </p:sp>
      <p:sp>
        <p:nvSpPr>
          <p:cNvPr id="3" name="2 - Θέση περιεχομένου"/>
          <p:cNvSpPr>
            <a:spLocks noGrp="1"/>
          </p:cNvSpPr>
          <p:nvPr>
            <p:ph idx="1"/>
          </p:nvPr>
        </p:nvSpPr>
        <p:spPr/>
        <p:txBody>
          <a:bodyPr/>
          <a:lstStyle/>
          <a:p>
            <a:r>
              <a:rPr lang="el-GR" dirty="0" smtClean="0"/>
              <a:t>Αρνήθηκε την ύπαρξη της ύλης </a:t>
            </a:r>
          </a:p>
          <a:p>
            <a:r>
              <a:rPr lang="el-GR" dirty="0" smtClean="0"/>
              <a:t>Κήρυξε την </a:t>
            </a:r>
            <a:r>
              <a:rPr lang="el-GR" dirty="0" err="1" smtClean="0"/>
              <a:t>πανθεϊα</a:t>
            </a:r>
            <a:r>
              <a:rPr lang="el-GR" dirty="0" smtClean="0"/>
              <a:t>  </a:t>
            </a:r>
          </a:p>
          <a:p>
            <a:r>
              <a:rPr lang="el-GR" dirty="0" smtClean="0"/>
              <a:t> οι φυσικοί σήμερα θεωρούν ότι ένα σωματίδιο υπάρχει από τη στιγμή που υπάρχει ένα σκεπτόμενο ον , ο άνθρωπος, που το παρατηρεί</a:t>
            </a:r>
          </a:p>
          <a:p>
            <a:endParaRPr lang="el-GR"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Υλισμός </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βάση των όντων είναι η ύλη</a:t>
            </a:r>
          </a:p>
          <a:p>
            <a:r>
              <a:rPr lang="el-GR" dirty="0" smtClean="0"/>
              <a:t>Τα πνευματικά ή ψυχικά φαινόμενα </a:t>
            </a:r>
            <a:r>
              <a:rPr lang="el-GR" dirty="0" err="1" smtClean="0"/>
              <a:t>π.χ</a:t>
            </a:r>
            <a:r>
              <a:rPr lang="en-US" dirty="0" smtClean="0"/>
              <a:t> </a:t>
            </a:r>
            <a:r>
              <a:rPr lang="el-GR" dirty="0" smtClean="0"/>
              <a:t>η Πείνα ή δίψα , είναι προϊόντα οργανικής ύλης. Η χαρά ή  η λύπη είναι αποτέλεσμα χημικών διεργασιών</a:t>
            </a:r>
          </a:p>
          <a:p>
            <a:r>
              <a:rPr lang="el-GR" dirty="0" smtClean="0"/>
              <a:t>Όλα στη φύση λειτουργούν βάσει μηχανισμών</a:t>
            </a:r>
          </a:p>
          <a:p>
            <a:r>
              <a:rPr lang="el-GR" dirty="0" smtClean="0"/>
              <a:t>Δεν υπάρχει διάκριση σώματος και ψυχής , πνεύμα ή ύλη ή Θεός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Σε τι μας βοηθά η φιλοσοφία;</a:t>
            </a:r>
            <a:endParaRPr lang="el-GR" dirty="0"/>
          </a:p>
        </p:txBody>
      </p:sp>
      <p:sp>
        <p:nvSpPr>
          <p:cNvPr id="3" name="2 - Θέση περιεχομένου"/>
          <p:cNvSpPr>
            <a:spLocks noGrp="1"/>
          </p:cNvSpPr>
          <p:nvPr>
            <p:ph idx="1"/>
          </p:nvPr>
        </p:nvSpPr>
        <p:spPr/>
        <p:txBody>
          <a:bodyPr/>
          <a:lstStyle/>
          <a:p>
            <a:r>
              <a:rPr lang="el-GR" dirty="0" smtClean="0"/>
              <a:t>Να διευρύνουμε τον πνευματικό μας ορίζοντα. (Γιατί; Πώς;)</a:t>
            </a:r>
          </a:p>
          <a:p>
            <a:r>
              <a:rPr lang="el-GR" dirty="0" smtClean="0"/>
              <a:t>Να οξύνει την κριτική ικανότητα.(Γιατί;         Πώς;)</a:t>
            </a:r>
          </a:p>
          <a:p>
            <a:r>
              <a:rPr lang="el-GR" dirty="0" smtClean="0"/>
              <a:t>Να ανοίξει νέες προοπτικές στη γνώση.      ( Γιατί; Πώς;)</a:t>
            </a:r>
            <a:endParaRPr lang="el-G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Ιστορικοί εκφραστές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Ατομικοί φιλόσοφοί:</a:t>
            </a:r>
          </a:p>
          <a:p>
            <a:r>
              <a:rPr lang="el-GR" dirty="0" smtClean="0"/>
              <a:t> </a:t>
            </a:r>
            <a:r>
              <a:rPr lang="el-GR" b="1" dirty="0" smtClean="0"/>
              <a:t>Δημόκριτος</a:t>
            </a:r>
            <a:r>
              <a:rPr lang="el-GR" dirty="0" smtClean="0"/>
              <a:t>: το ον υποδιαιρείται σε αναρίθμητα σωματίδια , τα άτομα = υπαρκτά, υλικά, αόρατα, αγέννητα, αιώνια. Από τη σύνθεση αυτών γεννιούνται τα διάφορα σώματα </a:t>
            </a:r>
          </a:p>
          <a:p>
            <a:r>
              <a:rPr lang="el-GR" dirty="0" smtClean="0"/>
              <a:t>Επίκουρος: ακολουθεί το Δημόκριτο. Ο κόσμος δημιουργείται με μηχανικές δυνάμεις, όπως η ενέργεια και η σύγκρουση ατόμων. Η ψυχή αποτελείται από μόρια φωτιάς και αέρα. Το ίδιο και όλες οι </a:t>
            </a:r>
            <a:r>
              <a:rPr lang="el-GR" smtClean="0"/>
              <a:t>ψυχικές εκδηλώσεις.</a:t>
            </a:r>
            <a:endParaRPr lang="el-GR" dirty="0" smtClean="0"/>
          </a:p>
          <a:p>
            <a:endParaRPr lang="el-GR"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62000" y="2900829"/>
            <a:ext cx="7315199" cy="1362075"/>
          </a:xfrm>
        </p:spPr>
        <p:txBody>
          <a:bodyPr/>
          <a:lstStyle/>
          <a:p>
            <a:r>
              <a:rPr lang="el-GR" dirty="0" smtClean="0"/>
              <a:t>Σύγχρονες μορφές υλισμού</a:t>
            </a:r>
            <a:endParaRPr lang="el-GR" dirty="0"/>
          </a:p>
        </p:txBody>
      </p:sp>
      <p:sp>
        <p:nvSpPr>
          <p:cNvPr id="3" name="2 - Θέση κειμένου"/>
          <p:cNvSpPr>
            <a:spLocks noGrp="1"/>
          </p:cNvSpPr>
          <p:nvPr>
            <p:ph type="body" idx="1"/>
          </p:nvPr>
        </p:nvSpPr>
        <p:spPr/>
        <p:txBody>
          <a:bodyPr/>
          <a:lstStyle/>
          <a:p>
            <a:endParaRPr lang="el-G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027664"/>
            <a:ext cx="7848600" cy="1143000"/>
          </a:xfrm>
        </p:spPr>
        <p:txBody>
          <a:bodyPr>
            <a:normAutofit fontScale="90000"/>
          </a:bodyPr>
          <a:lstStyle/>
          <a:p>
            <a:r>
              <a:rPr lang="el-GR" dirty="0" err="1" smtClean="0"/>
              <a:t>Φυσικαλισμός</a:t>
            </a:r>
            <a:r>
              <a:rPr lang="el-GR" dirty="0" smtClean="0"/>
              <a:t>- θεωρία ταυτότητας</a:t>
            </a:r>
            <a:endParaRPr lang="el-GR" dirty="0"/>
          </a:p>
        </p:txBody>
      </p:sp>
      <p:sp>
        <p:nvSpPr>
          <p:cNvPr id="3" name="2 - Θέση περιεχομένου"/>
          <p:cNvSpPr>
            <a:spLocks noGrp="1"/>
          </p:cNvSpPr>
          <p:nvPr>
            <p:ph idx="1"/>
          </p:nvPr>
        </p:nvSpPr>
        <p:spPr>
          <a:xfrm>
            <a:off x="1043492" y="2323652"/>
            <a:ext cx="7262308" cy="3508977"/>
          </a:xfrm>
        </p:spPr>
        <p:txBody>
          <a:bodyPr>
            <a:normAutofit fontScale="92500" lnSpcReduction="10000"/>
          </a:bodyPr>
          <a:lstStyle/>
          <a:p>
            <a:r>
              <a:rPr lang="el-GR" dirty="0" smtClean="0"/>
              <a:t>Ο εγκέφαλος είναι μια άριστη μηχανή αποτελούμενη από νευρώνες. Κάθε ερέθισμα εσωτερικό ή εξωτερικό ερεθίζει τους αντίστοιχους νευρώνες και παράγει τα συναισθήματα και τις σκέψεις. Άρα κάθε φυσικό συμβάν (ύλη) αντιστοιχεί σε ένα νοητικό. Αυτό ερευνά η </a:t>
            </a:r>
            <a:r>
              <a:rPr lang="el-GR" dirty="0" err="1" smtClean="0"/>
              <a:t>Νευροφυσιολογία</a:t>
            </a:r>
            <a:r>
              <a:rPr lang="el-GR" dirty="0" smtClean="0"/>
              <a:t> : που προσπαθεί να αποκωδικοποιήσει τη λειτουργία του εγκεφάλου. Αν το πετύχει ο κόσμος δεν θα είναι ίδιος.</a:t>
            </a:r>
          </a:p>
          <a:p>
            <a:r>
              <a:rPr lang="el-GR" dirty="0" smtClean="0"/>
              <a:t>Γνωρίζετε εφαρμογές αυτής της προοπτικής;</a:t>
            </a:r>
            <a:endParaRPr lang="el-GR"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1027664"/>
            <a:ext cx="8077200" cy="1143000"/>
          </a:xfrm>
        </p:spPr>
        <p:txBody>
          <a:bodyPr>
            <a:normAutofit fontScale="90000"/>
          </a:bodyPr>
          <a:lstStyle/>
          <a:p>
            <a:r>
              <a:rPr lang="el-GR" dirty="0" smtClean="0"/>
              <a:t>Συμπεριφορισμός ή </a:t>
            </a:r>
            <a:r>
              <a:rPr lang="el-GR" dirty="0" err="1" smtClean="0"/>
              <a:t>μπιχεβιορισμός</a:t>
            </a:r>
            <a:endParaRPr lang="el-GR" dirty="0"/>
          </a:p>
        </p:txBody>
      </p:sp>
      <p:sp>
        <p:nvSpPr>
          <p:cNvPr id="3" name="2 - Θέση περιεχομένου"/>
          <p:cNvSpPr>
            <a:spLocks noGrp="1"/>
          </p:cNvSpPr>
          <p:nvPr>
            <p:ph idx="1"/>
          </p:nvPr>
        </p:nvSpPr>
        <p:spPr/>
        <p:txBody>
          <a:bodyPr/>
          <a:lstStyle/>
          <a:p>
            <a:r>
              <a:rPr lang="el-GR" dirty="0" smtClean="0"/>
              <a:t>Κάθε συνειδητή εμπειρία όπως συναισθήματα ή σκάψεις είναι αντιδράσεις σε συγκεκριμένα ερεθίσματα. Οι άνθρωποι έχουν την τάση να αντιδρούν σε κάθε ερέθισμα εσωτερικό ή εξωτερικό. Υπάρχει μέσα μας λοιπόν μια εσωτερική τάση για συγκριμένη συμπεριφορά ανάλογη με το ερέθισμα</a:t>
            </a:r>
          </a:p>
          <a:p>
            <a:r>
              <a:rPr lang="el-GR" dirty="0" smtClean="0"/>
              <a:t>Πού βρίσκει εφαρμογές ο </a:t>
            </a:r>
            <a:r>
              <a:rPr lang="el-GR" dirty="0" err="1" smtClean="0"/>
              <a:t>μπιχεβιορισμός</a:t>
            </a:r>
            <a:r>
              <a:rPr lang="el-GR" dirty="0" smtClean="0"/>
              <a:t>;</a:t>
            </a:r>
            <a:endParaRPr lang="el-GR"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Θεωρία της διπλής όψεως</a:t>
            </a:r>
            <a:endParaRPr lang="el-GR" dirty="0"/>
          </a:p>
        </p:txBody>
      </p:sp>
      <p:sp>
        <p:nvSpPr>
          <p:cNvPr id="3" name="2 - Θέση περιεχομένου"/>
          <p:cNvSpPr>
            <a:spLocks noGrp="1"/>
          </p:cNvSpPr>
          <p:nvPr>
            <p:ph idx="1"/>
          </p:nvPr>
        </p:nvSpPr>
        <p:spPr>
          <a:xfrm>
            <a:off x="1043492" y="2323652"/>
            <a:ext cx="7490908" cy="3508977"/>
          </a:xfrm>
        </p:spPr>
        <p:txBody>
          <a:bodyPr/>
          <a:lstStyle/>
          <a:p>
            <a:r>
              <a:rPr lang="el-GR" dirty="0" smtClean="0"/>
              <a:t>Στηρίζεται στη θεωρία του Σπινόζα. </a:t>
            </a:r>
          </a:p>
          <a:p>
            <a:r>
              <a:rPr lang="el-GR" dirty="0" smtClean="0"/>
              <a:t>Υπάρχει μια φυσική οντότητα αλλά με δύο όψεις-εκδηλώσεις, τις πνευματικές και τις υλικές. Οι δύο αυτές οντότητες είναι ισοδύναμες . Κάθε ανθρώπινο όν είναι ταυτόχρονα σώμα και πνεύμα που όμως είναι ανεξάρτητα μεταξύ τους.  </a:t>
            </a:r>
            <a:endParaRPr lang="el-GR"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Λειτουργισμός</a:t>
            </a:r>
            <a:endParaRPr lang="el-GR" dirty="0"/>
          </a:p>
        </p:txBody>
      </p:sp>
      <p:sp>
        <p:nvSpPr>
          <p:cNvPr id="3" name="2 - Θέση περιεχομένου"/>
          <p:cNvSpPr>
            <a:spLocks noGrp="1"/>
          </p:cNvSpPr>
          <p:nvPr>
            <p:ph idx="1"/>
          </p:nvPr>
        </p:nvSpPr>
        <p:spPr/>
        <p:txBody>
          <a:bodyPr/>
          <a:lstStyle/>
          <a:p>
            <a:r>
              <a:rPr lang="el-GR" dirty="0" smtClean="0"/>
              <a:t>Ο ανθρώπινος εγκέφαλος λειτουργεί όπως το λογισμικό του συστήματος του υπολογιστή. Το πνεύμα δηλαδή είναι ένα μηχανικό σύνολο λειτουργιών με τις οποίες ο εγκέφαλος επεξεργάζεται τα δεδομένα και δίνει απαντήσεις </a:t>
            </a:r>
            <a:endParaRPr lang="el-GR"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Κριτική </a:t>
            </a:r>
            <a:endParaRPr lang="el-GR"/>
          </a:p>
        </p:txBody>
      </p:sp>
      <p:sp>
        <p:nvSpPr>
          <p:cNvPr id="3" name="2 - Θέση περιεχομένου"/>
          <p:cNvSpPr>
            <a:spLocks noGrp="1"/>
          </p:cNvSpPr>
          <p:nvPr>
            <p:ph idx="1"/>
          </p:nvPr>
        </p:nvSpPr>
        <p:spPr/>
        <p:txBody>
          <a:bodyPr>
            <a:normAutofit fontScale="85000" lnSpcReduction="20000"/>
          </a:bodyPr>
          <a:lstStyle/>
          <a:p>
            <a:pPr>
              <a:buFont typeface="Courier New" panose="02070309020205020404" pitchFamily="49" charset="0"/>
              <a:buChar char="o"/>
            </a:pPr>
            <a:r>
              <a:rPr lang="el-GR" dirty="0" smtClean="0"/>
              <a:t>Καμιά υλιστική θεωρία δεν δίνει απάντηση στο πώς μπορούμε να κατανοούμε τη σκέψη και τη συνείδηση των άλλων όντων που έχουν διαφορετική σκέψη από εμάς</a:t>
            </a:r>
          </a:p>
          <a:p>
            <a:pPr>
              <a:buFont typeface="Courier New" panose="02070309020205020404" pitchFamily="49" charset="0"/>
              <a:buChar char="o"/>
            </a:pPr>
            <a:r>
              <a:rPr lang="el-GR" dirty="0" smtClean="0"/>
              <a:t>Το υλιστικό σύστημα δεν αφήνει περιθώρια για ελεύθερη βούληση στον άνθρωπο</a:t>
            </a:r>
          </a:p>
          <a:p>
            <a:pPr>
              <a:buFont typeface="Courier New" panose="02070309020205020404" pitchFamily="49" charset="0"/>
              <a:buChar char="o"/>
            </a:pPr>
            <a:r>
              <a:rPr lang="el-GR" dirty="0" smtClean="0"/>
              <a:t>Ο υλισμός δεν εξηγεί γιατί οι άνθρωποι αισθάνονται ότι έχουν ατομική ταυτότητα η οποία είναι σταθερή και συνεχής μέσα στο χρόνο</a:t>
            </a:r>
          </a:p>
          <a:p>
            <a:pPr>
              <a:buFont typeface="Courier New" panose="02070309020205020404" pitchFamily="49" charset="0"/>
              <a:buChar char="o"/>
            </a:pPr>
            <a:r>
              <a:rPr lang="el-GR" dirty="0" smtClean="0"/>
              <a:t>Δεν απαντά στο ερώτημα πώς είναι δυνατόν το σώμα με την υλική του υπόσταση να κάνει </a:t>
            </a:r>
            <a:r>
              <a:rPr lang="el-GR" smtClean="0"/>
              <a:t>έργα πνευματικά.</a:t>
            </a:r>
            <a:endParaRPr lang="el-GR"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Ενότητα 6</a:t>
            </a:r>
            <a:r>
              <a:rPr lang="el-GR" baseline="30000" dirty="0" smtClean="0"/>
              <a:t>η</a:t>
            </a:r>
            <a:r>
              <a:rPr lang="el-GR" dirty="0" smtClean="0"/>
              <a:t> </a:t>
            </a:r>
            <a:endParaRPr lang="el-GR" dirty="0"/>
          </a:p>
        </p:txBody>
      </p:sp>
      <p:sp>
        <p:nvSpPr>
          <p:cNvPr id="3" name="2 - Θέση κειμένου"/>
          <p:cNvSpPr>
            <a:spLocks noGrp="1"/>
          </p:cNvSpPr>
          <p:nvPr>
            <p:ph type="body" idx="1"/>
          </p:nvPr>
        </p:nvSpPr>
        <p:spPr/>
        <p:txBody>
          <a:bodyPr/>
          <a:lstStyle/>
          <a:p>
            <a:r>
              <a:rPr lang="el-GR" dirty="0" smtClean="0"/>
              <a:t>Η ηθική </a:t>
            </a:r>
            <a:endParaRPr lang="el-GR"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 </a:t>
            </a:r>
            <a:endParaRPr lang="el-GR" dirty="0"/>
          </a:p>
        </p:txBody>
      </p:sp>
      <p:sp>
        <p:nvSpPr>
          <p:cNvPr id="3" name="2 - Θέση περιεχομένου"/>
          <p:cNvSpPr>
            <a:spLocks noGrp="1"/>
          </p:cNvSpPr>
          <p:nvPr>
            <p:ph idx="1"/>
          </p:nvPr>
        </p:nvSpPr>
        <p:spPr/>
        <p:txBody>
          <a:bodyPr/>
          <a:lstStyle/>
          <a:p>
            <a:r>
              <a:rPr lang="el-GR" dirty="0" smtClean="0"/>
              <a:t>Η ηθική ως κλάδος ασχολείται με θέματα ορθής συμπεριφοράς των ανθρώπων μέσα στο κοινωνικό σύνολο. Με αυτό που πρέπει και με αυτό που δεν πρέπει να γίνεται</a:t>
            </a:r>
            <a:endParaRPr lang="el-GR"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Σκοπός</a:t>
            </a:r>
            <a:br>
              <a:rPr lang="el-GR" dirty="0" smtClean="0"/>
            </a:br>
            <a:endParaRPr lang="el-GR" dirty="0"/>
          </a:p>
        </p:txBody>
      </p:sp>
      <p:sp>
        <p:nvSpPr>
          <p:cNvPr id="3" name="2 - Θέση περιεχομένου"/>
          <p:cNvSpPr>
            <a:spLocks noGrp="1"/>
          </p:cNvSpPr>
          <p:nvPr>
            <p:ph idx="1"/>
          </p:nvPr>
        </p:nvSpPr>
        <p:spPr>
          <a:xfrm>
            <a:off x="1043492" y="2323652"/>
            <a:ext cx="7262308" cy="3848548"/>
          </a:xfrm>
        </p:spPr>
        <p:txBody>
          <a:bodyPr>
            <a:normAutofit fontScale="85000" lnSpcReduction="20000"/>
          </a:bodyPr>
          <a:lstStyle/>
          <a:p>
            <a:r>
              <a:rPr lang="el-GR" dirty="0" smtClean="0"/>
              <a:t>Να κατανοήσετε το </a:t>
            </a:r>
            <a:r>
              <a:rPr lang="el-GR" dirty="0" err="1" smtClean="0"/>
              <a:t>διλημματικό</a:t>
            </a:r>
            <a:r>
              <a:rPr lang="el-GR" dirty="0" smtClean="0"/>
              <a:t> χαρακτήρα της ηθικής πράξης, καθώς και το ότι η ηθική ελευθερία κατακτάται σταδιακά με προσωπικό αγώνα διαμόρφωσης κριτηρίων, με τα οποία θα διακρίνει κανείς το καλό από το κακό, έτσι ώστε να υιοθετήσει σταθερούς ηθικούς κανόνες.</a:t>
            </a:r>
          </a:p>
          <a:p>
            <a:r>
              <a:rPr lang="el-GR" dirty="0" smtClean="0"/>
              <a:t> Να εξοικειωθείτε με το φιλοσοφικό περιεχόμενο του όρου ωφελιμισμός, σε αντιδιαστολή προς την καθημερινή χρήση του, και να συνειδητοποιήσει ότι η θεωρία του ωφελιμισμού, παρά την πειστικότητα των επιχειρημάτων της, παρουσιάζει σημαντικές αδυναμίες.</a:t>
            </a:r>
          </a:p>
          <a:p>
            <a:r>
              <a:rPr lang="el-GR" dirty="0" smtClean="0"/>
              <a:t>Να κατανοήσετε την αντίληψη περί ηθικής ορθότητας, που η </a:t>
            </a:r>
            <a:r>
              <a:rPr lang="el-GR" dirty="0" err="1" smtClean="0"/>
              <a:t>συνεπειοκρατία</a:t>
            </a:r>
            <a:r>
              <a:rPr lang="el-GR" dirty="0" smtClean="0"/>
              <a:t> συνεπάγεται και να αντιληφθείτε  τα όριά της.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743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pic>
        <p:nvPicPr>
          <p:cNvPr id="5" name="Θέση περιεχομένου 4"/>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1219200" y="1752600"/>
            <a:ext cx="3124200" cy="3831431"/>
          </a:xfrm>
        </p:spPr>
      </p:pic>
      <p:sp>
        <p:nvSpPr>
          <p:cNvPr id="4" name="Θέση περιεχομένου 3"/>
          <p:cNvSpPr>
            <a:spLocks noGrp="1"/>
          </p:cNvSpPr>
          <p:nvPr>
            <p:ph sz="quarter" idx="14"/>
          </p:nvPr>
        </p:nvSpPr>
        <p:spPr/>
        <p:txBody>
          <a:bodyPr/>
          <a:lstStyle/>
          <a:p>
            <a:r>
              <a:rPr lang="el-GR" b="1" dirty="0" err="1"/>
              <a:t>Τζιόρτζιο</a:t>
            </a:r>
            <a:r>
              <a:rPr lang="el-GR" b="1" dirty="0"/>
              <a:t> Ντε </a:t>
            </a:r>
            <a:r>
              <a:rPr lang="el-GR" b="1" dirty="0" err="1"/>
              <a:t>Κίρικο</a:t>
            </a:r>
            <a:r>
              <a:rPr lang="el-GR" b="1" dirty="0"/>
              <a:t>,</a:t>
            </a:r>
            <a:r>
              <a:rPr lang="el-GR" i="1" dirty="0"/>
              <a:t> Το αίνιγμα της άφιξης και το δειλινό</a:t>
            </a:r>
            <a:r>
              <a:rPr lang="el-GR" dirty="0"/>
              <a:t>,1911/12, Ιδιωτική συλλογή. </a:t>
            </a:r>
            <a:endParaRPr lang="en-US" dirty="0"/>
          </a:p>
        </p:txBody>
      </p:sp>
    </p:spTree>
    <p:extLst>
      <p:ext uri="{BB962C8B-B14F-4D97-AF65-F5344CB8AC3E}">
        <p14:creationId xmlns:p14="http://schemas.microsoft.com/office/powerpoint/2010/main" val="1485315403"/>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ερώτημα</a:t>
            </a:r>
            <a:endParaRPr lang="el-GR" dirty="0"/>
          </a:p>
        </p:txBody>
      </p:sp>
      <p:sp>
        <p:nvSpPr>
          <p:cNvPr id="3" name="2 - Θέση περιεχομένου"/>
          <p:cNvSpPr>
            <a:spLocks noGrp="1"/>
          </p:cNvSpPr>
          <p:nvPr>
            <p:ph idx="1"/>
          </p:nvPr>
        </p:nvSpPr>
        <p:spPr>
          <a:xfrm>
            <a:off x="1043492" y="2323652"/>
            <a:ext cx="7109908" cy="3508977"/>
          </a:xfrm>
        </p:spPr>
        <p:txBody>
          <a:bodyPr>
            <a:normAutofit/>
          </a:bodyPr>
          <a:lstStyle/>
          <a:p>
            <a:r>
              <a:rPr lang="el-GR" dirty="0" smtClean="0"/>
              <a:t>Αν κάποιος επέβαλε τιμωρία (ξυλοδαρμό) σε ένα παιδί, επειδή έκανε μια αταξία, το ερώτημα αν η πράξη του είναι ηθική ή όχι θα εξαρτιόταν απόλυτα από τα αποτελέσματα αυτής της πράξης; Θα πρέπει άραγε να υπολογίσουμε μόνο το άμεσο αποτέλεσμα της τιμωρίας του παιδιού ή μήπως πρέπει να λάβουμε υπόψη και τα μακροχρόνια αποτελέσματα;”</a:t>
            </a:r>
            <a:endParaRPr lang="el-GR"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ωφελιμισμός</a:t>
            </a:r>
            <a:endParaRPr lang="el-GR" dirty="0"/>
          </a:p>
        </p:txBody>
      </p:sp>
      <p:sp>
        <p:nvSpPr>
          <p:cNvPr id="3" name="2 - Θέση περιεχομένου"/>
          <p:cNvSpPr>
            <a:spLocks noGrp="1"/>
          </p:cNvSpPr>
          <p:nvPr>
            <p:ph idx="1"/>
          </p:nvPr>
        </p:nvSpPr>
        <p:spPr/>
        <p:txBody>
          <a:bodyPr/>
          <a:lstStyle/>
          <a:p>
            <a:r>
              <a:rPr lang="el-GR" dirty="0" smtClean="0"/>
              <a:t>Μια πράξη είναι σωστή όταν τα αποτελέσματα της πράξης αυτής ωφελούν το μεγαλύτερο μέρος ενός κοινωνικού συνόλου.</a:t>
            </a:r>
          </a:p>
          <a:p>
            <a:r>
              <a:rPr lang="el-GR" dirty="0" smtClean="0"/>
              <a:t>Ο ηθικό κριτήριο του ωφελιμισμού είναι η ωφέλεια , η ικανοποίηση που θα καρπωθεί ο μεγαλύτερος αριθμός ατόμων</a:t>
            </a:r>
            <a:endParaRPr lang="el-GR"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Δεν είναι πάντα δυνατό να γνωρίζουμε εκ των προτέρων αν μια πράξη θα ωφελήσει μεγάλο αριθμό</a:t>
            </a:r>
          </a:p>
          <a:p>
            <a:r>
              <a:rPr lang="el-GR" dirty="0" smtClean="0"/>
              <a:t>Η ωφέλεια που προκύπτει δεν είναι πάντα ένα μετρήσιμο ποσό, ώστε να κριθεί και ηθικά σωστή</a:t>
            </a:r>
          </a:p>
          <a:p>
            <a:r>
              <a:rPr lang="el-GR" dirty="0" smtClean="0"/>
              <a:t>Η ωφέλεια είναι έννοια υποκειμενική και υπάρχουν διαφορετικές γνώμες για το τι είναι ευτυχία</a:t>
            </a:r>
          </a:p>
          <a:p>
            <a:r>
              <a:rPr lang="el-GR" dirty="0" smtClean="0"/>
              <a:t>Υπάρχει κίνδυνος να μην χρησιμοποιούνται πάντα ορθά μέσα για την επίτευξη ενός στόχου γιατί ο σκοπός αγιάζει τα μέσα!!!</a:t>
            </a:r>
          </a:p>
          <a:p>
            <a:r>
              <a:rPr lang="el-GR" dirty="0" smtClean="0"/>
              <a:t>Ίσως αδιαφορούμε για το καλό των λίγων οι οποίοι δικαιούνται ως άνθρωποι </a:t>
            </a:r>
            <a:r>
              <a:rPr lang="el-GR" smtClean="0"/>
              <a:t>μερίδιο ευτυχίας </a:t>
            </a:r>
            <a:endParaRPr lang="el-GR"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Κάντ</a:t>
            </a:r>
            <a:endParaRPr lang="el-GR" dirty="0"/>
          </a:p>
        </p:txBody>
      </p:sp>
      <p:sp>
        <p:nvSpPr>
          <p:cNvPr id="3" name="2 - Θέση περιεχομένου"/>
          <p:cNvSpPr>
            <a:spLocks noGrp="1"/>
          </p:cNvSpPr>
          <p:nvPr>
            <p:ph idx="1"/>
          </p:nvPr>
        </p:nvSpPr>
        <p:spPr/>
        <p:txBody>
          <a:bodyPr>
            <a:normAutofit/>
          </a:bodyPr>
          <a:lstStyle/>
          <a:p>
            <a:r>
              <a:rPr lang="el-GR" dirty="0" smtClean="0"/>
              <a:t>Το κριτήριο της κατηγορικής προσταγής</a:t>
            </a:r>
          </a:p>
          <a:p>
            <a:r>
              <a:rPr lang="el-GR" dirty="0" smtClean="0"/>
              <a:t>Κατηγορικός= απόλυτος</a:t>
            </a:r>
          </a:p>
          <a:p>
            <a:r>
              <a:rPr lang="el-GR" dirty="0" smtClean="0"/>
              <a:t> </a:t>
            </a:r>
            <a:r>
              <a:rPr lang="el-GR" b="1" dirty="0" smtClean="0"/>
              <a:t>Κατηγορική προσταγή</a:t>
            </a:r>
            <a:endParaRPr lang="el-GR" dirty="0" smtClean="0"/>
          </a:p>
          <a:p>
            <a:pPr>
              <a:buNone/>
            </a:pPr>
            <a:r>
              <a:rPr lang="el-GR" dirty="0" smtClean="0"/>
              <a:t>Πρέπει το υποκείμενο της πράξης να θέλει ο γνώμονας (κανόνας) της πράξης του να ισχύει ως καθολικός νόμος.</a:t>
            </a:r>
          </a:p>
          <a:p>
            <a:pPr>
              <a:buNone/>
            </a:pPr>
            <a:endParaRPr lang="el-GR" dirty="0" smtClean="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Κατηγορική προσταγή</a:t>
            </a:r>
            <a:endParaRPr kumimoji="0" lang="el-GR"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Times New Roman" pitchFamily="18" charset="0"/>
                <a:cs typeface="Times New Roman" pitchFamily="18" charset="0"/>
              </a:rPr>
              <a:t>Πρέπει το υποκείμενο της πράξης να θέλει ο γνώμονας (κανόνας) της πράξης του να ισχύει ως καθολικός νόμος.</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Ο </a:t>
            </a:r>
            <a:r>
              <a:rPr lang="el-GR" dirty="0" err="1" smtClean="0"/>
              <a:t>Κάντ</a:t>
            </a:r>
            <a:r>
              <a:rPr lang="el-GR" dirty="0" smtClean="0"/>
              <a:t> αναλύει την έννοια της ηθικής σκέψης = οι νοητικές λειτουργίες που κινητοποιούνται πριν πάρουμε μια απόφαση . Πιστεύει ότι αυτές πρέπει να έχουν καθολικό χαρακτήρα και για αυτό αναζητά τη γενική αρχή που έχει έδρα τη Λογική και θα πρέπει να ισχύει για κάθε στιγμή και για κάθε άτομο.</a:t>
            </a:r>
          </a:p>
          <a:p>
            <a:r>
              <a:rPr lang="el-GR" dirty="0" smtClean="0"/>
              <a:t>Αν όλοι οι άνθρωποι πράττουν σύμφωνα με τον καθολικό ηθικό νόμο τα αποτελέσματα των πράξεών τους θα είναι ηθικά και ορθά για όλους.</a:t>
            </a:r>
          </a:p>
          <a:p>
            <a:r>
              <a:rPr lang="el-GR" dirty="0" smtClean="0"/>
              <a:t>Ο εσωτερικός αυτός νόμος μας δίνει ελευθερία να κάνουμε μια συγκεκριμένη πράξη.</a:t>
            </a:r>
          </a:p>
          <a:p>
            <a:r>
              <a:rPr lang="el-GR" dirty="0" smtClean="0"/>
              <a:t> όταν δεχόμαστε τα όρια της ελευθερίας μας σεβόμαστε όλους τους ανθρώπους </a:t>
            </a:r>
            <a:r>
              <a:rPr lang="el-GR" dirty="0" err="1" smtClean="0"/>
              <a:t>αλλα</a:t>
            </a:r>
            <a:r>
              <a:rPr lang="el-GR" dirty="0" smtClean="0"/>
              <a:t> και τον ίδιο μας τον εαυτό.</a:t>
            </a:r>
          </a:p>
          <a:p>
            <a:endParaRPr lang="el-GR"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Συμπέρασμα</a:t>
            </a:r>
            <a:endParaRPr lang="el-GR" dirty="0"/>
          </a:p>
        </p:txBody>
      </p:sp>
      <p:sp>
        <p:nvSpPr>
          <p:cNvPr id="3" name="2 - Θέση περιεχομένου"/>
          <p:cNvSpPr>
            <a:spLocks noGrp="1"/>
          </p:cNvSpPr>
          <p:nvPr>
            <p:ph idx="1"/>
          </p:nvPr>
        </p:nvSpPr>
        <p:spPr/>
        <p:txBody>
          <a:bodyPr/>
          <a:lstStyle/>
          <a:p>
            <a:r>
              <a:rPr lang="el-GR" dirty="0" smtClean="0"/>
              <a:t>Οι ηθικές κρίσεις μας πρέπει να έχουν καθολικό χαρακτήρα, να ισχύουν δηλαδή όχι μόνο για μία συγκεκριμένη περίπτωση, αλλά και για κάθε παρόμοια περίπτωση κατά την οποία ενεργεί ένα παρόμοιο υποκείμενο.</a:t>
            </a:r>
          </a:p>
          <a:p>
            <a:endParaRPr lang="el-GR"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smtClean="0"/>
              <a:t>Κριτική</a:t>
            </a:r>
            <a:r>
              <a:rPr lang="el-GR" dirty="0" smtClean="0"/>
              <a:t> της θεωρίας του Καντ</a:t>
            </a:r>
            <a:br>
              <a:rPr lang="el-GR" dirty="0" smtClean="0"/>
            </a:br>
            <a:endParaRPr lang="el-GR" dirty="0"/>
          </a:p>
        </p:txBody>
      </p:sp>
      <p:sp>
        <p:nvSpPr>
          <p:cNvPr id="3" name="2 - Θέση περιεχομένου"/>
          <p:cNvSpPr>
            <a:spLocks noGrp="1"/>
          </p:cNvSpPr>
          <p:nvPr>
            <p:ph idx="1"/>
          </p:nvPr>
        </p:nvSpPr>
        <p:spPr/>
        <p:txBody>
          <a:bodyPr>
            <a:normAutofit/>
          </a:bodyPr>
          <a:lstStyle/>
          <a:p>
            <a:endParaRPr lang="el-GR" dirty="0" smtClean="0"/>
          </a:p>
          <a:p>
            <a:pPr lvl="0"/>
            <a:r>
              <a:rPr lang="el-GR" dirty="0" smtClean="0"/>
              <a:t>Δυσκολία προσδιορισμού των θετικών υποχρεώσεών μας.</a:t>
            </a:r>
          </a:p>
          <a:p>
            <a:pPr lvl="0"/>
            <a:r>
              <a:rPr lang="el-GR" dirty="0" smtClean="0"/>
              <a:t>Αυστηρότητα και ακαμψία της κατηγορικής προσταγής.</a:t>
            </a:r>
          </a:p>
          <a:p>
            <a:r>
              <a:rPr lang="el-GR" dirty="0" err="1" smtClean="0"/>
              <a:t>Παραγνωρισμός</a:t>
            </a:r>
            <a:r>
              <a:rPr lang="el-GR" dirty="0" smtClean="0"/>
              <a:t> των θετικών ανθρώπινων συναισθημάτων ως ηθικών κινήτρων </a:t>
            </a:r>
            <a:endParaRPr lang="el-GR"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2900829"/>
            <a:ext cx="7619999" cy="1362075"/>
          </a:xfrm>
        </p:spPr>
        <p:txBody>
          <a:bodyPr/>
          <a:lstStyle/>
          <a:p>
            <a:r>
              <a:rPr lang="el-GR" dirty="0" smtClean="0"/>
              <a:t>Ο ρόλος των ηθικών αρετών </a:t>
            </a:r>
            <a:endParaRPr lang="en-US" dirty="0"/>
          </a:p>
        </p:txBody>
      </p:sp>
      <p:sp>
        <p:nvSpPr>
          <p:cNvPr id="3" name="Θέση κειμένου 2"/>
          <p:cNvSpPr>
            <a:spLocks noGrp="1"/>
          </p:cNvSpPr>
          <p:nvPr>
            <p:ph type="body" idx="1"/>
          </p:nvPr>
        </p:nvSpPr>
        <p:spPr/>
        <p:txBody>
          <a:bodyPr/>
          <a:lstStyle/>
          <a:p>
            <a:endParaRPr lang="en-US"/>
          </a:p>
        </p:txBody>
      </p:sp>
    </p:spTree>
    <p:extLst>
      <p:ext uri="{BB962C8B-B14F-4D97-AF65-F5344CB8AC3E}">
        <p14:creationId xmlns:p14="http://schemas.microsoft.com/office/powerpoint/2010/main" val="2462765979"/>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r>
              <a:rPr lang="el-GR" dirty="0" smtClean="0"/>
              <a:t>Ηθικές αρετές είναι οι εξαίρετες ιδιότητες του ανθρώπινου χαρακτήρα που τον βοηθούν να επιλέγει πάντα την ορθή πράξη</a:t>
            </a:r>
          </a:p>
          <a:p>
            <a:r>
              <a:rPr lang="el-GR" dirty="0" smtClean="0"/>
              <a:t>Η ηθική αρετή δημιουργείται με τον συνδυασμό των εσωτερικών μας καλών ιδιοτήτων και με την καλή εκπαίδευση.</a:t>
            </a:r>
            <a:endParaRPr lang="en-US" dirty="0"/>
          </a:p>
        </p:txBody>
      </p:sp>
    </p:spTree>
    <p:extLst>
      <p:ext uri="{BB962C8B-B14F-4D97-AF65-F5344CB8AC3E}">
        <p14:creationId xmlns:p14="http://schemas.microsoft.com/office/powerpoint/2010/main" val="35055082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Αριστοτέλης</a:t>
            </a:r>
            <a:endParaRPr lang="en-US" dirty="0"/>
          </a:p>
        </p:txBody>
      </p:sp>
      <p:sp>
        <p:nvSpPr>
          <p:cNvPr id="3" name="Θέση περιεχομένου 2"/>
          <p:cNvSpPr>
            <a:spLocks noGrp="1"/>
          </p:cNvSpPr>
          <p:nvPr>
            <p:ph idx="1"/>
          </p:nvPr>
        </p:nvSpPr>
        <p:spPr>
          <a:xfrm>
            <a:off x="609600" y="2323652"/>
            <a:ext cx="7467600" cy="3508977"/>
          </a:xfrm>
        </p:spPr>
        <p:txBody>
          <a:bodyPr>
            <a:normAutofit fontScale="92500" lnSpcReduction="10000"/>
          </a:bodyPr>
          <a:lstStyle/>
          <a:p>
            <a:r>
              <a:rPr lang="el-GR" dirty="0" smtClean="0"/>
              <a:t>Ονόμασε τη σημαντική ηθική αρετή </a:t>
            </a:r>
            <a:r>
              <a:rPr lang="el-GR" b="1" dirty="0" smtClean="0"/>
              <a:t>μεσότητα –μέτρο</a:t>
            </a:r>
          </a:p>
          <a:p>
            <a:r>
              <a:rPr lang="el-GR" dirty="0" smtClean="0"/>
              <a:t>Για να υπάρχει η αρετή της μεσότητας χρειάζεται να προϋπάρχει η αρετή της </a:t>
            </a:r>
            <a:r>
              <a:rPr lang="el-GR" b="1" dirty="0" smtClean="0"/>
              <a:t>φρόνησης, </a:t>
            </a:r>
            <a:r>
              <a:rPr lang="el-GR" dirty="0" smtClean="0"/>
              <a:t>η οποία καθορίζει ποιες πράξεις είναι ακραίες και επιλέγει</a:t>
            </a:r>
            <a:r>
              <a:rPr lang="el-GR" b="1" dirty="0" smtClean="0"/>
              <a:t> το μέσο </a:t>
            </a:r>
          </a:p>
          <a:p>
            <a:r>
              <a:rPr lang="el-GR" b="1" dirty="0" smtClean="0"/>
              <a:t> </a:t>
            </a:r>
            <a:r>
              <a:rPr lang="el-GR" dirty="0" smtClean="0"/>
              <a:t>κάθε αρετή είναι το μέσο ανάμεσα σε δύο ακραίες έννοιες:   δειλία-θάρρος-υπερβολική τόλμη</a:t>
            </a:r>
          </a:p>
          <a:p>
            <a:r>
              <a:rPr lang="el-GR" dirty="0"/>
              <a:t>Εάν κάποιος αποκτήσει όλες τις αρετές, τότε αποκτά την ευδαιμονία </a:t>
            </a:r>
            <a:endParaRPr lang="en-US" dirty="0"/>
          </a:p>
          <a:p>
            <a:endParaRPr lang="en-US" b="1" dirty="0"/>
          </a:p>
        </p:txBody>
      </p:sp>
    </p:spTree>
    <p:extLst>
      <p:ext uri="{BB962C8B-B14F-4D97-AF65-F5344CB8AC3E}">
        <p14:creationId xmlns:p14="http://schemas.microsoft.com/office/powerpoint/2010/main" val="3985316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Φύλλο εργασίας:</a:t>
            </a:r>
            <a:endParaRPr lang="en-US" dirty="0"/>
          </a:p>
        </p:txBody>
      </p:sp>
      <p:sp>
        <p:nvSpPr>
          <p:cNvPr id="3" name="Θέση περιεχομένου 2"/>
          <p:cNvSpPr>
            <a:spLocks noGrp="1"/>
          </p:cNvSpPr>
          <p:nvPr>
            <p:ph idx="1"/>
          </p:nvPr>
        </p:nvSpPr>
        <p:spPr/>
        <p:txBody>
          <a:bodyPr>
            <a:normAutofit fontScale="92500"/>
          </a:bodyPr>
          <a:lstStyle/>
          <a:p>
            <a:r>
              <a:rPr lang="el-GR" dirty="0"/>
              <a:t>"Επειδή λοιπόν η παρούσα φιλοσοφική μας ενασχόληση δεν έχει ως στόχο της, όπως οι άλλες, τη θεωρητική γνώση (η έρευνά μας δε γίνεται για να μάθουμε τι είναι η αρετή, αλλά για να γίνουμε ενάρετοι - αλλιώς δε θα είχε κανένα νόημα ), είναι ανάγκη να εξετάσουμε το </a:t>
            </a:r>
            <a:r>
              <a:rPr lang="el-GR" dirty="0" err="1"/>
              <a:t>΄θέμα</a:t>
            </a:r>
            <a:r>
              <a:rPr lang="el-GR" dirty="0"/>
              <a:t> των πράξεων, δηλαδή το πώς πρέπει να τις πράττουμε".</a:t>
            </a:r>
            <a:br>
              <a:rPr lang="el-GR" dirty="0"/>
            </a:br>
            <a:r>
              <a:rPr lang="el-GR" dirty="0"/>
              <a:t>(</a:t>
            </a:r>
            <a:r>
              <a:rPr lang="el-GR" b="1" dirty="0"/>
              <a:t>Αριστοτέλης</a:t>
            </a:r>
            <a:r>
              <a:rPr lang="el-GR" dirty="0"/>
              <a:t>, </a:t>
            </a:r>
            <a:r>
              <a:rPr lang="el-GR" i="1" dirty="0"/>
              <a:t>Ηθικά </a:t>
            </a:r>
            <a:r>
              <a:rPr lang="el-GR" i="1" dirty="0" err="1"/>
              <a:t>Νικομάχεια</a:t>
            </a:r>
            <a:r>
              <a:rPr lang="el-GR" dirty="0"/>
              <a:t>, 1103b26-28, </a:t>
            </a:r>
            <a:r>
              <a:rPr lang="el-GR" dirty="0" err="1"/>
              <a:t>μτφρ</a:t>
            </a:r>
            <a:r>
              <a:rPr lang="el-GR" dirty="0"/>
              <a:t>. Δ. </a:t>
            </a:r>
            <a:r>
              <a:rPr lang="el-GR" dirty="0" err="1"/>
              <a:t>Λυπουρλή</a:t>
            </a:r>
            <a:r>
              <a:rPr lang="el-GR" dirty="0"/>
              <a:t> με τροποποιήσεις)</a:t>
            </a:r>
            <a:endParaRPr lang="en-US" dirty="0"/>
          </a:p>
          <a:p>
            <a:endParaRPr lang="en-US" dirty="0"/>
          </a:p>
        </p:txBody>
      </p:sp>
    </p:spTree>
    <p:extLst>
      <p:ext uri="{BB962C8B-B14F-4D97-AF65-F5344CB8AC3E}">
        <p14:creationId xmlns:p14="http://schemas.microsoft.com/office/powerpoint/2010/main" val="1076217100"/>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Κριτική </a:t>
            </a:r>
            <a:endParaRPr lang="en-US" dirty="0"/>
          </a:p>
        </p:txBody>
      </p:sp>
      <p:sp>
        <p:nvSpPr>
          <p:cNvPr id="3" name="Θέση περιεχομένου 2"/>
          <p:cNvSpPr>
            <a:spLocks noGrp="1"/>
          </p:cNvSpPr>
          <p:nvPr>
            <p:ph idx="1"/>
          </p:nvPr>
        </p:nvSpPr>
        <p:spPr/>
        <p:txBody>
          <a:bodyPr>
            <a:normAutofit fontScale="92500" lnSpcReduction="20000"/>
          </a:bodyPr>
          <a:lstStyle/>
          <a:p>
            <a:r>
              <a:rPr lang="el-GR" dirty="0" smtClean="0"/>
              <a:t>Κάθε εποχή έχει τα δικά της πιστεύω και αξίες . Είναι δύσκολο να εφαρμοστεί το Αριστοτελικό πρότυπο παντού </a:t>
            </a:r>
          </a:p>
          <a:p>
            <a:r>
              <a:rPr lang="el-GR" dirty="0" smtClean="0"/>
              <a:t>Η έννοια του μέτρου είναι δύσκολο να αποκτηθεί από όλους .</a:t>
            </a:r>
          </a:p>
          <a:p>
            <a:r>
              <a:rPr lang="el-GR" dirty="0" smtClean="0"/>
              <a:t>Το κριτήριο των αρετών –μεσότητα –είναι ασαφές και χρειάζεται την ύπαρξη μιας σταθερής ηθικής αρχής όπως την διατύπωσε ο Καντ , για να καθορίζει ποιες μπορεί να είναι οι αρετές του ηθικού ανθρώπου σε </a:t>
            </a:r>
            <a:r>
              <a:rPr lang="el-GR" smtClean="0"/>
              <a:t>κάθε  εποχή.</a:t>
            </a:r>
            <a:endParaRPr lang="en-US" dirty="0"/>
          </a:p>
        </p:txBody>
      </p:sp>
    </p:spTree>
    <p:extLst>
      <p:ext uri="{BB962C8B-B14F-4D97-AF65-F5344CB8AC3E}">
        <p14:creationId xmlns:p14="http://schemas.microsoft.com/office/powerpoint/2010/main" val="4079499063"/>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hlinkClick r:id="rId2"/>
              </a:rPr>
              <a:t>Οι 10 αρχές του Γκάντι για να αλλάξουμε τον κόσμο</a:t>
            </a:r>
            <a:r>
              <a:rPr lang="el-GR" b="1" dirty="0"/>
              <a:t/>
            </a:r>
            <a:br>
              <a:rPr lang="el-GR" b="1" dirty="0"/>
            </a:br>
            <a:endParaRPr lang="en-US" dirty="0"/>
          </a:p>
        </p:txBody>
      </p:sp>
      <p:sp>
        <p:nvSpPr>
          <p:cNvPr id="3" name="Θέση περιεχομένου 2"/>
          <p:cNvSpPr>
            <a:spLocks noGrp="1"/>
          </p:cNvSpPr>
          <p:nvPr>
            <p:ph sz="quarter" idx="13"/>
          </p:nvPr>
        </p:nvSpPr>
        <p:spPr/>
        <p:txBody>
          <a:bodyPr>
            <a:normAutofit fontScale="55000" lnSpcReduction="20000"/>
          </a:bodyPr>
          <a:lstStyle/>
          <a:p>
            <a:r>
              <a:rPr lang="el-GR" b="1" dirty="0"/>
              <a:t>1. «Πρέπει εσύ να αποτελείς την αλλαγή που θέλεις να δεις στον κόσμο.»</a:t>
            </a:r>
            <a:endParaRPr lang="el-GR" dirty="0"/>
          </a:p>
          <a:p>
            <a:r>
              <a:rPr lang="el-GR" dirty="0"/>
              <a:t>Εάν αλλάξεις τον εαυτό σου, θα αλλάξεις τον κόσμο σου. Εάν αλλάξεις τον τρόπο σκέψης σου, τότε θα αλλάξουν οι ενέργειές σου, αλλά και το πώς αισθάνεσαι. Και με αυτόν τον τρόπο ο κόσμος γύρω σου θα αλλάξει. Όχι μόνο γιατί πλέον θα βλέπεις το περιβάλλον σου μέσω νέων «φακών» σκέψης και συναισθημάτων, αλλά και γιατί η αλλαγή μέσα σου μπορεί να σου επιτρέψει να αναλάβεις δράση με τρόπους που δεν είχες ποτέ φανταστεί.</a:t>
            </a:r>
          </a:p>
          <a:p>
            <a:endParaRPr lang="en-US" dirty="0"/>
          </a:p>
        </p:txBody>
      </p:sp>
      <p:pic>
        <p:nvPicPr>
          <p:cNvPr id="5" name="4 - Θέση περιεχομένου" descr="αρχείο λήψης (9).jpg"/>
          <p:cNvPicPr>
            <a:picLocks noGrp="1" noChangeAspect="1"/>
          </p:cNvPicPr>
          <p:nvPr>
            <p:ph sz="quarter" idx="14"/>
          </p:nvPr>
        </p:nvPicPr>
        <p:blipFill>
          <a:blip r:embed="rId3" cstate="print"/>
          <a:stretch>
            <a:fillRect/>
          </a:stretch>
        </p:blipFill>
        <p:spPr>
          <a:xfrm>
            <a:off x="5029200" y="2057400"/>
            <a:ext cx="2819400" cy="3069431"/>
          </a:xfrm>
        </p:spPr>
      </p:pic>
    </p:spTree>
    <p:extLst>
      <p:ext uri="{BB962C8B-B14F-4D97-AF65-F5344CB8AC3E}">
        <p14:creationId xmlns:p14="http://schemas.microsoft.com/office/powerpoint/2010/main" val="1898014042"/>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85000" lnSpcReduction="10000"/>
          </a:bodyPr>
          <a:lstStyle/>
          <a:p>
            <a:r>
              <a:rPr lang="el-GR" b="1" dirty="0"/>
              <a:t>2. «Κανείς δεν μπορεί να με πειράξει χωρίς την άδειά μου»</a:t>
            </a:r>
            <a:endParaRPr lang="el-GR" dirty="0"/>
          </a:p>
          <a:p>
            <a:r>
              <a:rPr lang="el-GR" dirty="0"/>
              <a:t>Το τι νιώθεις και το πώς αντιδράς σε κάτι, είναι πάντα δική σου επιλογή. Μπορεί να υπάρχει ένας «κανονικός» ή ένας κοινός τρόπος αντίδρασης σε διαφορετικά πράγματα. Το σίγουρο είναι ότι μπορείς να επιλέξεις τις δικές σου σκέψεις, αντιδράσεις και συναισθήματα σχεδόν στα πάντα. Δεν χρειάζεται να πανικοβάλλεσαι, να αντιδράς υπερβολικά ή αρνητικά. Τουλάχιστον όχι κάθε φορά και όχι άμεσα. Μερικές φορές, αντιδρούμε αντανακλαστικά και όχι συνειδητά.</a:t>
            </a:r>
          </a:p>
          <a:p>
            <a:endParaRPr lang="en-US" dirty="0"/>
          </a:p>
        </p:txBody>
      </p:sp>
    </p:spTree>
    <p:extLst>
      <p:ext uri="{BB962C8B-B14F-4D97-AF65-F5344CB8AC3E}">
        <p14:creationId xmlns:p14="http://schemas.microsoft.com/office/powerpoint/2010/main" val="3515338929"/>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62500" lnSpcReduction="20000"/>
          </a:bodyPr>
          <a:lstStyle/>
          <a:p>
            <a:r>
              <a:rPr lang="el-GR" b="1" dirty="0"/>
              <a:t>3. «Ο αδύναμος δεν μπορεί ποτέ να συγχωρήσει. Η συγχώρεση είναι το χαρακτηριστικό του ισχυρού»</a:t>
            </a:r>
            <a:endParaRPr lang="el-GR" dirty="0"/>
          </a:p>
          <a:p>
            <a:r>
              <a:rPr lang="el-GR" dirty="0"/>
              <a:t>«Το ‘</a:t>
            </a:r>
            <a:r>
              <a:rPr lang="el-GR" dirty="0" err="1"/>
              <a:t>οφθαλμόν</a:t>
            </a:r>
            <a:r>
              <a:rPr lang="el-GR" dirty="0"/>
              <a:t> αντί οφθαλμού’ μπορεί να οδηγήσει μόνο στο να τυφλωθεί όλος ο κόσμος»</a:t>
            </a:r>
          </a:p>
          <a:p>
            <a:r>
              <a:rPr lang="el-GR" dirty="0"/>
              <a:t>Το να καταπολεμάς το κακό με κακό δε πρόκειται να σε βοηθήσει. Μπορείς πάντα να επιλέγεις τον τρόπο αντίδρασής σου στις καταστάσεις. Όταν ενσωματώσεις αυτόν τον τρόπο σκέψης στη ζωή σου, τότε θα μπορείς να αντιδράς με ένα τρόπο που θα είναι πιο χρήσιμος για εσένα και για τους άλλους. Έχεις συνειδητοποιήσει ότι με το να συγχωρείς και να ξεχνάς το παρελθόν, θα προσφέρεις σε εσένα και τους γύρω σου μία μεγάλη υπηρεσία; Το να σπαταλάς το χρόνο σου σε αρνητικές εμπειρίες, από τη στιγμή που έχεις πάρει όλα τα μαθήματα από αυτές, δεν θα σου προσφέρει τίποτα. Το πιο πιθανό θα είναι να προκαλέσεις στο εαυτό σου περισσότερο πόνο και να τον παραλύσεις καθιστώντας τον ανίκανο να αναλάβει δράση όταν θα πρέπει.</a:t>
            </a:r>
          </a:p>
          <a:p>
            <a:endParaRPr lang="en-US" dirty="0"/>
          </a:p>
        </p:txBody>
      </p:sp>
    </p:spTree>
    <p:extLst>
      <p:ext uri="{BB962C8B-B14F-4D97-AF65-F5344CB8AC3E}">
        <p14:creationId xmlns:p14="http://schemas.microsoft.com/office/powerpoint/2010/main" val="498107246"/>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sz="quarter" idx="13"/>
          </p:nvPr>
        </p:nvSpPr>
        <p:spPr/>
        <p:txBody>
          <a:bodyPr>
            <a:normAutofit fontScale="62500" lnSpcReduction="20000"/>
          </a:bodyPr>
          <a:lstStyle/>
          <a:p>
            <a:r>
              <a:rPr lang="el-GR" b="1" dirty="0"/>
              <a:t>4. «Δεν θέλω να προβλέπω το μέλλον. Είμαι αφοσιωμένος στην παρούσα στιγμή. Ο Θεός δεν μου έδωσε τον έλεγχο της επόμενης στιγμής, αλλά αυτής»</a:t>
            </a:r>
            <a:endParaRPr lang="el-GR" dirty="0"/>
          </a:p>
          <a:p>
            <a:r>
              <a:rPr lang="el-GR" dirty="0"/>
              <a:t>Ο καλύτερος τρόπος για να ξεπεράσεις την εσωτερική αντίσταση που συχνά σε σταματά από την ανάληψη δράσης, είναι να μείνεις στο παρόν όσο το δυνατόν περισσότερο και να είσαι δεκτικός. Γιατί; Επειδή, όταν ζεις στο παρόν, δεν ανησυχείς για την επόμενη στιγμή που ούτως ή άλλως δεν μπορείς να ελέγξεις.</a:t>
            </a:r>
          </a:p>
          <a:p>
            <a:endParaRPr lang="en-US" dirty="0"/>
          </a:p>
        </p:txBody>
      </p:sp>
      <p:sp>
        <p:nvSpPr>
          <p:cNvPr id="4" name="Θέση περιεχομένου 3"/>
          <p:cNvSpPr>
            <a:spLocks noGrp="1"/>
          </p:cNvSpPr>
          <p:nvPr>
            <p:ph sz="quarter" idx="14"/>
          </p:nvPr>
        </p:nvSpPr>
        <p:spPr/>
        <p:txBody>
          <a:bodyPr>
            <a:normAutofit fontScale="62500" lnSpcReduction="20000"/>
          </a:bodyPr>
          <a:lstStyle/>
          <a:p>
            <a:r>
              <a:rPr lang="el-GR" b="1" dirty="0"/>
              <a:t>5. «Μια ουγκιά δράσης αξίζει περισσότερο από ένα τόνο </a:t>
            </a:r>
            <a:r>
              <a:rPr lang="el-GR" b="1" dirty="0" err="1"/>
              <a:t>διαδασκαλίας</a:t>
            </a:r>
            <a:r>
              <a:rPr lang="el-GR" b="1" dirty="0"/>
              <a:t> »</a:t>
            </a:r>
            <a:endParaRPr lang="el-GR" dirty="0"/>
          </a:p>
          <a:p>
            <a:r>
              <a:rPr lang="el-GR" dirty="0"/>
              <a:t>Χωρίς δράση δεν συμβαίνει τίποτα. Το αναλάβει όμως κανείς δράση είναι πολύ δύσκολο και συνήθως υπάρχει μεγάλη εσωτερική αντίσταση. Έτσι οι περισσότεροι άνθρωποι καταφεύγουν στη διδασκαλία και επαναπαύονται νομίζοντας ότι έτσι προοδεύουν. Τα βιβλία προσφέρουν γνώση, η δράση όμως την μεταφράζει σε κατανόηση..</a:t>
            </a:r>
          </a:p>
          <a:p>
            <a:endParaRPr lang="en-US" dirty="0"/>
          </a:p>
        </p:txBody>
      </p:sp>
    </p:spTree>
    <p:extLst>
      <p:ext uri="{BB962C8B-B14F-4D97-AF65-F5344CB8AC3E}">
        <p14:creationId xmlns:p14="http://schemas.microsoft.com/office/powerpoint/2010/main" val="3259467843"/>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sz="quarter" idx="13"/>
          </p:nvPr>
        </p:nvSpPr>
        <p:spPr/>
        <p:txBody>
          <a:bodyPr>
            <a:normAutofit fontScale="55000" lnSpcReduction="20000"/>
          </a:bodyPr>
          <a:lstStyle/>
          <a:p>
            <a:r>
              <a:rPr lang="el-GR" b="1" dirty="0"/>
              <a:t>6. «Είναι ανόητο να είσαι πολύ σίγουρος για την σοφία σου. Είναι υγιές να υπενθυμίζεις στον εαυτό σου ότι και οι ισχυρότεροι μπορεί να αποδυναμωθούν και οι σοφότεροι μπορεί να σφάλλουν»</a:t>
            </a:r>
            <a:endParaRPr lang="el-GR" dirty="0"/>
          </a:p>
          <a:p>
            <a:r>
              <a:rPr lang="el-GR" dirty="0"/>
              <a:t>Όταν θεοποιείς ανθρώπους -ακόμη κι αν έχουν καταφέρει εκπληκτικά πράγματα- κινδυνεύεις να αποστασιοποιηθείς από αυτούς. Συχνά αρχίζεις να αισθάνεσαι ότι εσύ δεν θα μπορούσες ποτέ να πετύχεις παρόμοια κατορθώματα. Είναι σημαντικό να θυμάσαι ότι κι αυτοί είναι ανθρώπινα πλάσματα όπως εσύ, άσχετα με το τι έχουν καταφέρει.</a:t>
            </a:r>
          </a:p>
          <a:p>
            <a:endParaRPr lang="en-US" dirty="0"/>
          </a:p>
        </p:txBody>
      </p:sp>
      <p:sp>
        <p:nvSpPr>
          <p:cNvPr id="4" name="Θέση περιεχομένου 3"/>
          <p:cNvSpPr>
            <a:spLocks noGrp="1"/>
          </p:cNvSpPr>
          <p:nvPr>
            <p:ph sz="quarter" idx="14"/>
          </p:nvPr>
        </p:nvSpPr>
        <p:spPr/>
        <p:txBody>
          <a:bodyPr>
            <a:normAutofit fontScale="55000" lnSpcReduction="20000"/>
          </a:bodyPr>
          <a:lstStyle/>
          <a:p>
            <a:r>
              <a:rPr lang="el-GR" b="1" dirty="0"/>
              <a:t>7. «Πρώτα θα σε αγνοήσουν, μετά θα γελάσουν με σένα, μετά θα σε πολεμήσουν, και τότε κέρδισες»</a:t>
            </a:r>
            <a:endParaRPr lang="el-GR" dirty="0"/>
          </a:p>
          <a:p>
            <a:r>
              <a:rPr lang="el-GR" dirty="0"/>
              <a:t>Να είσαι ανθεκτικός στα σαμποτάζ που σου στήνει ο ίδιος σου ο εαυτός. Μόνο τότε, η εσωτερική σου αντίσταση θα ασθενήσει και θα σε επισκέπτεται όλο και λιγότερο. Βρες αυτό που πραγματικά θέλεις να κάνεις και τότε θα βρεις και το εσωτερικό κίνητρο για να συνεχίσεις. Ένας λόγος που ο Γκάντι είχε τόσο μεγάλη επιτυχία με την μέθοδό της μη βίας, ήταν ότι ο ίδιος και οι οπαδοί του δεν παραιτήθηκαν ποτέ.</a:t>
            </a:r>
          </a:p>
          <a:p>
            <a:endParaRPr lang="en-US" dirty="0"/>
          </a:p>
        </p:txBody>
      </p:sp>
    </p:spTree>
    <p:extLst>
      <p:ext uri="{BB962C8B-B14F-4D97-AF65-F5344CB8AC3E}">
        <p14:creationId xmlns:p14="http://schemas.microsoft.com/office/powerpoint/2010/main" val="393429914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sz="quarter" idx="13"/>
          </p:nvPr>
        </p:nvSpPr>
        <p:spPr/>
        <p:txBody>
          <a:bodyPr>
            <a:normAutofit fontScale="55000" lnSpcReduction="20000"/>
          </a:bodyPr>
          <a:lstStyle/>
          <a:p>
            <a:r>
              <a:rPr lang="el-GR" b="1" dirty="0"/>
              <a:t>8. «Βλέπω μόνο τις αρετές των ανθρώπων. Αφού δεν είμαι αλάθητος, δεν θα αναλύσω τα λάθη των άλλων»</a:t>
            </a:r>
            <a:endParaRPr lang="el-GR" dirty="0"/>
          </a:p>
          <a:p>
            <a:r>
              <a:rPr lang="el-GR" dirty="0"/>
              <a:t>Όλοι έχουμε κάτι καλό μέσα μας. Αν στοχεύεις στη βελτίωση τότε είναι χρήσιμο να επικεντρώνεσαι στις καλές πλευρές των ανθρώπων. Όταν εστιάζεις στα θετικά στοιχεία των άλλων, έχεις ακόμα ένα κίνητρο για να τους βοηθήσεις. Με το να βοηθάς τους άλλους δεν κάνεις μόνο την δική τους ζωή καλύτερη. Με τον καιρό παίρνεις πίσω ότι έδωσες, ενώ οι άνθρωποι που βοήθησες τείνουν περισσότερο να βοηθήσουν άλλα άτομα. Έτσι, όλοι μαζί, δημιουργείτε μια θετική αλλαγή που δυναμώνει.</a:t>
            </a:r>
          </a:p>
          <a:p>
            <a:endParaRPr lang="en-US" dirty="0"/>
          </a:p>
        </p:txBody>
      </p:sp>
      <p:sp>
        <p:nvSpPr>
          <p:cNvPr id="4" name="Θέση περιεχομένου 3"/>
          <p:cNvSpPr>
            <a:spLocks noGrp="1"/>
          </p:cNvSpPr>
          <p:nvPr>
            <p:ph sz="quarter" idx="14"/>
          </p:nvPr>
        </p:nvSpPr>
        <p:spPr/>
        <p:txBody>
          <a:bodyPr>
            <a:normAutofit fontScale="47500" lnSpcReduction="20000"/>
          </a:bodyPr>
          <a:lstStyle/>
          <a:p>
            <a:r>
              <a:rPr lang="el-GR" b="1" dirty="0"/>
              <a:t>9. «Ευτυχία είναι όταν αυτά που σκέπτεσαι, αυτά που λες και αυτά που κάνεις, βρίσκονται σε αρμονία μεταξύ τους»</a:t>
            </a:r>
            <a:endParaRPr lang="el-GR" dirty="0"/>
          </a:p>
          <a:p>
            <a:r>
              <a:rPr lang="el-GR" dirty="0"/>
              <a:t>«Πάντα να στοχεύεις στην πλήρη αρμονία της σκέψης, των λόγων και των πράξεων. Πάντα να στοχεύεις στο να εξαγνίζεις τις σκέψεις σου και όλα θα είναι καλά».</a:t>
            </a:r>
          </a:p>
          <a:p>
            <a:r>
              <a:rPr lang="el-GR" dirty="0"/>
              <a:t>Μία από τις καλύτερες συμβουλές για την βελτίωση των κοινωνικών δεξιοτήτων είναι να συμπεριφέρεσαι με συνέπεια και να επικοινωνείς με αυθεντικό τρόπο. Στους ανθρώπους αρέσει αυτό και ο νους γαληνεύει όταν οι σκέψεις, τα λόγια και οι πράξεις είναι απόλυτα ευθυγραμμισμένες. Όταν είσαι αληθινός δεν χρειάζεται να αποδείξεις τίποτα γιατί η γλώσσα του σώματός σου και ο τόνος της φωνής σου -τα οποία κάποιοι λένε ότι είναι το 90% της επικοινωνίας- είναι συντονισμένα με τις σκέψεις σου.</a:t>
            </a:r>
          </a:p>
          <a:p>
            <a:endParaRPr lang="en-US" dirty="0"/>
          </a:p>
        </p:txBody>
      </p:sp>
    </p:spTree>
    <p:extLst>
      <p:ext uri="{BB962C8B-B14F-4D97-AF65-F5344CB8AC3E}">
        <p14:creationId xmlns:p14="http://schemas.microsoft.com/office/powerpoint/2010/main" val="315552167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lnSpcReduction="20000"/>
          </a:bodyPr>
          <a:lstStyle/>
          <a:p>
            <a:r>
              <a:rPr lang="el-GR" b="1" dirty="0"/>
              <a:t>10. «Η συνεχής ανάπτυξη είναι ο νόμος της ζωής. Αυτός που προσπαθεί να διατηρήσει τα δόγματά του για να φαίνεται συνεπής στους άλλους, οδηγεί τον εαυτό του σε λάθος δρόμο»</a:t>
            </a:r>
            <a:endParaRPr lang="el-GR" dirty="0"/>
          </a:p>
          <a:p>
            <a:r>
              <a:rPr lang="el-GR" dirty="0"/>
              <a:t>Υπάρχουν φορές που είσαι ασυνεπής ή που δίνεις την εντύπωση πως δεν ξέρεις τι κάνεις. Αυτό είναι προτιμότερο από το να προσπαθείς να διατηρείς παλιές απόψεις που ξέρεις ότι είναι λανθασμένες από φόβο μην σε κρίνουν οι άλλοι. Μην το κάνεις. </a:t>
            </a:r>
            <a:r>
              <a:rPr lang="el-GR"/>
              <a:t>Επέλεξε να αναπτύξεις την σκέψη σου και να εξελιχθείς.</a:t>
            </a:r>
          </a:p>
          <a:p>
            <a:endParaRPr lang="en-US"/>
          </a:p>
        </p:txBody>
      </p:sp>
    </p:spTree>
    <p:extLst>
      <p:ext uri="{BB962C8B-B14F-4D97-AF65-F5344CB8AC3E}">
        <p14:creationId xmlns:p14="http://schemas.microsoft.com/office/powerpoint/2010/main" val="37135402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images (30).jpg"/>
          <p:cNvPicPr>
            <a:picLocks noGrp="1" noChangeAspect="1"/>
          </p:cNvPicPr>
          <p:nvPr>
            <p:ph idx="1"/>
          </p:nvPr>
        </p:nvPicPr>
        <p:blipFill>
          <a:blip r:embed="rId2" cstate="print"/>
          <a:stretch>
            <a:fillRect/>
          </a:stretch>
        </p:blipFill>
        <p:spPr>
          <a:xfrm>
            <a:off x="1752600" y="1219200"/>
            <a:ext cx="5334000" cy="48768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a:xfrm>
            <a:off x="1043492" y="1066800"/>
            <a:ext cx="7186108" cy="4765829"/>
          </a:xfrm>
        </p:spPr>
        <p:txBody>
          <a:bodyPr>
            <a:normAutofit fontScale="70000" lnSpcReduction="20000"/>
          </a:bodyPr>
          <a:lstStyle/>
          <a:p>
            <a:r>
              <a:rPr lang="el-GR" dirty="0"/>
              <a:t>"Το κύριο μέλημα της φιλοσοφίας είναι να ελέγξει και να κατανοήσει πολύ κοινές έννοιες, που όλοι μας τις χρησιμοποιούμε καθημερινά χωρίς να τις σκεφτόμαστε. Ένας ιστορικός μπορεί να ζητήσει να μάθει τι συνέβη κάποτε στο παρελθόν, αλλά ένας φιλόσοφος θα </a:t>
            </a:r>
            <a:r>
              <a:rPr lang="el-GR" dirty="0" err="1"/>
              <a:t>ρωτήσει:τι</a:t>
            </a:r>
            <a:r>
              <a:rPr lang="el-GR" dirty="0"/>
              <a:t> είναι χρόνος; Ένας μαθηματικός μπορεί να ερευνά τις πιθανές σχέσεις μεταξύ των αριθμών, αλλά ένας φιλόσοφος θα αναρωτηθεί: τι είναι αριθμός; Ένας φυσικός θα ζητήσει να μάθει από τι συνίστανται τα άτομα ή πώς εξηγείται η βαρύτητα, αλλά ένας φιλόσοφος θα αναρωτηθεί: πώς μπορούμε να γνωρίζουμε αν υπάρχει κάτι έξω από τη νόησή μας; Ένας ψυχολόγος μπορεί να ερευνήσει πώς μαθαίνουν τα παιδιά μια γλώσσα, αλλά ένας φιλόσοφος θα ρωτήσει: τι είναι αυτό που κάνει μια λέξη να έχει κάποιο νόημα; Ο καθένας μπορεί να αναρωτιέται αν είναι κακό να τρυπώνεις στο σινεμά χωρίς εισιτήριο, αλλά ένας φιλόσοφος θα ρωτήσει: γιατί μια πράξη είναι καλή ή κακή;</a:t>
            </a:r>
          </a:p>
          <a:p>
            <a:r>
              <a:rPr lang="el-GR" dirty="0"/>
              <a:t>(</a:t>
            </a:r>
            <a:r>
              <a:rPr lang="el-GR" b="1" dirty="0" err="1"/>
              <a:t>Thomas</a:t>
            </a:r>
            <a:r>
              <a:rPr lang="el-GR" b="1" dirty="0"/>
              <a:t> </a:t>
            </a:r>
            <a:r>
              <a:rPr lang="el-GR" b="1" dirty="0" err="1"/>
              <a:t>Nagel</a:t>
            </a:r>
            <a:r>
              <a:rPr lang="el-GR" dirty="0"/>
              <a:t>, </a:t>
            </a:r>
            <a:r>
              <a:rPr lang="el-GR" i="1" dirty="0"/>
              <a:t>Θεμελιώδη φιλοσοφικά προβλήματα</a:t>
            </a:r>
            <a:r>
              <a:rPr lang="el-GR" dirty="0"/>
              <a:t>, </a:t>
            </a:r>
            <a:r>
              <a:rPr lang="el-GR" dirty="0" err="1"/>
              <a:t>μτφρ</a:t>
            </a:r>
            <a:r>
              <a:rPr lang="el-GR" dirty="0"/>
              <a:t>. Χριστίνα </a:t>
            </a:r>
            <a:r>
              <a:rPr lang="el-GR" dirty="0" err="1"/>
              <a:t>Μιχαλοπούλου</a:t>
            </a:r>
            <a:r>
              <a:rPr lang="el-GR" dirty="0"/>
              <a:t> - </a:t>
            </a:r>
            <a:r>
              <a:rPr lang="el-GR" dirty="0" err="1"/>
              <a:t>Βέικου</a:t>
            </a:r>
            <a:r>
              <a:rPr lang="el-GR" dirty="0"/>
              <a:t>, </a:t>
            </a:r>
            <a:r>
              <a:rPr lang="el-GR" dirty="0" err="1"/>
              <a:t>εκδ</a:t>
            </a:r>
            <a:r>
              <a:rPr lang="el-GR" dirty="0"/>
              <a:t>. Σμίλη, Αθήνα 1989 σ.12-13 )</a:t>
            </a:r>
          </a:p>
          <a:p>
            <a:endParaRPr lang="en-US" dirty="0"/>
          </a:p>
        </p:txBody>
      </p:sp>
    </p:spTree>
    <p:extLst>
      <p:ext uri="{BB962C8B-B14F-4D97-AF65-F5344CB8AC3E}">
        <p14:creationId xmlns:p14="http://schemas.microsoft.com/office/powerpoint/2010/main" val="3809157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Διαβάζοντας τα κείμενα που σας δόθηκαν να εξηγήσετε τι ακριβώς είναι φιλοσοφία και ποιος ο στόχος της. </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Ενότητα 2</a:t>
            </a:r>
            <a:endParaRPr lang="el-GR" dirty="0"/>
          </a:p>
        </p:txBody>
      </p:sp>
      <p:sp>
        <p:nvSpPr>
          <p:cNvPr id="3" name="2 - Θέση κειμένου"/>
          <p:cNvSpPr>
            <a:spLocks noGrp="1"/>
          </p:cNvSpPr>
          <p:nvPr>
            <p:ph type="body" idx="1"/>
          </p:nvPr>
        </p:nvSpPr>
        <p:spPr>
          <a:xfrm>
            <a:off x="1258645" y="4267200"/>
            <a:ext cx="7123355" cy="1520413"/>
          </a:xfrm>
        </p:spPr>
        <p:txBody>
          <a:bodyPr/>
          <a:lstStyle/>
          <a:p>
            <a:r>
              <a:rPr lang="el-GR" dirty="0" smtClean="0"/>
              <a:t>Ποιοι είναι οι βασικοί στόχοι της φιλοσοφικής δραστηριότητας;</a:t>
            </a: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 Σωκράτης είπε: ο ανεξέταστος βίος δεν είναι βιωτός</a:t>
            </a:r>
          </a:p>
          <a:p>
            <a:endParaRPr lang="el-GR" dirty="0" smtClean="0"/>
          </a:p>
          <a:p>
            <a:endParaRPr lang="el-GR" dirty="0" smtClean="0"/>
          </a:p>
          <a:p>
            <a:r>
              <a:rPr lang="el-GR" dirty="0" smtClean="0"/>
              <a:t>Τι νομίζετε ότι  εννοούσε;</a:t>
            </a:r>
          </a:p>
          <a:p>
            <a:endParaRPr lang="el-GR" dirty="0" smtClean="0"/>
          </a:p>
          <a:p>
            <a:endParaRPr lang="el-GR" dirty="0"/>
          </a:p>
        </p:txBody>
      </p:sp>
      <p:grpSp>
        <p:nvGrpSpPr>
          <p:cNvPr id="8" name="Ομάδα 7"/>
          <p:cNvGrpSpPr/>
          <p:nvPr/>
        </p:nvGrpSpPr>
        <p:grpSpPr>
          <a:xfrm>
            <a:off x="1634133" y="2723710"/>
            <a:ext cx="4759363" cy="794588"/>
            <a:chOff x="1634133" y="2723710"/>
            <a:chExt cx="4759363" cy="794588"/>
          </a:xfrm>
        </p:grpSpPr>
        <p:sp>
          <p:nvSpPr>
            <p:cNvPr id="4" name="SMARTInkAnnotation0"/>
            <p:cNvSpPr/>
            <p:nvPr/>
          </p:nvSpPr>
          <p:spPr>
            <a:xfrm>
              <a:off x="4196953" y="2723710"/>
              <a:ext cx="2196543" cy="303405"/>
            </a:xfrm>
            <a:custGeom>
              <a:avLst/>
              <a:gdLst/>
              <a:ahLst/>
              <a:cxnLst/>
              <a:rect l="0" t="0" r="0" b="0"/>
              <a:pathLst>
                <a:path w="2196543" h="303405">
                  <a:moveTo>
                    <a:pt x="0" y="160579"/>
                  </a:moveTo>
                  <a:lnTo>
                    <a:pt x="57412" y="119948"/>
                  </a:lnTo>
                  <a:lnTo>
                    <a:pt x="124718" y="74494"/>
                  </a:lnTo>
                  <a:lnTo>
                    <a:pt x="145389" y="65103"/>
                  </a:lnTo>
                  <a:lnTo>
                    <a:pt x="167805" y="56629"/>
                  </a:lnTo>
                  <a:lnTo>
                    <a:pt x="179338" y="51592"/>
                  </a:lnTo>
                  <a:lnTo>
                    <a:pt x="190996" y="46249"/>
                  </a:lnTo>
                  <a:lnTo>
                    <a:pt x="217179" y="37667"/>
                  </a:lnTo>
                  <a:lnTo>
                    <a:pt x="269670" y="24072"/>
                  </a:lnTo>
                  <a:lnTo>
                    <a:pt x="310972" y="14851"/>
                  </a:lnTo>
                  <a:lnTo>
                    <a:pt x="354629" y="5834"/>
                  </a:lnTo>
                  <a:lnTo>
                    <a:pt x="412832" y="1028"/>
                  </a:lnTo>
                  <a:lnTo>
                    <a:pt x="480479" y="0"/>
                  </a:lnTo>
                  <a:lnTo>
                    <a:pt x="553805" y="6933"/>
                  </a:lnTo>
                  <a:lnTo>
                    <a:pt x="582487" y="9940"/>
                  </a:lnTo>
                  <a:lnTo>
                    <a:pt x="608463" y="17891"/>
                  </a:lnTo>
                  <a:lnTo>
                    <a:pt x="635884" y="25394"/>
                  </a:lnTo>
                  <a:lnTo>
                    <a:pt x="663615" y="33028"/>
                  </a:lnTo>
                  <a:lnTo>
                    <a:pt x="676566" y="37842"/>
                  </a:lnTo>
                  <a:lnTo>
                    <a:pt x="689169" y="43036"/>
                  </a:lnTo>
                  <a:lnTo>
                    <a:pt x="713756" y="51452"/>
                  </a:lnTo>
                  <a:lnTo>
                    <a:pt x="737913" y="59492"/>
                  </a:lnTo>
                  <a:lnTo>
                    <a:pt x="749910" y="64414"/>
                  </a:lnTo>
                  <a:lnTo>
                    <a:pt x="761878" y="69680"/>
                  </a:lnTo>
                  <a:lnTo>
                    <a:pt x="783112" y="78177"/>
                  </a:lnTo>
                  <a:lnTo>
                    <a:pt x="803464" y="86252"/>
                  </a:lnTo>
                  <a:lnTo>
                    <a:pt x="814448" y="91184"/>
                  </a:lnTo>
                  <a:lnTo>
                    <a:pt x="837235" y="101956"/>
                  </a:lnTo>
                  <a:lnTo>
                    <a:pt x="860591" y="113357"/>
                  </a:lnTo>
                  <a:lnTo>
                    <a:pt x="881556" y="122394"/>
                  </a:lnTo>
                  <a:lnTo>
                    <a:pt x="901787" y="129717"/>
                  </a:lnTo>
                  <a:lnTo>
                    <a:pt x="924007" y="136279"/>
                  </a:lnTo>
                  <a:lnTo>
                    <a:pt x="958830" y="145552"/>
                  </a:lnTo>
                  <a:lnTo>
                    <a:pt x="994284" y="154583"/>
                  </a:lnTo>
                  <a:lnTo>
                    <a:pt x="1053718" y="159789"/>
                  </a:lnTo>
                  <a:lnTo>
                    <a:pt x="1077522" y="159236"/>
                  </a:lnTo>
                  <a:lnTo>
                    <a:pt x="1127788" y="150796"/>
                  </a:lnTo>
                  <a:lnTo>
                    <a:pt x="1198911" y="141799"/>
                  </a:lnTo>
                  <a:lnTo>
                    <a:pt x="1238170" y="129769"/>
                  </a:lnTo>
                  <a:lnTo>
                    <a:pt x="1266326" y="122742"/>
                  </a:lnTo>
                  <a:lnTo>
                    <a:pt x="1295377" y="113666"/>
                  </a:lnTo>
                  <a:lnTo>
                    <a:pt x="1310069" y="108468"/>
                  </a:lnTo>
                  <a:lnTo>
                    <a:pt x="1336977" y="100046"/>
                  </a:lnTo>
                  <a:lnTo>
                    <a:pt x="1362165" y="92004"/>
                  </a:lnTo>
                  <a:lnTo>
                    <a:pt x="1374439" y="87081"/>
                  </a:lnTo>
                  <a:lnTo>
                    <a:pt x="1386590" y="81814"/>
                  </a:lnTo>
                  <a:lnTo>
                    <a:pt x="1410673" y="70671"/>
                  </a:lnTo>
                  <a:lnTo>
                    <a:pt x="1422652" y="64922"/>
                  </a:lnTo>
                  <a:lnTo>
                    <a:pt x="1433615" y="59104"/>
                  </a:lnTo>
                  <a:lnTo>
                    <a:pt x="1443900" y="53242"/>
                  </a:lnTo>
                  <a:lnTo>
                    <a:pt x="1453733" y="47349"/>
                  </a:lnTo>
                  <a:lnTo>
                    <a:pt x="1464256" y="41436"/>
                  </a:lnTo>
                  <a:lnTo>
                    <a:pt x="1486534" y="29574"/>
                  </a:lnTo>
                  <a:lnTo>
                    <a:pt x="1509663" y="20334"/>
                  </a:lnTo>
                  <a:lnTo>
                    <a:pt x="1533172" y="12920"/>
                  </a:lnTo>
                  <a:lnTo>
                    <a:pt x="1568721" y="4160"/>
                  </a:lnTo>
                  <a:lnTo>
                    <a:pt x="1628190" y="413"/>
                  </a:lnTo>
                  <a:lnTo>
                    <a:pt x="1669670" y="949"/>
                  </a:lnTo>
                  <a:lnTo>
                    <a:pt x="1715052" y="9580"/>
                  </a:lnTo>
                  <a:lnTo>
                    <a:pt x="1738559" y="16078"/>
                  </a:lnTo>
                  <a:lnTo>
                    <a:pt x="1750383" y="20589"/>
                  </a:lnTo>
                  <a:lnTo>
                    <a:pt x="1762235" y="25580"/>
                  </a:lnTo>
                  <a:lnTo>
                    <a:pt x="1774104" y="30892"/>
                  </a:lnTo>
                  <a:lnTo>
                    <a:pt x="1797877" y="42086"/>
                  </a:lnTo>
                  <a:lnTo>
                    <a:pt x="1833573" y="59545"/>
                  </a:lnTo>
                  <a:lnTo>
                    <a:pt x="1844483" y="65442"/>
                  </a:lnTo>
                  <a:lnTo>
                    <a:pt x="1854734" y="71357"/>
                  </a:lnTo>
                  <a:lnTo>
                    <a:pt x="1864544" y="77285"/>
                  </a:lnTo>
                  <a:lnTo>
                    <a:pt x="1875054" y="84214"/>
                  </a:lnTo>
                  <a:lnTo>
                    <a:pt x="1897313" y="99850"/>
                  </a:lnTo>
                  <a:lnTo>
                    <a:pt x="1942949" y="133149"/>
                  </a:lnTo>
                  <a:lnTo>
                    <a:pt x="1973350" y="154546"/>
                  </a:lnTo>
                  <a:lnTo>
                    <a:pt x="1995570" y="170796"/>
                  </a:lnTo>
                  <a:lnTo>
                    <a:pt x="2006060" y="179297"/>
                  </a:lnTo>
                  <a:lnTo>
                    <a:pt x="2016030" y="187940"/>
                  </a:lnTo>
                  <a:lnTo>
                    <a:pt x="2025653" y="196679"/>
                  </a:lnTo>
                  <a:lnTo>
                    <a:pt x="2035045" y="204489"/>
                  </a:lnTo>
                  <a:lnTo>
                    <a:pt x="2044283" y="211681"/>
                  </a:lnTo>
                  <a:lnTo>
                    <a:pt x="2053417" y="218459"/>
                  </a:lnTo>
                  <a:lnTo>
                    <a:pt x="2071505" y="231283"/>
                  </a:lnTo>
                  <a:lnTo>
                    <a:pt x="2107371" y="255684"/>
                  </a:lnTo>
                  <a:lnTo>
                    <a:pt x="2115319" y="261685"/>
                  </a:lnTo>
                  <a:lnTo>
                    <a:pt x="2122604" y="267671"/>
                  </a:lnTo>
                  <a:lnTo>
                    <a:pt x="2129445" y="273645"/>
                  </a:lnTo>
                  <a:lnTo>
                    <a:pt x="2144982" y="282930"/>
                  </a:lnTo>
                  <a:lnTo>
                    <a:pt x="2159826" y="290363"/>
                  </a:lnTo>
                  <a:lnTo>
                    <a:pt x="2173760" y="299134"/>
                  </a:lnTo>
                  <a:lnTo>
                    <a:pt x="2180884" y="301534"/>
                  </a:lnTo>
                  <a:lnTo>
                    <a:pt x="2196156" y="303404"/>
                  </a:lnTo>
                  <a:lnTo>
                    <a:pt x="2196542" y="298699"/>
                  </a:lnTo>
                  <a:lnTo>
                    <a:pt x="2195603" y="297307"/>
                  </a:lnTo>
                  <a:lnTo>
                    <a:pt x="2193985" y="296379"/>
                  </a:lnTo>
                  <a:lnTo>
                    <a:pt x="2191915" y="295761"/>
                  </a:lnTo>
                  <a:lnTo>
                    <a:pt x="2190534" y="293365"/>
                  </a:lnTo>
                  <a:lnTo>
                    <a:pt x="2189000" y="285410"/>
                  </a:lnTo>
                  <a:lnTo>
                    <a:pt x="2187599" y="282495"/>
                  </a:lnTo>
                  <a:lnTo>
                    <a:pt x="2185673" y="280551"/>
                  </a:lnTo>
                  <a:lnTo>
                    <a:pt x="2178844" y="27666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SMARTInkAnnotation1"/>
            <p:cNvSpPr/>
            <p:nvPr/>
          </p:nvSpPr>
          <p:spPr>
            <a:xfrm>
              <a:off x="1884164" y="3081311"/>
              <a:ext cx="1616275" cy="204815"/>
            </a:xfrm>
            <a:custGeom>
              <a:avLst/>
              <a:gdLst/>
              <a:ahLst/>
              <a:cxnLst/>
              <a:rect l="0" t="0" r="0" b="0"/>
              <a:pathLst>
                <a:path w="1616275" h="204815">
                  <a:moveTo>
                    <a:pt x="0" y="204814"/>
                  </a:moveTo>
                  <a:lnTo>
                    <a:pt x="9481" y="171631"/>
                  </a:lnTo>
                  <a:lnTo>
                    <a:pt x="14258" y="158879"/>
                  </a:lnTo>
                  <a:lnTo>
                    <a:pt x="19427" y="147402"/>
                  </a:lnTo>
                  <a:lnTo>
                    <a:pt x="24858" y="136774"/>
                  </a:lnTo>
                  <a:lnTo>
                    <a:pt x="31455" y="126712"/>
                  </a:lnTo>
                  <a:lnTo>
                    <a:pt x="38829" y="117027"/>
                  </a:lnTo>
                  <a:lnTo>
                    <a:pt x="46722" y="107594"/>
                  </a:lnTo>
                  <a:lnTo>
                    <a:pt x="53968" y="99321"/>
                  </a:lnTo>
                  <a:lnTo>
                    <a:pt x="67312" y="84837"/>
                  </a:lnTo>
                  <a:lnTo>
                    <a:pt x="74640" y="78197"/>
                  </a:lnTo>
                  <a:lnTo>
                    <a:pt x="82502" y="71785"/>
                  </a:lnTo>
                  <a:lnTo>
                    <a:pt x="90720" y="65526"/>
                  </a:lnTo>
                  <a:lnTo>
                    <a:pt x="107789" y="53281"/>
                  </a:lnTo>
                  <a:lnTo>
                    <a:pt x="116508" y="47237"/>
                  </a:lnTo>
                  <a:lnTo>
                    <a:pt x="126289" y="41224"/>
                  </a:lnTo>
                  <a:lnTo>
                    <a:pt x="136779" y="35230"/>
                  </a:lnTo>
                  <a:lnTo>
                    <a:pt x="147740" y="29250"/>
                  </a:lnTo>
                  <a:lnTo>
                    <a:pt x="158025" y="24272"/>
                  </a:lnTo>
                  <a:lnTo>
                    <a:pt x="167858" y="19960"/>
                  </a:lnTo>
                  <a:lnTo>
                    <a:pt x="177390" y="16094"/>
                  </a:lnTo>
                  <a:lnTo>
                    <a:pt x="195918" y="9152"/>
                  </a:lnTo>
                  <a:lnTo>
                    <a:pt x="214075" y="3751"/>
                  </a:lnTo>
                  <a:lnTo>
                    <a:pt x="258930" y="0"/>
                  </a:lnTo>
                  <a:lnTo>
                    <a:pt x="285741" y="4340"/>
                  </a:lnTo>
                  <a:lnTo>
                    <a:pt x="303605" y="9220"/>
                  </a:lnTo>
                  <a:lnTo>
                    <a:pt x="312537" y="11910"/>
                  </a:lnTo>
                  <a:lnTo>
                    <a:pt x="325436" y="16680"/>
                  </a:lnTo>
                  <a:lnTo>
                    <a:pt x="358289" y="29918"/>
                  </a:lnTo>
                  <a:lnTo>
                    <a:pt x="373797" y="36623"/>
                  </a:lnTo>
                  <a:lnTo>
                    <a:pt x="401611" y="49364"/>
                  </a:lnTo>
                  <a:lnTo>
                    <a:pt x="413592" y="54548"/>
                  </a:lnTo>
                  <a:lnTo>
                    <a:pt x="424556" y="58996"/>
                  </a:lnTo>
                  <a:lnTo>
                    <a:pt x="434842" y="62954"/>
                  </a:lnTo>
                  <a:lnTo>
                    <a:pt x="444676" y="67576"/>
                  </a:lnTo>
                  <a:lnTo>
                    <a:pt x="454209" y="72642"/>
                  </a:lnTo>
                  <a:lnTo>
                    <a:pt x="463540" y="78004"/>
                  </a:lnTo>
                  <a:lnTo>
                    <a:pt x="472738" y="83563"/>
                  </a:lnTo>
                  <a:lnTo>
                    <a:pt x="490895" y="95032"/>
                  </a:lnTo>
                  <a:lnTo>
                    <a:pt x="498912" y="100868"/>
                  </a:lnTo>
                  <a:lnTo>
                    <a:pt x="506240" y="106743"/>
                  </a:lnTo>
                  <a:lnTo>
                    <a:pt x="513111" y="112644"/>
                  </a:lnTo>
                  <a:lnTo>
                    <a:pt x="520668" y="117571"/>
                  </a:lnTo>
                  <a:lnTo>
                    <a:pt x="528682" y="121847"/>
                  </a:lnTo>
                  <a:lnTo>
                    <a:pt x="544533" y="129245"/>
                  </a:lnTo>
                  <a:lnTo>
                    <a:pt x="558191" y="135840"/>
                  </a:lnTo>
                  <a:lnTo>
                    <a:pt x="573523" y="142078"/>
                  </a:lnTo>
                  <a:lnTo>
                    <a:pt x="590258" y="148158"/>
                  </a:lnTo>
                  <a:lnTo>
                    <a:pt x="607618" y="154167"/>
                  </a:lnTo>
                  <a:lnTo>
                    <a:pt x="634126" y="158388"/>
                  </a:lnTo>
                  <a:lnTo>
                    <a:pt x="675887" y="153678"/>
                  </a:lnTo>
                  <a:lnTo>
                    <a:pt x="713828" y="149072"/>
                  </a:lnTo>
                  <a:lnTo>
                    <a:pt x="754726" y="138902"/>
                  </a:lnTo>
                  <a:lnTo>
                    <a:pt x="765088" y="135076"/>
                  </a:lnTo>
                  <a:lnTo>
                    <a:pt x="774973" y="130541"/>
                  </a:lnTo>
                  <a:lnTo>
                    <a:pt x="784539" y="125533"/>
                  </a:lnTo>
                  <a:lnTo>
                    <a:pt x="793893" y="121202"/>
                  </a:lnTo>
                  <a:lnTo>
                    <a:pt x="803106" y="117323"/>
                  </a:lnTo>
                  <a:lnTo>
                    <a:pt x="812225" y="113744"/>
                  </a:lnTo>
                  <a:lnTo>
                    <a:pt x="822272" y="109374"/>
                  </a:lnTo>
                  <a:lnTo>
                    <a:pt x="844019" y="99227"/>
                  </a:lnTo>
                  <a:lnTo>
                    <a:pt x="854383" y="93743"/>
                  </a:lnTo>
                  <a:lnTo>
                    <a:pt x="864268" y="88103"/>
                  </a:lnTo>
                  <a:lnTo>
                    <a:pt x="873835" y="82358"/>
                  </a:lnTo>
                  <a:lnTo>
                    <a:pt x="892403" y="70683"/>
                  </a:lnTo>
                  <a:lnTo>
                    <a:pt x="901521" y="64792"/>
                  </a:lnTo>
                  <a:lnTo>
                    <a:pt x="911568" y="59872"/>
                  </a:lnTo>
                  <a:lnTo>
                    <a:pt x="922236" y="55600"/>
                  </a:lnTo>
                  <a:lnTo>
                    <a:pt x="1017872" y="23289"/>
                  </a:lnTo>
                  <a:lnTo>
                    <a:pt x="1044740" y="19068"/>
                  </a:lnTo>
                  <a:lnTo>
                    <a:pt x="1086623" y="17642"/>
                  </a:lnTo>
                  <a:lnTo>
                    <a:pt x="1116374" y="18387"/>
                  </a:lnTo>
                  <a:lnTo>
                    <a:pt x="1161480" y="24379"/>
                  </a:lnTo>
                  <a:lnTo>
                    <a:pt x="1208607" y="30597"/>
                  </a:lnTo>
                  <a:lnTo>
                    <a:pt x="1232351" y="35772"/>
                  </a:lnTo>
                  <a:lnTo>
                    <a:pt x="1303739" y="53064"/>
                  </a:lnTo>
                  <a:lnTo>
                    <a:pt x="1315644" y="56022"/>
                  </a:lnTo>
                  <a:lnTo>
                    <a:pt x="1327549" y="59979"/>
                  </a:lnTo>
                  <a:lnTo>
                    <a:pt x="1339454" y="64601"/>
                  </a:lnTo>
                  <a:lnTo>
                    <a:pt x="1351360" y="69667"/>
                  </a:lnTo>
                  <a:lnTo>
                    <a:pt x="1363266" y="74036"/>
                  </a:lnTo>
                  <a:lnTo>
                    <a:pt x="1375172" y="77941"/>
                  </a:lnTo>
                  <a:lnTo>
                    <a:pt x="1387079" y="81537"/>
                  </a:lnTo>
                  <a:lnTo>
                    <a:pt x="1398984" y="85918"/>
                  </a:lnTo>
                  <a:lnTo>
                    <a:pt x="1410891" y="90824"/>
                  </a:lnTo>
                  <a:lnTo>
                    <a:pt x="1422797" y="96078"/>
                  </a:lnTo>
                  <a:lnTo>
                    <a:pt x="1434703" y="100573"/>
                  </a:lnTo>
                  <a:lnTo>
                    <a:pt x="1446609" y="104563"/>
                  </a:lnTo>
                  <a:lnTo>
                    <a:pt x="1458516" y="108214"/>
                  </a:lnTo>
                  <a:lnTo>
                    <a:pt x="1482328" y="114917"/>
                  </a:lnTo>
                  <a:lnTo>
                    <a:pt x="1529953" y="127305"/>
                  </a:lnTo>
                  <a:lnTo>
                    <a:pt x="1548474" y="133324"/>
                  </a:lnTo>
                  <a:lnTo>
                    <a:pt x="1563320" y="138314"/>
                  </a:lnTo>
                  <a:lnTo>
                    <a:pt x="1589020" y="144163"/>
                  </a:lnTo>
                  <a:lnTo>
                    <a:pt x="1604560" y="149140"/>
                  </a:lnTo>
                  <a:lnTo>
                    <a:pt x="1616274" y="15123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6" name="SMARTInkAnnotation2"/>
            <p:cNvSpPr/>
            <p:nvPr/>
          </p:nvSpPr>
          <p:spPr>
            <a:xfrm>
              <a:off x="4018359" y="2735519"/>
              <a:ext cx="2321720" cy="380943"/>
            </a:xfrm>
            <a:custGeom>
              <a:avLst/>
              <a:gdLst/>
              <a:ahLst/>
              <a:cxnLst/>
              <a:rect l="0" t="0" r="0" b="0"/>
              <a:pathLst>
                <a:path w="2321720" h="380943">
                  <a:moveTo>
                    <a:pt x="0" y="246997"/>
                  </a:moveTo>
                  <a:lnTo>
                    <a:pt x="37924" y="209073"/>
                  </a:lnTo>
                  <a:lnTo>
                    <a:pt x="53064" y="195917"/>
                  </a:lnTo>
                  <a:lnTo>
                    <a:pt x="67126" y="185162"/>
                  </a:lnTo>
                  <a:lnTo>
                    <a:pt x="80470" y="176008"/>
                  </a:lnTo>
                  <a:lnTo>
                    <a:pt x="94326" y="165937"/>
                  </a:lnTo>
                  <a:lnTo>
                    <a:pt x="122951" y="144163"/>
                  </a:lnTo>
                  <a:lnTo>
                    <a:pt x="138523" y="134784"/>
                  </a:lnTo>
                  <a:lnTo>
                    <a:pt x="154856" y="126548"/>
                  </a:lnTo>
                  <a:lnTo>
                    <a:pt x="289428" y="68147"/>
                  </a:lnTo>
                  <a:lnTo>
                    <a:pt x="311023" y="60295"/>
                  </a:lnTo>
                  <a:lnTo>
                    <a:pt x="333356" y="53076"/>
                  </a:lnTo>
                  <a:lnTo>
                    <a:pt x="356183" y="46279"/>
                  </a:lnTo>
                  <a:lnTo>
                    <a:pt x="402713" y="36080"/>
                  </a:lnTo>
                  <a:lnTo>
                    <a:pt x="473533" y="24760"/>
                  </a:lnTo>
                  <a:lnTo>
                    <a:pt x="521014" y="17256"/>
                  </a:lnTo>
                  <a:lnTo>
                    <a:pt x="568575" y="7306"/>
                  </a:lnTo>
                  <a:lnTo>
                    <a:pt x="618817" y="1561"/>
                  </a:lnTo>
                  <a:lnTo>
                    <a:pt x="669921" y="0"/>
                  </a:lnTo>
                  <a:lnTo>
                    <a:pt x="767403" y="4437"/>
                  </a:lnTo>
                  <a:lnTo>
                    <a:pt x="839228" y="10755"/>
                  </a:lnTo>
                  <a:lnTo>
                    <a:pt x="910780" y="22549"/>
                  </a:lnTo>
                  <a:lnTo>
                    <a:pt x="957440" y="30164"/>
                  </a:lnTo>
                  <a:lnTo>
                    <a:pt x="1001328" y="40163"/>
                  </a:lnTo>
                  <a:lnTo>
                    <a:pt x="1043985" y="51221"/>
                  </a:lnTo>
                  <a:lnTo>
                    <a:pt x="1065084" y="56949"/>
                  </a:lnTo>
                  <a:lnTo>
                    <a:pt x="1086095" y="63743"/>
                  </a:lnTo>
                  <a:lnTo>
                    <a:pt x="1107048" y="71249"/>
                  </a:lnTo>
                  <a:lnTo>
                    <a:pt x="1147857" y="86535"/>
                  </a:lnTo>
                  <a:lnTo>
                    <a:pt x="1210254" y="108281"/>
                  </a:lnTo>
                  <a:lnTo>
                    <a:pt x="1294558" y="136994"/>
                  </a:lnTo>
                  <a:lnTo>
                    <a:pt x="1392019" y="171816"/>
                  </a:lnTo>
                  <a:lnTo>
                    <a:pt x="1428300" y="181502"/>
                  </a:lnTo>
                  <a:lnTo>
                    <a:pt x="1495358" y="195805"/>
                  </a:lnTo>
                  <a:lnTo>
                    <a:pt x="1546051" y="205150"/>
                  </a:lnTo>
                  <a:lnTo>
                    <a:pt x="1616514" y="216204"/>
                  </a:lnTo>
                  <a:lnTo>
                    <a:pt x="1685113" y="222062"/>
                  </a:lnTo>
                  <a:lnTo>
                    <a:pt x="1751470" y="227740"/>
                  </a:lnTo>
                  <a:lnTo>
                    <a:pt x="1815766" y="227869"/>
                  </a:lnTo>
                  <a:lnTo>
                    <a:pt x="1879473" y="222015"/>
                  </a:lnTo>
                  <a:lnTo>
                    <a:pt x="1949215" y="219453"/>
                  </a:lnTo>
                  <a:lnTo>
                    <a:pt x="2017626" y="211134"/>
                  </a:lnTo>
                  <a:lnTo>
                    <a:pt x="2070252" y="203701"/>
                  </a:lnTo>
                  <a:lnTo>
                    <a:pt x="2102792" y="207489"/>
                  </a:lnTo>
                  <a:lnTo>
                    <a:pt x="2143206" y="217659"/>
                  </a:lnTo>
                  <a:lnTo>
                    <a:pt x="2176774" y="227279"/>
                  </a:lnTo>
                  <a:lnTo>
                    <a:pt x="2200082" y="236910"/>
                  </a:lnTo>
                  <a:lnTo>
                    <a:pt x="2221026" y="247806"/>
                  </a:lnTo>
                  <a:lnTo>
                    <a:pt x="2240255" y="259262"/>
                  </a:lnTo>
                  <a:lnTo>
                    <a:pt x="2258724" y="270969"/>
                  </a:lnTo>
                  <a:lnTo>
                    <a:pt x="2274208" y="282786"/>
                  </a:lnTo>
                  <a:lnTo>
                    <a:pt x="2281116" y="288716"/>
                  </a:lnTo>
                  <a:lnTo>
                    <a:pt x="2286712" y="295645"/>
                  </a:lnTo>
                  <a:lnTo>
                    <a:pt x="2291436" y="303241"/>
                  </a:lnTo>
                  <a:lnTo>
                    <a:pt x="2315561" y="350810"/>
                  </a:lnTo>
                  <a:lnTo>
                    <a:pt x="2318982" y="360274"/>
                  </a:lnTo>
                  <a:lnTo>
                    <a:pt x="2320908" y="371180"/>
                  </a:lnTo>
                  <a:lnTo>
                    <a:pt x="2321719" y="38094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SMARTInkAnnotation3"/>
            <p:cNvSpPr/>
            <p:nvPr/>
          </p:nvSpPr>
          <p:spPr>
            <a:xfrm>
              <a:off x="1634133" y="3116542"/>
              <a:ext cx="2187774" cy="401756"/>
            </a:xfrm>
            <a:custGeom>
              <a:avLst/>
              <a:gdLst/>
              <a:ahLst/>
              <a:cxnLst/>
              <a:rect l="0" t="0" r="0" b="0"/>
              <a:pathLst>
                <a:path w="2187774" h="401756">
                  <a:moveTo>
                    <a:pt x="0" y="116005"/>
                  </a:moveTo>
                  <a:lnTo>
                    <a:pt x="9481" y="87562"/>
                  </a:lnTo>
                  <a:lnTo>
                    <a:pt x="14258" y="76207"/>
                  </a:lnTo>
                  <a:lnTo>
                    <a:pt x="19427" y="65660"/>
                  </a:lnTo>
                  <a:lnTo>
                    <a:pt x="24857" y="55653"/>
                  </a:lnTo>
                  <a:lnTo>
                    <a:pt x="31454" y="47989"/>
                  </a:lnTo>
                  <a:lnTo>
                    <a:pt x="46722" y="36828"/>
                  </a:lnTo>
                  <a:lnTo>
                    <a:pt x="76792" y="24966"/>
                  </a:lnTo>
                  <a:lnTo>
                    <a:pt x="99283" y="15681"/>
                  </a:lnTo>
                  <a:lnTo>
                    <a:pt x="110837" y="10427"/>
                  </a:lnTo>
                  <a:lnTo>
                    <a:pt x="136904" y="4589"/>
                  </a:lnTo>
                  <a:lnTo>
                    <a:pt x="202612" y="534"/>
                  </a:lnTo>
                  <a:lnTo>
                    <a:pt x="274263" y="0"/>
                  </a:lnTo>
                  <a:lnTo>
                    <a:pt x="328313" y="7064"/>
                  </a:lnTo>
                  <a:lnTo>
                    <a:pt x="571523" y="47548"/>
                  </a:lnTo>
                  <a:lnTo>
                    <a:pt x="604583" y="56145"/>
                  </a:lnTo>
                  <a:lnTo>
                    <a:pt x="670969" y="77833"/>
                  </a:lnTo>
                  <a:lnTo>
                    <a:pt x="705998" y="86802"/>
                  </a:lnTo>
                  <a:lnTo>
                    <a:pt x="740417" y="95088"/>
                  </a:lnTo>
                  <a:lnTo>
                    <a:pt x="772251" y="105386"/>
                  </a:lnTo>
                  <a:lnTo>
                    <a:pt x="802936" y="116577"/>
                  </a:lnTo>
                  <a:lnTo>
                    <a:pt x="877989" y="145846"/>
                  </a:lnTo>
                  <a:lnTo>
                    <a:pt x="907808" y="157710"/>
                  </a:lnTo>
                  <a:lnTo>
                    <a:pt x="937598" y="166952"/>
                  </a:lnTo>
                  <a:lnTo>
                    <a:pt x="982260" y="177733"/>
                  </a:lnTo>
                  <a:lnTo>
                    <a:pt x="1026912" y="184566"/>
                  </a:lnTo>
                  <a:lnTo>
                    <a:pt x="1086445" y="186874"/>
                  </a:lnTo>
                  <a:lnTo>
                    <a:pt x="1175742" y="187392"/>
                  </a:lnTo>
                  <a:lnTo>
                    <a:pt x="1241410" y="180303"/>
                  </a:lnTo>
                  <a:lnTo>
                    <a:pt x="1288024" y="171216"/>
                  </a:lnTo>
                  <a:lnTo>
                    <a:pt x="1318249" y="161710"/>
                  </a:lnTo>
                  <a:lnTo>
                    <a:pt x="1367897" y="145202"/>
                  </a:lnTo>
                  <a:lnTo>
                    <a:pt x="1385205" y="138446"/>
                  </a:lnTo>
                  <a:lnTo>
                    <a:pt x="1402696" y="130965"/>
                  </a:lnTo>
                  <a:lnTo>
                    <a:pt x="1437014" y="115709"/>
                  </a:lnTo>
                  <a:lnTo>
                    <a:pt x="1468803" y="102313"/>
                  </a:lnTo>
                  <a:lnTo>
                    <a:pt x="1485217" y="95963"/>
                  </a:lnTo>
                  <a:lnTo>
                    <a:pt x="1551690" y="71513"/>
                  </a:lnTo>
                  <a:lnTo>
                    <a:pt x="1581616" y="60512"/>
                  </a:lnTo>
                  <a:lnTo>
                    <a:pt x="1620777" y="48741"/>
                  </a:lnTo>
                  <a:lnTo>
                    <a:pt x="1656524" y="38969"/>
                  </a:lnTo>
                  <a:lnTo>
                    <a:pt x="1695771" y="29424"/>
                  </a:lnTo>
                  <a:lnTo>
                    <a:pt x="1713121" y="28907"/>
                  </a:lnTo>
                  <a:lnTo>
                    <a:pt x="1751409" y="39296"/>
                  </a:lnTo>
                  <a:lnTo>
                    <a:pt x="1765961" y="47516"/>
                  </a:lnTo>
                  <a:lnTo>
                    <a:pt x="1779044" y="56792"/>
                  </a:lnTo>
                  <a:lnTo>
                    <a:pt x="1791472" y="64222"/>
                  </a:lnTo>
                  <a:lnTo>
                    <a:pt x="1803611" y="76123"/>
                  </a:lnTo>
                  <a:lnTo>
                    <a:pt x="1809626" y="83464"/>
                  </a:lnTo>
                  <a:lnTo>
                    <a:pt x="1815620" y="91334"/>
                  </a:lnTo>
                  <a:lnTo>
                    <a:pt x="1827573" y="108017"/>
                  </a:lnTo>
                  <a:lnTo>
                    <a:pt x="1834530" y="116633"/>
                  </a:lnTo>
                  <a:lnTo>
                    <a:pt x="1842145" y="125353"/>
                  </a:lnTo>
                  <a:lnTo>
                    <a:pt x="1850198" y="134143"/>
                  </a:lnTo>
                  <a:lnTo>
                    <a:pt x="1867083" y="151848"/>
                  </a:lnTo>
                  <a:lnTo>
                    <a:pt x="1875753" y="160736"/>
                  </a:lnTo>
                  <a:lnTo>
                    <a:pt x="1885503" y="169638"/>
                  </a:lnTo>
                  <a:lnTo>
                    <a:pt x="1895970" y="178550"/>
                  </a:lnTo>
                  <a:lnTo>
                    <a:pt x="1906918" y="187467"/>
                  </a:lnTo>
                  <a:lnTo>
                    <a:pt x="1918185" y="197381"/>
                  </a:lnTo>
                  <a:lnTo>
                    <a:pt x="1929665" y="207959"/>
                  </a:lnTo>
                  <a:lnTo>
                    <a:pt x="1941287" y="218979"/>
                  </a:lnTo>
                  <a:lnTo>
                    <a:pt x="1953996" y="230295"/>
                  </a:lnTo>
                  <a:lnTo>
                    <a:pt x="1981346" y="253452"/>
                  </a:lnTo>
                  <a:lnTo>
                    <a:pt x="2024635" y="288801"/>
                  </a:lnTo>
                  <a:lnTo>
                    <a:pt x="2041311" y="300655"/>
                  </a:lnTo>
                  <a:lnTo>
                    <a:pt x="2059374" y="312527"/>
                  </a:lnTo>
                  <a:lnTo>
                    <a:pt x="2078361" y="324410"/>
                  </a:lnTo>
                  <a:lnTo>
                    <a:pt x="2095980" y="336301"/>
                  </a:lnTo>
                  <a:lnTo>
                    <a:pt x="2112687" y="348197"/>
                  </a:lnTo>
                  <a:lnTo>
                    <a:pt x="2142496" y="370014"/>
                  </a:lnTo>
                  <a:lnTo>
                    <a:pt x="2187773" y="40175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Στόχοι της φιλοσοφίας</a:t>
            </a:r>
            <a:endParaRPr lang="en-US" dirty="0"/>
          </a:p>
        </p:txBody>
      </p:sp>
      <p:sp>
        <p:nvSpPr>
          <p:cNvPr id="3" name="Θέση περιεχομένου 2"/>
          <p:cNvSpPr>
            <a:spLocks noGrp="1"/>
          </p:cNvSpPr>
          <p:nvPr>
            <p:ph idx="1"/>
          </p:nvPr>
        </p:nvSpPr>
        <p:spPr/>
        <p:txBody>
          <a:bodyPr>
            <a:normAutofit/>
          </a:bodyPr>
          <a:lstStyle/>
          <a:p>
            <a:r>
              <a:rPr lang="el-GR" dirty="0" smtClean="0">
                <a:effectLst/>
              </a:rPr>
              <a:t>Διασάφηση γενικών εννοιών</a:t>
            </a:r>
          </a:p>
          <a:p>
            <a:r>
              <a:rPr lang="el-GR" dirty="0" smtClean="0">
                <a:effectLst/>
              </a:rPr>
              <a:t>Αιτιολόγηση βασικών πεποιθήσεων</a:t>
            </a:r>
          </a:p>
          <a:p>
            <a:r>
              <a:rPr lang="el-GR" dirty="0" smtClean="0">
                <a:effectLst/>
              </a:rPr>
              <a:t>Διαμόρφωση μιας συνολικής θεώρησης του κόσμου και της θέσης του ανθρώπου μέσα σ' αυτόν</a:t>
            </a:r>
          </a:p>
          <a:p>
            <a:r>
              <a:rPr lang="el-GR" dirty="0" smtClean="0">
                <a:effectLst/>
              </a:rPr>
              <a:t>Καθοδήγηση της πράξης και οργάνωση του τρόπου ζωής μας</a:t>
            </a:r>
          </a:p>
          <a:p>
            <a:endParaRPr lang="en-US" dirty="0"/>
          </a:p>
        </p:txBody>
      </p:sp>
    </p:spTree>
    <p:extLst>
      <p:ext uri="{BB962C8B-B14F-4D97-AF65-F5344CB8AC3E}">
        <p14:creationId xmlns:p14="http://schemas.microsoft.com/office/powerpoint/2010/main" val="16465929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Διασάφηση γενικών εννοιών</a:t>
            </a:r>
            <a:br>
              <a:rPr lang="el-GR" dirty="0" smtClean="0"/>
            </a:br>
            <a:endParaRPr lang="el-GR" dirty="0"/>
          </a:p>
        </p:txBody>
      </p:sp>
      <p:sp>
        <p:nvSpPr>
          <p:cNvPr id="3" name="2 - Θέση περιεχομένου"/>
          <p:cNvSpPr>
            <a:spLocks noGrp="1"/>
          </p:cNvSpPr>
          <p:nvPr>
            <p:ph idx="1"/>
          </p:nvPr>
        </p:nvSpPr>
        <p:spPr>
          <a:xfrm>
            <a:off x="1043492" y="2323652"/>
            <a:ext cx="7490908" cy="3508977"/>
          </a:xfrm>
        </p:spPr>
        <p:txBody>
          <a:bodyPr/>
          <a:lstStyle/>
          <a:p>
            <a:r>
              <a:rPr lang="el-GR" dirty="0" smtClean="0"/>
              <a:t>Η ενασχόληση με τα φιλοσοφικά ερωτήματα μας παραπέμπει στην κατανόηση αφηρημένων και γενικών εννοιών.</a:t>
            </a:r>
          </a:p>
          <a:p>
            <a:r>
              <a:rPr lang="el-GR" dirty="0" smtClean="0"/>
              <a:t>Αναφέρατε κάποιες τέτοιες</a:t>
            </a: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a:t>
            </a:r>
            <a:r>
              <a:rPr lang="en-US" dirty="0" smtClean="0"/>
              <a:t>      </a:t>
            </a:r>
            <a:r>
              <a:rPr lang="el-GR" dirty="0" smtClean="0"/>
              <a:t> εαυτός</a:t>
            </a:r>
          </a:p>
          <a:p>
            <a:r>
              <a:rPr lang="el-GR" dirty="0" smtClean="0"/>
              <a:t>–</a:t>
            </a:r>
            <a:r>
              <a:rPr lang="en-US" dirty="0" smtClean="0"/>
              <a:t>      </a:t>
            </a:r>
            <a:r>
              <a:rPr lang="el-GR" dirty="0" smtClean="0"/>
              <a:t> πραγματικότητα</a:t>
            </a:r>
          </a:p>
          <a:p>
            <a:r>
              <a:rPr lang="el-GR" dirty="0" smtClean="0"/>
              <a:t>–</a:t>
            </a:r>
            <a:r>
              <a:rPr lang="en-US" dirty="0" smtClean="0"/>
              <a:t>      </a:t>
            </a:r>
            <a:r>
              <a:rPr lang="el-GR" dirty="0" smtClean="0"/>
              <a:t> χρόνος</a:t>
            </a:r>
          </a:p>
          <a:p>
            <a:r>
              <a:rPr lang="el-GR" dirty="0" smtClean="0"/>
              <a:t>–</a:t>
            </a:r>
            <a:r>
              <a:rPr lang="en-US" dirty="0" smtClean="0"/>
              <a:t>      </a:t>
            </a:r>
            <a:r>
              <a:rPr lang="el-GR" dirty="0" smtClean="0"/>
              <a:t> νόμος</a:t>
            </a:r>
          </a:p>
          <a:p>
            <a:r>
              <a:rPr lang="el-GR" dirty="0" smtClean="0"/>
              <a:t>–</a:t>
            </a:r>
            <a:r>
              <a:rPr lang="en-US" dirty="0" smtClean="0"/>
              <a:t>      </a:t>
            </a:r>
            <a:r>
              <a:rPr lang="el-GR" dirty="0" smtClean="0"/>
              <a:t> ελευθερία</a:t>
            </a:r>
          </a:p>
          <a:p>
            <a:r>
              <a:rPr lang="el-GR" dirty="0" smtClean="0"/>
              <a:t>–</a:t>
            </a:r>
            <a:r>
              <a:rPr lang="en-US" dirty="0" smtClean="0"/>
              <a:t>      </a:t>
            </a:r>
            <a:r>
              <a:rPr lang="el-GR" dirty="0" smtClean="0"/>
              <a:t> δικαιοσύνη</a:t>
            </a:r>
          </a:p>
          <a:p>
            <a:r>
              <a:rPr lang="el-GR" dirty="0" smtClean="0"/>
              <a:t>–</a:t>
            </a:r>
            <a:r>
              <a:rPr lang="en-US" dirty="0" smtClean="0"/>
              <a:t>      </a:t>
            </a:r>
            <a:r>
              <a:rPr lang="el-GR" dirty="0" smtClean="0"/>
              <a:t> ομορφιά κ.λπ.</a:t>
            </a:r>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buFont typeface="Wingdings" pitchFamily="2" charset="2"/>
              <a:buChar char="Ø"/>
            </a:pPr>
            <a:r>
              <a:rPr lang="el-GR" dirty="0" smtClean="0"/>
              <a:t> Η αναφορά σε τέτοιες έννοιες γίνεται με λέξεις.</a:t>
            </a:r>
          </a:p>
          <a:p>
            <a:pPr>
              <a:buFont typeface="Wingdings" pitchFamily="2" charset="2"/>
              <a:buChar char="Ø"/>
            </a:pPr>
            <a:r>
              <a:rPr lang="el-GR" dirty="0" smtClean="0"/>
              <a:t> Αυτές οι λέξεις παίρνουν άλλη σημασία στην καθημερινή συζήτηση και άλλη στην επιστημονική έρευνα.</a:t>
            </a:r>
          </a:p>
          <a:p>
            <a:pPr>
              <a:buFont typeface="Wingdings" pitchFamily="2" charset="2"/>
              <a:buChar char="Ø"/>
            </a:pPr>
            <a:r>
              <a:rPr lang="en-US" dirty="0" smtClean="0"/>
              <a:t> </a:t>
            </a:r>
            <a:r>
              <a:rPr lang="el-GR" dirty="0" smtClean="0"/>
              <a:t> Η φιλοσοφική αναζήτηση προϋποθέτει συστηματική μελέτη των εννοιών. </a:t>
            </a:r>
          </a:p>
          <a:p>
            <a:pPr>
              <a:buFont typeface="Wingdings" pitchFamily="2" charset="2"/>
              <a:buChar char="Ø"/>
            </a:pPr>
            <a:r>
              <a:rPr lang="en-US" dirty="0" smtClean="0"/>
              <a:t> </a:t>
            </a:r>
            <a:r>
              <a:rPr lang="el-GR" dirty="0" smtClean="0"/>
              <a:t> Συστηματική μελέτη σημαίνει εντοπισμός και ανάδειξη των κοινών και σταθερών στοιχείων που χαρακτηρίζουν τις έννοιες.</a:t>
            </a:r>
          </a:p>
          <a:p>
            <a:pPr>
              <a:buFont typeface="Wingdings" pitchFamily="2" charset="2"/>
              <a:buChar char="Ø"/>
            </a:pPr>
            <a:endParaRPr lang="el-GR"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Η ιδιαιτερότητα της φιλοσοφικής σκέψης</a:t>
            </a:r>
            <a:endParaRPr lang="el-GR" b="1" dirty="0"/>
          </a:p>
        </p:txBody>
      </p:sp>
      <p:sp>
        <p:nvSpPr>
          <p:cNvPr id="3" name="2 - Θέση κειμένου"/>
          <p:cNvSpPr>
            <a:spLocks noGrp="1"/>
          </p:cNvSpPr>
          <p:nvPr>
            <p:ph type="body" idx="1"/>
          </p:nvPr>
        </p:nvSpPr>
        <p:spPr/>
        <p:txBody>
          <a:bodyPr/>
          <a:lstStyle/>
          <a:p>
            <a:r>
              <a:rPr lang="el-GR" dirty="0" smtClean="0"/>
              <a:t>Τι είναι φιλοσοφία;</a:t>
            </a: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338510" cy="1143000"/>
          </a:xfrm>
        </p:spPr>
        <p:txBody>
          <a:bodyPr>
            <a:normAutofit fontScale="90000"/>
          </a:bodyPr>
          <a:lstStyle/>
          <a:p>
            <a:pPr algn="ctr"/>
            <a:r>
              <a:rPr lang="el-GR" b="1" dirty="0" smtClean="0"/>
              <a:t>2</a:t>
            </a:r>
            <a:r>
              <a:rPr lang="el-GR" sz="3600" b="1" dirty="0" smtClean="0"/>
              <a:t>. </a:t>
            </a:r>
            <a:r>
              <a:rPr lang="el-GR" sz="3600" b="1" i="1" dirty="0" smtClean="0"/>
              <a:t>Αιτιολόγηση βασικών πεποιθήσεων</a:t>
            </a:r>
            <a:r>
              <a:rPr lang="el-GR" sz="3600" b="1" dirty="0" smtClean="0"/>
              <a:t>:</a:t>
            </a:r>
            <a:endParaRPr lang="el-GR" sz="3600" dirty="0"/>
          </a:p>
        </p:txBody>
      </p:sp>
      <p:sp>
        <p:nvSpPr>
          <p:cNvPr id="3" name="2 - Θέση περιεχομένου"/>
          <p:cNvSpPr>
            <a:spLocks noGrp="1"/>
          </p:cNvSpPr>
          <p:nvPr>
            <p:ph idx="1"/>
          </p:nvPr>
        </p:nvSpPr>
        <p:spPr>
          <a:xfrm>
            <a:off x="1043492" y="2323652"/>
            <a:ext cx="7262308" cy="3508977"/>
          </a:xfrm>
        </p:spPr>
        <p:txBody>
          <a:bodyPr>
            <a:normAutofit fontScale="85000" lnSpcReduction="20000"/>
          </a:bodyPr>
          <a:lstStyle/>
          <a:p>
            <a:pPr>
              <a:buFont typeface="Wingdings" pitchFamily="2" charset="2"/>
              <a:buChar char="v"/>
            </a:pPr>
            <a:r>
              <a:rPr lang="en-US" dirty="0" smtClean="0"/>
              <a:t>  </a:t>
            </a:r>
            <a:r>
              <a:rPr lang="el-GR" dirty="0" smtClean="0"/>
              <a:t> Φιλοσοφική στάση σημαίνει ότι απορούμε για </a:t>
            </a:r>
            <a:r>
              <a:rPr lang="el-GR" dirty="0" err="1" smtClean="0"/>
              <a:t>ό,τι</a:t>
            </a:r>
            <a:r>
              <a:rPr lang="el-GR" dirty="0" smtClean="0"/>
              <a:t> ο κοινός νους θεωρεί αυτονόητο.</a:t>
            </a:r>
          </a:p>
          <a:p>
            <a:pPr>
              <a:buFont typeface="Wingdings" pitchFamily="2" charset="2"/>
              <a:buChar char="v"/>
            </a:pPr>
            <a:r>
              <a:rPr lang="en-US" dirty="0" smtClean="0"/>
              <a:t>  </a:t>
            </a:r>
            <a:r>
              <a:rPr lang="el-GR" dirty="0" smtClean="0"/>
              <a:t> Συχνά οι αισθήσεις και η λογική μας σφάλλουν, έτσι ώστε τα προφανή να μην είναι σταθερά και αναλλοίωτα και να χρειάζεται κάποτε να αλλάξουν.</a:t>
            </a:r>
          </a:p>
          <a:p>
            <a:pPr>
              <a:buFont typeface="Wingdings" pitchFamily="2" charset="2"/>
              <a:buChar char="v"/>
            </a:pPr>
            <a:r>
              <a:rPr lang="el-GR" dirty="0" smtClean="0"/>
              <a:t> Το ίδιο αλλάζουν και οι αρχές που διέπουν τις επιστημονικές έρευνες.</a:t>
            </a:r>
          </a:p>
          <a:p>
            <a:pPr>
              <a:buFont typeface="Wingdings" pitchFamily="2" charset="2"/>
              <a:buChar char="v"/>
            </a:pPr>
            <a:r>
              <a:rPr lang="en-US" dirty="0" smtClean="0"/>
              <a:t> </a:t>
            </a:r>
            <a:r>
              <a:rPr lang="el-GR" dirty="0" smtClean="0"/>
              <a:t> Από τη σκοπιά του φιλοσόφου, αυτό σημαίνει πως κάθε άποψη ή πεποίθηση απαιτεί αιτιολόγηση.</a:t>
            </a:r>
          </a:p>
          <a:p>
            <a:pPr>
              <a:buFont typeface="Wingdings" pitchFamily="2" charset="2"/>
              <a:buChar char="v"/>
            </a:pPr>
            <a:r>
              <a:rPr lang="el-GR" dirty="0" smtClean="0"/>
              <a:t> Η αιτιολόγηση είναι αναγκαία για να γνωρίζουμε τα όρια της λογικής μας ικανότητας και να κατανοούμε το </a:t>
            </a:r>
            <a:r>
              <a:rPr lang="el-GR" i="1" dirty="0" smtClean="0"/>
              <a:t>γιατί</a:t>
            </a:r>
            <a:r>
              <a:rPr lang="el-GR" dirty="0" smtClean="0"/>
              <a:t> στην περίπτωση της αποτυχίας.</a:t>
            </a:r>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414710" cy="1143000"/>
          </a:xfrm>
        </p:spPr>
        <p:txBody>
          <a:bodyPr>
            <a:normAutofit fontScale="90000"/>
          </a:bodyPr>
          <a:lstStyle/>
          <a:p>
            <a:pPr algn="ctr"/>
            <a:r>
              <a:rPr lang="el-GR" b="1" dirty="0" smtClean="0"/>
              <a:t>3</a:t>
            </a:r>
            <a:r>
              <a:rPr lang="el-GR" sz="2700" b="1" dirty="0" smtClean="0"/>
              <a:t>. </a:t>
            </a:r>
            <a:r>
              <a:rPr lang="el-GR" sz="2700" b="1" i="1" dirty="0" smtClean="0"/>
              <a:t>Διαμόρφωση μιας συνολικής θεώρησης του ανθρώπου και της θέσης του μέσα στον κόσμο</a:t>
            </a:r>
            <a:r>
              <a:rPr lang="el-GR" sz="2700" b="1" dirty="0" smtClean="0"/>
              <a:t>:</a:t>
            </a:r>
            <a:r>
              <a:rPr lang="el-GR" sz="2700" dirty="0" smtClean="0"/>
              <a:t/>
            </a:r>
            <a:br>
              <a:rPr lang="el-GR" sz="2700" dirty="0" smtClean="0"/>
            </a:br>
            <a:endParaRPr lang="el-GR" sz="2700" dirty="0"/>
          </a:p>
        </p:txBody>
      </p:sp>
      <p:sp>
        <p:nvSpPr>
          <p:cNvPr id="3" name="2 - Θέση περιεχομένου"/>
          <p:cNvSpPr>
            <a:spLocks noGrp="1"/>
          </p:cNvSpPr>
          <p:nvPr>
            <p:ph idx="1"/>
          </p:nvPr>
        </p:nvSpPr>
        <p:spPr>
          <a:xfrm>
            <a:off x="1043492" y="2323652"/>
            <a:ext cx="7262308" cy="3508977"/>
          </a:xfrm>
        </p:spPr>
        <p:txBody>
          <a:bodyPr>
            <a:normAutofit/>
          </a:bodyPr>
          <a:lstStyle/>
          <a:p>
            <a:r>
              <a:rPr lang="el-GR" dirty="0" smtClean="0"/>
              <a:t> Τι γνωρίζουμε από τον κόσμο;</a:t>
            </a:r>
          </a:p>
          <a:p>
            <a:r>
              <a:rPr lang="el-GR" dirty="0" smtClean="0"/>
              <a:t>Διάφορες όψεις του, οι οποίες ανάλογα με τη σκοπιά που βλέπονται είναι διαφορετικές ή ακόμη και αντιθετικές.</a:t>
            </a:r>
          </a:p>
          <a:p>
            <a:r>
              <a:rPr lang="el-GR" dirty="0" smtClean="0"/>
              <a:t> Έτσι η </a:t>
            </a:r>
            <a:r>
              <a:rPr lang="el-GR" i="1" dirty="0" smtClean="0"/>
              <a:t>κοινή μας εμπειρία </a:t>
            </a:r>
            <a:r>
              <a:rPr lang="el-GR" dirty="0" smtClean="0"/>
              <a:t>μας φανερώνει άλλες όψεις του κόσμου ή με άλλο τρόπο.</a:t>
            </a:r>
          </a:p>
          <a:p>
            <a:r>
              <a:rPr lang="el-GR" dirty="0" smtClean="0"/>
              <a:t> Άλλες η </a:t>
            </a:r>
            <a:r>
              <a:rPr lang="el-GR" i="1" dirty="0" smtClean="0"/>
              <a:t>θρησκεία</a:t>
            </a:r>
            <a:r>
              <a:rPr lang="el-GR" dirty="0" smtClean="0"/>
              <a:t> ή οι </a:t>
            </a:r>
            <a:r>
              <a:rPr lang="el-GR" i="1" dirty="0" smtClean="0"/>
              <a:t>επιστήμες </a:t>
            </a:r>
            <a:r>
              <a:rPr lang="el-GR" dirty="0" smtClean="0"/>
              <a:t>ή </a:t>
            </a:r>
            <a:r>
              <a:rPr lang="el-GR" i="1" dirty="0" smtClean="0"/>
              <a:t>η τέχνη </a:t>
            </a:r>
            <a:r>
              <a:rPr lang="el-GR" dirty="0" smtClean="0"/>
              <a:t>κ.λπ.</a:t>
            </a:r>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567110" cy="1143000"/>
          </a:xfrm>
        </p:spPr>
        <p:txBody>
          <a:bodyPr>
            <a:normAutofit fontScale="90000"/>
          </a:bodyPr>
          <a:lstStyle/>
          <a:p>
            <a:pPr algn="ctr"/>
            <a:r>
              <a:rPr lang="el-GR" sz="2000" i="1" dirty="0" smtClean="0"/>
              <a:t>Ποιος είναι ο ρόλος της φιλοσοφίας </a:t>
            </a:r>
            <a:r>
              <a:rPr lang="el-GR" sz="2000" dirty="0" smtClean="0"/>
              <a:t>σε σχέση με τις επί μέρους «εικόνες» που μας παρέχουν οι πιο πάνω πνευματικές δραστηριότητες;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Η φιλοσοφία λειτουργεί διαμεσολαβητικά ανάμεσα στις επί μέρους «εικόνες».</a:t>
            </a:r>
          </a:p>
          <a:p>
            <a:r>
              <a:rPr lang="el-GR" dirty="0" smtClean="0"/>
              <a:t>Μας επιτρέπει να τις συμφιλιώνουμε με βάση κοινά γνωρίσματα, να τις ιεραρχούμε ή να εξηγούμε την αμοιβαία τους σχέση, καθώς και την αιτιώδη τους σχέση, δηλαδή πώς η μία μπορεί να μας οδηγεί στην άλλη.</a:t>
            </a:r>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043492" y="2323652"/>
            <a:ext cx="7338508" cy="3508977"/>
          </a:xfrm>
        </p:spPr>
        <p:txBody>
          <a:bodyPr>
            <a:normAutofit fontScale="62500" lnSpcReduction="20000"/>
          </a:bodyPr>
          <a:lstStyle/>
          <a:p>
            <a:pPr>
              <a:buFont typeface="Wingdings" pitchFamily="2" charset="2"/>
              <a:buChar char="v"/>
            </a:pPr>
            <a:r>
              <a:rPr lang="el-GR" dirty="0" smtClean="0"/>
              <a:t>Επιδίωξη των φιλοσόφων, από την αρχαιότητα ακόμη, ήταν να συνδυάσουν τις ποικίλες θεωρίες και αντιλήψεις, έτσι όπως διατυπώνονταν ως γενικές αρχές, και να επιτύχουν μια </a:t>
            </a:r>
            <a:r>
              <a:rPr lang="el-GR" i="1" dirty="0" smtClean="0"/>
              <a:t>συνολική </a:t>
            </a:r>
            <a:r>
              <a:rPr lang="el-GR" dirty="0" smtClean="0"/>
              <a:t>θεώρηση του κόσμου με </a:t>
            </a:r>
            <a:r>
              <a:rPr lang="el-GR" i="1" dirty="0" smtClean="0"/>
              <a:t>λογική συνοχή</a:t>
            </a:r>
            <a:r>
              <a:rPr lang="el-GR" dirty="0" smtClean="0"/>
              <a:t>, δηλαδή </a:t>
            </a:r>
            <a:r>
              <a:rPr lang="el-GR" i="1" dirty="0" smtClean="0"/>
              <a:t>χωρίς αντιφάσεις</a:t>
            </a:r>
            <a:r>
              <a:rPr lang="el-GR" dirty="0" smtClean="0"/>
              <a:t>. </a:t>
            </a:r>
          </a:p>
          <a:p>
            <a:pPr>
              <a:buFont typeface="Wingdings" pitchFamily="2" charset="2"/>
              <a:buChar char="v"/>
            </a:pPr>
            <a:r>
              <a:rPr lang="en-US" dirty="0" smtClean="0"/>
              <a:t>  </a:t>
            </a:r>
            <a:r>
              <a:rPr lang="el-GR" dirty="0" smtClean="0"/>
              <a:t> Αναλογικά επεδίωκαν μια αντίστοιχη θεώρηση της θέσης του ανθρώπου μέσα σε αυτό τον κόσμο.</a:t>
            </a:r>
          </a:p>
          <a:p>
            <a:pPr>
              <a:buFont typeface="Wingdings" pitchFamily="2" charset="2"/>
              <a:buChar char="v"/>
            </a:pPr>
            <a:r>
              <a:rPr lang="el-GR" dirty="0" smtClean="0"/>
              <a:t> Μια τέτοια θεώρηση επιτρέπει να δίνονται απαντήσεις, ικανοποιητικές σχετικά αλλά ποτέ οριστικές, στα έσχατα ερωτήματα σχετικά με τη ζωή, τον θάνατο, την ανθρώπινη ύπαρξη κ.λπ.</a:t>
            </a:r>
          </a:p>
          <a:p>
            <a:pPr>
              <a:buFont typeface="Wingdings" pitchFamily="2" charset="2"/>
              <a:buChar char="v"/>
            </a:pPr>
            <a:r>
              <a:rPr lang="el-GR" dirty="0" smtClean="0"/>
              <a:t> Βέβαια είναι δύσκολο να έχουμε μια γενική εικόνα ή εποπτεία όλων όσων ξέρουμε ή θεωρούμε ότι ξέρουμε, γιατί οι επιστήμες αναπτύσσονται συνεχώς και οι γνώσεις μας γίνονται πιο εξειδικευμένες, με αποτέλεσμα να πολλαπλασιάζονται και να επεκτείνονται με αλματώδη ρυθμό.</a:t>
            </a:r>
          </a:p>
          <a:p>
            <a:pPr>
              <a:buFont typeface="Wingdings" pitchFamily="2" charset="2"/>
              <a:buChar char="v"/>
            </a:pPr>
            <a:r>
              <a:rPr lang="en-US" dirty="0" smtClean="0"/>
              <a:t> </a:t>
            </a:r>
            <a:r>
              <a:rPr lang="el-GR" dirty="0" smtClean="0"/>
              <a:t>Αυτό δεν σημαίνει ότι ο άνθρωπος πρέπει να χάνεται μέσα στην εξειδίκευση ή να παραιτείται από τη δυνατότητα μιας συνολικότερης θεώρησης.</a:t>
            </a:r>
          </a:p>
          <a:p>
            <a:pPr>
              <a:buFont typeface="Wingdings" pitchFamily="2" charset="2"/>
              <a:buChar char="v"/>
            </a:pPr>
            <a:r>
              <a:rPr lang="el-GR" dirty="0" smtClean="0"/>
              <a:t> Αυτή τη δυνατότητα προσφέρει η φιλοσοφική δραστηριότητα.</a:t>
            </a:r>
          </a:p>
          <a:p>
            <a:pPr>
              <a:buFont typeface="Wingdings" pitchFamily="2" charset="2"/>
              <a:buChar char="v"/>
            </a:pP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2200" b="1" dirty="0" smtClean="0"/>
              <a:t>4. </a:t>
            </a:r>
            <a:r>
              <a:rPr lang="el-GR" sz="2200" b="1" i="1" dirty="0" smtClean="0"/>
              <a:t>Καθοδήγηση της πράξης και οργάνωση του τρόπου ζωής μας</a:t>
            </a:r>
            <a:r>
              <a:rPr lang="el-GR" sz="2200" b="1"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n-US" dirty="0" smtClean="0"/>
              <a:t> </a:t>
            </a:r>
            <a:r>
              <a:rPr lang="el-GR" dirty="0" smtClean="0"/>
              <a:t> Η φιλοσοφία δεν ασχολείται μόνο με θεωρητικά ζητήματα αλλά και με ζητήματα του πρακτικού βίου.</a:t>
            </a:r>
          </a:p>
          <a:p>
            <a:r>
              <a:rPr lang="en-US" dirty="0" smtClean="0"/>
              <a:t> </a:t>
            </a:r>
            <a:r>
              <a:rPr lang="el-GR" dirty="0" smtClean="0"/>
              <a:t> Από την εποχή των σοφιστών και του Σωκράτη οι πρακτικοί στόχοι της φιλοσοφικής δραστηριότητας είναι εμφανείς.</a:t>
            </a:r>
          </a:p>
          <a:p>
            <a:r>
              <a:rPr lang="el-GR" dirty="0" smtClean="0"/>
              <a:t> Ερωτήματα πρακτικής υφής που απασχολούν τη φιλοσοφία είναι σημαντικά για τον προσανατολισμό της ζωής μας: </a:t>
            </a:r>
            <a:r>
              <a:rPr lang="el-GR" i="1" dirty="0" smtClean="0"/>
              <a:t>πώς θα ’πρεπε να ζει ο άνθρωπος</a:t>
            </a:r>
            <a:r>
              <a:rPr lang="el-GR" dirty="0" smtClean="0"/>
              <a:t>, </a:t>
            </a:r>
            <a:r>
              <a:rPr lang="el-GR" i="1" dirty="0" smtClean="0"/>
              <a:t>για να ζει καλά</a:t>
            </a:r>
            <a:r>
              <a:rPr lang="el-GR" dirty="0" smtClean="0"/>
              <a:t>; </a:t>
            </a:r>
            <a:r>
              <a:rPr lang="el-GR" i="1" dirty="0" smtClean="0"/>
              <a:t>Πώς θα ’πρεπε να πράττει</a:t>
            </a:r>
            <a:r>
              <a:rPr lang="el-GR" dirty="0" smtClean="0"/>
              <a:t>, </a:t>
            </a:r>
            <a:r>
              <a:rPr lang="el-GR" i="1" dirty="0" smtClean="0"/>
              <a:t>για</a:t>
            </a:r>
            <a:r>
              <a:rPr lang="el-GR" dirty="0" smtClean="0"/>
              <a:t> </a:t>
            </a:r>
            <a:r>
              <a:rPr lang="el-GR" i="1" dirty="0" smtClean="0"/>
              <a:t>να πράττει σωστά</a:t>
            </a:r>
            <a:r>
              <a:rPr lang="el-GR" dirty="0" smtClean="0"/>
              <a:t>;</a:t>
            </a:r>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dirty="0" smtClean="0"/>
              <a:t>Είπαμε πιο πάνω ότι η φιλοσοφία προβαίνει στη διασάφηση ή την ανάλυση των εννοιών, στην αιτιολόγηση των πεποιθήσεων, στην επεξεργασία μιας συνολικής θεώρησης του κόσμου και του ανθρώπου.</a:t>
            </a:r>
          </a:p>
          <a:p>
            <a:r>
              <a:rPr lang="en-US" dirty="0" smtClean="0"/>
              <a:t>·    </a:t>
            </a:r>
            <a:r>
              <a:rPr lang="el-GR" dirty="0" smtClean="0"/>
              <a:t> Όλες αυτές οι δραστηριότητες δεν είναι απλώς θεωρητικές</a:t>
            </a:r>
            <a:r>
              <a:rPr lang="en-US" dirty="0" smtClean="0"/>
              <a:t> </a:t>
            </a:r>
            <a:r>
              <a:rPr lang="el-GR" dirty="0" smtClean="0"/>
              <a:t> αλλά στοχεύουν και σε τούτο: να μας υποδείξουν τρόπους, αρχές και αξίες που ρυθμίζουν και δίνουν νόημα στη ζωή μας.</a:t>
            </a:r>
          </a:p>
          <a:p>
            <a:r>
              <a:rPr lang="en-US" dirty="0" smtClean="0"/>
              <a:t>·    </a:t>
            </a:r>
            <a:r>
              <a:rPr lang="el-GR" dirty="0" smtClean="0"/>
              <a:t> Η θεωρία πρέπει να συνδέεται με την πράξη μας και να την καθοδηγεί.</a:t>
            </a:r>
          </a:p>
          <a:p>
            <a:r>
              <a:rPr lang="en-US" dirty="0" smtClean="0"/>
              <a:t>·    </a:t>
            </a:r>
            <a:r>
              <a:rPr lang="el-GR" dirty="0" smtClean="0"/>
              <a:t> Ιδού ορισμένα πρακτικά ζητήματα: </a:t>
            </a:r>
            <a:r>
              <a:rPr lang="el-GR" i="1" dirty="0" smtClean="0"/>
              <a:t>πώς πρέπει να ζούμε ως άτομα</a:t>
            </a:r>
            <a:r>
              <a:rPr lang="el-GR" dirty="0" smtClean="0"/>
              <a:t>, </a:t>
            </a:r>
            <a:r>
              <a:rPr lang="el-GR" i="1" dirty="0" smtClean="0"/>
              <a:t>πώς να συμπεριφερόμαστε μεταξύ μας</a:t>
            </a:r>
            <a:r>
              <a:rPr lang="el-GR" dirty="0" smtClean="0"/>
              <a:t>, </a:t>
            </a:r>
            <a:r>
              <a:rPr lang="el-GR" i="1" dirty="0" smtClean="0"/>
              <a:t>πώς να οργανώνουμε την κοινωνία μας και τους πολιτικούς μας θεσμούς</a:t>
            </a:r>
            <a:r>
              <a:rPr lang="el-GR" dirty="0" smtClean="0"/>
              <a:t>;</a:t>
            </a:r>
          </a:p>
          <a:p>
            <a:r>
              <a:rPr lang="en-US" dirty="0" smtClean="0"/>
              <a:t>·    </a:t>
            </a:r>
            <a:r>
              <a:rPr lang="el-GR" dirty="0" smtClean="0"/>
              <a:t> Με αυτή την έννοια, η φιλοσοφία για την αρχαιοελληνική σκέψη ήταν και </a:t>
            </a:r>
            <a:r>
              <a:rPr lang="el-GR" i="1" dirty="0" smtClean="0"/>
              <a:t>τέχνη του βίου</a:t>
            </a:r>
            <a:r>
              <a:rPr lang="el-GR" dirty="0" smtClean="0"/>
              <a:t>.</a:t>
            </a:r>
            <a:endParaRPr lang="el-GR" smtClean="0"/>
          </a:p>
          <a:p>
            <a:endParaRPr lang="el-G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Φύλλο εργασίας</a:t>
            </a:r>
            <a:endParaRPr lang="el-GR" dirty="0"/>
          </a:p>
        </p:txBody>
      </p:sp>
      <p:sp>
        <p:nvSpPr>
          <p:cNvPr id="3" name="2 - Θέση περιεχομένου"/>
          <p:cNvSpPr>
            <a:spLocks noGrp="1"/>
          </p:cNvSpPr>
          <p:nvPr>
            <p:ph idx="1"/>
          </p:nvPr>
        </p:nvSpPr>
        <p:spPr/>
        <p:txBody>
          <a:bodyPr>
            <a:noAutofit/>
          </a:bodyPr>
          <a:lstStyle/>
          <a:p>
            <a:pPr algn="just">
              <a:buNone/>
            </a:pPr>
            <a:r>
              <a:rPr lang="el-GR" sz="1600" dirty="0" smtClean="0"/>
              <a:t>    “Όταν η ύπαρξή μας ακολουθεί μια ρουτίνα χωρίς ποτέ να εξετάζονται τα κίνητρα πάνω στα οποία βασίζεται, είναι σαν να οδηγούμε ένα αυτοκίνητο που δεν έχει πάει ποτέ σέρβις και του οποίου μπορεί να εμπιστεύεται κανείς τα φρένα, το σύστημα οδήγησης, τη μηχανή, αφού μέχρι τώρα δεν παρουσίασαν      ποτέ πρόβλημα, χωρίς όμως να παύει να είναι αυτή η εμπιστοσύνη του απόλυτα </a:t>
            </a:r>
            <a:r>
              <a:rPr lang="el-GR" sz="1600" dirty="0" err="1" smtClean="0"/>
              <a:t>δικαιολoγημένη</a:t>
            </a:r>
            <a:r>
              <a:rPr lang="el-GR" sz="1600" dirty="0" smtClean="0"/>
              <a:t>. Τα τακάκια των φρένων μπορεί να είναι ελαττωματικά και να μη λειτουργήσουν ακριβώς τη στιγμή που τα χρειάζεσαι περισσότερο. Κατ’ αναλογία, μπορεί οι αρχές στις οποίες στηρίζεται η ζωή του καθένα μας να μην παρουσιάζουν κανένα απολύτως πρόβλημα, μέχρι που θα παρουσιαστούν οι δυσκολίες της ζωής και οι αρχές αυτές θα τεθούν υπό αμφισβήτηση.</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043492" y="2323652"/>
            <a:ext cx="7262308" cy="3508977"/>
          </a:xfrm>
        </p:spPr>
        <p:txBody>
          <a:bodyPr>
            <a:normAutofit fontScale="62500" lnSpcReduction="20000"/>
          </a:bodyPr>
          <a:lstStyle/>
          <a:p>
            <a:pPr>
              <a:buNone/>
            </a:pPr>
            <a:r>
              <a:rPr lang="el-GR" sz="2900" dirty="0" smtClean="0"/>
              <a:t>    Αλλά, από την άλλη πλευρά, αν δεν αμφισβητείτε σοβαρά την ορθότητα των αντιλήψεων στις οποίες βασίζεται η ζωή σας, σίγουρα κάνετε τη ζωή σας φτωχότερη, επειδή ακριβώς δεν αξιοποιείτε τις διανοητικές σας δυνάμεις. Πολλοί άνθρωποι βρίσκουν ότι απαιτεί υπερβολικά μεγάλη προσπάθεια ή ότι φέρνει μεγάλη αναστάτωση η ενασχόληση με τέτοια θεμελιώδη ερωτήματα. Ίσως να είναι ευτυχισμένοι και βολεμένοι μέσα στις προκαταλήψεις τους. Άλλοι όμως νιώθουν μεγάλη επιθυμία να δώσουν απαντήσεις στα φιλοσοφικά ερωτήματα και κάτι τέτοιο αποτελεί πρόκληση γι’ αυτούς”.</a:t>
            </a:r>
          </a:p>
          <a:p>
            <a:pPr>
              <a:buNone/>
            </a:pPr>
            <a:r>
              <a:rPr lang="el-GR" dirty="0" smtClean="0"/>
              <a:t>(N. </a:t>
            </a:r>
            <a:r>
              <a:rPr lang="el-GR" dirty="0" err="1" smtClean="0"/>
              <a:t>Γουορμπάρτον</a:t>
            </a:r>
            <a:r>
              <a:rPr lang="el-GR" dirty="0" smtClean="0"/>
              <a:t>, Φιλοσοφία. Τα βασικά ζητήματα, </a:t>
            </a:r>
            <a:r>
              <a:rPr lang="el-GR" dirty="0" err="1" smtClean="0"/>
              <a:t>μτφρ</a:t>
            </a:r>
            <a:r>
              <a:rPr lang="el-GR" dirty="0" smtClean="0"/>
              <a:t>. Β. Χατζοπούλου,</a:t>
            </a:r>
          </a:p>
          <a:p>
            <a:pPr>
              <a:buNone/>
            </a:pPr>
            <a:r>
              <a:rPr lang="el-GR" dirty="0" err="1" smtClean="0"/>
              <a:t>εκδ</a:t>
            </a:r>
            <a:r>
              <a:rPr lang="el-GR" dirty="0" smtClean="0"/>
              <a:t>. Περίπλους, Αθήνα 1999, σ. 199-201)</a:t>
            </a:r>
          </a:p>
          <a:p>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Άσκηση</a:t>
            </a:r>
            <a:endParaRPr lang="el-GR" dirty="0"/>
          </a:p>
        </p:txBody>
      </p:sp>
      <p:sp>
        <p:nvSpPr>
          <p:cNvPr id="3" name="2 - Θέση περιεχομένου"/>
          <p:cNvSpPr>
            <a:spLocks noGrp="1"/>
          </p:cNvSpPr>
          <p:nvPr>
            <p:ph idx="1"/>
          </p:nvPr>
        </p:nvSpPr>
        <p:spPr>
          <a:xfrm>
            <a:off x="1043492" y="2323652"/>
            <a:ext cx="7186108" cy="3508977"/>
          </a:xfrm>
        </p:spPr>
        <p:txBody>
          <a:bodyPr/>
          <a:lstStyle/>
          <a:p>
            <a:r>
              <a:rPr lang="el-GR" dirty="0" smtClean="0"/>
              <a:t>Με αφορμή το κείμενο και τα στοιχεία από το βιβλίο να παρουσιάσετε τους λόγους για τους οποίους  πρέπει να  φιλοσοφούμε ;</a:t>
            </a:r>
          </a:p>
          <a:p>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Ενότητα 3</a:t>
            </a:r>
            <a:endParaRPr lang="el-GR" dirty="0"/>
          </a:p>
        </p:txBody>
      </p:sp>
      <p:sp>
        <p:nvSpPr>
          <p:cNvPr id="3" name="2 - Θέση κειμένου"/>
          <p:cNvSpPr>
            <a:spLocks noGrp="1"/>
          </p:cNvSpPr>
          <p:nvPr>
            <p:ph type="body" idx="1"/>
          </p:nvPr>
        </p:nvSpPr>
        <p:spPr/>
        <p:txBody>
          <a:bodyPr/>
          <a:lstStyle/>
          <a:p>
            <a:r>
              <a:rPr lang="el-GR" dirty="0" smtClean="0"/>
              <a:t>Να δούμε τη φιλοσοφία ως επιστήμη</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r>
              <a:rPr lang="el-GR" dirty="0" smtClean="0"/>
              <a:t>Γιατί; </a:t>
            </a:r>
          </a:p>
          <a:p>
            <a:endParaRPr lang="el-GR" dirty="0" smtClean="0"/>
          </a:p>
          <a:p>
            <a:r>
              <a:rPr lang="el-GR" dirty="0" smtClean="0"/>
              <a:t>Έτσι ξεκινάμε όλοι</a:t>
            </a:r>
          </a:p>
          <a:p>
            <a:endParaRPr lang="en-US" dirty="0"/>
          </a:p>
        </p:txBody>
      </p:sp>
    </p:spTree>
    <p:extLst>
      <p:ext uri="{BB962C8B-B14F-4D97-AF65-F5344CB8AC3E}">
        <p14:creationId xmlns:p14="http://schemas.microsoft.com/office/powerpoint/2010/main" val="12724505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1. </a:t>
            </a:r>
            <a:r>
              <a:rPr lang="el-GR" sz="2800" b="1" i="1" dirty="0" smtClean="0"/>
              <a:t>Βασικοί κλάδοι της φιλοσοφίας</a:t>
            </a:r>
            <a:r>
              <a:rPr lang="el-GR" dirty="0" smtClean="0"/>
              <a:t/>
            </a:r>
            <a:br>
              <a:rPr lang="el-GR" dirty="0" smtClean="0"/>
            </a:br>
            <a:endParaRPr lang="el-GR" dirty="0"/>
          </a:p>
        </p:txBody>
      </p:sp>
      <p:sp>
        <p:nvSpPr>
          <p:cNvPr id="3" name="2 - Θέση περιεχομένου"/>
          <p:cNvSpPr>
            <a:spLocks noGrp="1"/>
          </p:cNvSpPr>
          <p:nvPr>
            <p:ph idx="1"/>
          </p:nvPr>
        </p:nvSpPr>
        <p:spPr>
          <a:xfrm>
            <a:off x="1043492" y="2323652"/>
            <a:ext cx="7414708" cy="3508977"/>
          </a:xfrm>
        </p:spPr>
        <p:txBody>
          <a:bodyPr/>
          <a:lstStyle/>
          <a:p>
            <a:r>
              <a:rPr lang="en-US" dirty="0" smtClean="0"/>
              <a:t>  </a:t>
            </a:r>
            <a:r>
              <a:rPr lang="el-GR" dirty="0" smtClean="0"/>
              <a:t> Οι</a:t>
            </a:r>
            <a:r>
              <a:rPr lang="en-US" dirty="0" smtClean="0"/>
              <a:t> </a:t>
            </a:r>
            <a:r>
              <a:rPr lang="el-GR" dirty="0" smtClean="0"/>
              <a:t> κλάδοι της φιλοσοφίας ορίζονται ή προσδιορίζονται </a:t>
            </a:r>
            <a:r>
              <a:rPr lang="el-GR" b="1" dirty="0" smtClean="0"/>
              <a:t>με</a:t>
            </a:r>
            <a:r>
              <a:rPr lang="el-GR" dirty="0" smtClean="0"/>
              <a:t> </a:t>
            </a:r>
            <a:r>
              <a:rPr lang="el-GR" b="1" dirty="0" smtClean="0"/>
              <a:t>βάση</a:t>
            </a:r>
            <a:r>
              <a:rPr lang="el-GR" dirty="0" smtClean="0"/>
              <a:t> </a:t>
            </a:r>
            <a:r>
              <a:rPr lang="el-GR" b="1" dirty="0" smtClean="0"/>
              <a:t>τα</a:t>
            </a:r>
            <a:r>
              <a:rPr lang="el-GR" dirty="0" smtClean="0"/>
              <a:t> </a:t>
            </a:r>
            <a:r>
              <a:rPr lang="el-GR" b="1" dirty="0" smtClean="0"/>
              <a:t>φιλοσοφικά</a:t>
            </a:r>
            <a:r>
              <a:rPr lang="el-GR" dirty="0" smtClean="0"/>
              <a:t> </a:t>
            </a:r>
            <a:r>
              <a:rPr lang="el-GR" b="1" dirty="0" smtClean="0"/>
              <a:t>προβλήματα</a:t>
            </a:r>
            <a:r>
              <a:rPr lang="el-GR" dirty="0" smtClean="0"/>
              <a:t> που καλούνται να συζητήσουν. </a:t>
            </a:r>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3"/>
          </p:nvPr>
        </p:nvSpPr>
        <p:spPr/>
        <p:txBody>
          <a:bodyPr>
            <a:normAutofit fontScale="70000" lnSpcReduction="20000"/>
          </a:bodyPr>
          <a:lstStyle/>
          <a:p>
            <a:r>
              <a:rPr lang="en-US" dirty="0" smtClean="0"/>
              <a:t> </a:t>
            </a:r>
            <a:r>
              <a:rPr lang="el-GR" i="1" u="sng" dirty="0" smtClean="0"/>
              <a:t>Γνωσιολογία</a:t>
            </a:r>
            <a:r>
              <a:rPr lang="el-GR" dirty="0" smtClean="0"/>
              <a:t>: είναι θεωρία της γνώσης σχετικά με τις δυνατότητες, τις πηγές, τα είδη και τις μεθόδους απόκτησής της.</a:t>
            </a:r>
          </a:p>
          <a:p>
            <a:r>
              <a:rPr lang="en-US" dirty="0" smtClean="0"/>
              <a:t> </a:t>
            </a:r>
            <a:r>
              <a:rPr lang="el-GR" i="1" u="sng" dirty="0" smtClean="0"/>
              <a:t>Μεταφυσική ή οντολογία</a:t>
            </a:r>
            <a:r>
              <a:rPr lang="el-GR" dirty="0" smtClean="0"/>
              <a:t>: ερευνά τη βαθύτερη </a:t>
            </a:r>
            <a:r>
              <a:rPr lang="el-GR" b="1" dirty="0" smtClean="0"/>
              <a:t>υφή</a:t>
            </a:r>
            <a:r>
              <a:rPr lang="el-GR" dirty="0" smtClean="0"/>
              <a:t> ή </a:t>
            </a:r>
            <a:r>
              <a:rPr lang="el-GR" b="1" dirty="0" smtClean="0"/>
              <a:t>δομή</a:t>
            </a:r>
            <a:r>
              <a:rPr lang="el-GR" dirty="0" smtClean="0"/>
              <a:t> ή </a:t>
            </a:r>
            <a:r>
              <a:rPr lang="el-GR" b="1" dirty="0" smtClean="0"/>
              <a:t>σύσταση</a:t>
            </a:r>
            <a:r>
              <a:rPr lang="el-GR" dirty="0" smtClean="0"/>
              <a:t> της πραγματικότητας. Είναι μια γενική θεωρία </a:t>
            </a:r>
            <a:r>
              <a:rPr lang="el-GR" b="1" dirty="0" smtClean="0"/>
              <a:t>αυτού που υπάρχει</a:t>
            </a:r>
            <a:r>
              <a:rPr lang="el-GR" dirty="0" smtClean="0"/>
              <a:t> ή σχετικά με το </a:t>
            </a:r>
            <a:r>
              <a:rPr lang="el-GR" b="1" dirty="0" smtClean="0"/>
              <a:t>τι υπάρχει</a:t>
            </a:r>
            <a:r>
              <a:rPr lang="el-GR" dirty="0" smtClean="0"/>
              <a:t>. Π.χ. </a:t>
            </a:r>
            <a:r>
              <a:rPr lang="el-GR" i="1" dirty="0" smtClean="0"/>
              <a:t>υπάρχει θεός</a:t>
            </a:r>
            <a:r>
              <a:rPr lang="el-GR" dirty="0" smtClean="0"/>
              <a:t>, </a:t>
            </a:r>
            <a:r>
              <a:rPr lang="el-GR" i="1" dirty="0" smtClean="0"/>
              <a:t>υπάρχει μεταθανάτια ζωή</a:t>
            </a:r>
            <a:r>
              <a:rPr lang="el-GR" dirty="0" smtClean="0"/>
              <a:t> κ.λπ.</a:t>
            </a:r>
          </a:p>
          <a:p>
            <a:endParaRPr lang="el-GR" dirty="0"/>
          </a:p>
        </p:txBody>
      </p:sp>
      <p:sp>
        <p:nvSpPr>
          <p:cNvPr id="4" name="3 - Θέση περιεχομένου"/>
          <p:cNvSpPr>
            <a:spLocks noGrp="1"/>
          </p:cNvSpPr>
          <p:nvPr>
            <p:ph sz="quarter" idx="14"/>
          </p:nvPr>
        </p:nvSpPr>
        <p:spPr/>
        <p:txBody>
          <a:bodyPr>
            <a:normAutofit fontScale="70000" lnSpcReduction="20000"/>
          </a:bodyPr>
          <a:lstStyle/>
          <a:p>
            <a:r>
              <a:rPr lang="el-GR" i="1" u="sng" dirty="0" smtClean="0"/>
              <a:t>Αξιολογία ή πρακτική φιλοσοφία</a:t>
            </a:r>
            <a:r>
              <a:rPr lang="el-GR" dirty="0" smtClean="0"/>
              <a:t>: περιλαμβάνει την </a:t>
            </a:r>
            <a:r>
              <a:rPr lang="el-GR" b="1" dirty="0" smtClean="0"/>
              <a:t>ηθική</a:t>
            </a:r>
            <a:r>
              <a:rPr lang="el-GR" dirty="0" smtClean="0"/>
              <a:t>, την </a:t>
            </a:r>
            <a:r>
              <a:rPr lang="el-GR" b="1" dirty="0" smtClean="0"/>
              <a:t>πολιτική</a:t>
            </a:r>
            <a:r>
              <a:rPr lang="el-GR" i="1" dirty="0" smtClean="0"/>
              <a:t> </a:t>
            </a:r>
            <a:r>
              <a:rPr lang="el-GR" b="1" dirty="0" smtClean="0"/>
              <a:t>φιλοσοφία </a:t>
            </a:r>
            <a:r>
              <a:rPr lang="el-GR" dirty="0" smtClean="0"/>
              <a:t>και την </a:t>
            </a:r>
            <a:r>
              <a:rPr lang="el-GR" b="1" dirty="0" smtClean="0"/>
              <a:t>αισθητική. </a:t>
            </a:r>
            <a:r>
              <a:rPr lang="el-GR" dirty="0" smtClean="0"/>
              <a:t>Ασχολείται με </a:t>
            </a:r>
            <a:r>
              <a:rPr lang="el-GR" b="1" dirty="0" smtClean="0"/>
              <a:t>αρχές </a:t>
            </a:r>
            <a:r>
              <a:rPr lang="el-GR" dirty="0" smtClean="0"/>
              <a:t>και </a:t>
            </a:r>
            <a:r>
              <a:rPr lang="el-GR" b="1" dirty="0" smtClean="0"/>
              <a:t>αξίες </a:t>
            </a:r>
            <a:r>
              <a:rPr lang="el-GR" dirty="0" smtClean="0"/>
              <a:t>που κατευθύνουν ή θέλουμε να κατευθύνουν τη ζωή μας.</a:t>
            </a:r>
          </a:p>
          <a:p>
            <a:r>
              <a:rPr lang="el-GR" i="1" u="sng" dirty="0" smtClean="0"/>
              <a:t>Λογική</a:t>
            </a:r>
            <a:r>
              <a:rPr lang="el-GR" dirty="0" smtClean="0"/>
              <a:t>: ασχολείται με τον </a:t>
            </a:r>
            <a:r>
              <a:rPr lang="el-GR" b="1" dirty="0" smtClean="0"/>
              <a:t>τρόπο</a:t>
            </a:r>
            <a:r>
              <a:rPr lang="el-GR" dirty="0" smtClean="0"/>
              <a:t> ή τη </a:t>
            </a:r>
            <a:r>
              <a:rPr lang="el-GR" b="1" dirty="0" smtClean="0"/>
              <a:t>μέθοδο </a:t>
            </a:r>
            <a:r>
              <a:rPr lang="el-GR" dirty="0" smtClean="0"/>
              <a:t>σκέψης. Λογίζεται συνεπώς ως </a:t>
            </a:r>
            <a:r>
              <a:rPr lang="el-GR" i="1" dirty="0" smtClean="0"/>
              <a:t>όργανο </a:t>
            </a:r>
            <a:r>
              <a:rPr lang="el-GR" dirty="0" smtClean="0"/>
              <a:t>της ορθής νόησης· δηλαδή όργανο ή εργαλείο για να σκεφτόμαστε ορθά.</a:t>
            </a:r>
          </a:p>
          <a:p>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solidFill>
                <a:srgbClr val="7030A0"/>
              </a:solidFill>
            </a:endParaRPr>
          </a:p>
        </p:txBody>
      </p:sp>
      <p:sp>
        <p:nvSpPr>
          <p:cNvPr id="3" name="2 - Θέση περιεχομένου"/>
          <p:cNvSpPr>
            <a:spLocks noGrp="1"/>
          </p:cNvSpPr>
          <p:nvPr>
            <p:ph idx="1"/>
          </p:nvPr>
        </p:nvSpPr>
        <p:spPr>
          <a:xfrm>
            <a:off x="1043492" y="2323652"/>
            <a:ext cx="7414708" cy="3508977"/>
          </a:xfrm>
        </p:spPr>
        <p:txBody>
          <a:bodyPr/>
          <a:lstStyle/>
          <a:p>
            <a:endParaRPr lang="el-GR" b="1" dirty="0" smtClean="0">
              <a:solidFill>
                <a:srgbClr val="7030A0"/>
              </a:solidFill>
            </a:endParaRPr>
          </a:p>
          <a:p>
            <a:endParaRPr lang="el-GR" b="1" dirty="0" smtClean="0">
              <a:solidFill>
                <a:srgbClr val="7030A0"/>
              </a:solidFill>
            </a:endParaRPr>
          </a:p>
          <a:p>
            <a:r>
              <a:rPr lang="el-GR" b="1" dirty="0" smtClean="0">
                <a:solidFill>
                  <a:srgbClr val="7030A0"/>
                </a:solidFill>
              </a:rPr>
              <a:t>Δώστε από ένα παράδειγμα ερωτήματος σε κάθε κλάδο;</a:t>
            </a:r>
            <a:endParaRPr lang="el-GR" b="1" dirty="0">
              <a:solidFill>
                <a:srgbClr val="7030A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2. </a:t>
            </a:r>
            <a:r>
              <a:rPr lang="el-GR" b="1" i="1" dirty="0" smtClean="0"/>
              <a:t>Επιχειρήματα</a:t>
            </a:r>
            <a:r>
              <a:rPr lang="en-US"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a:xfrm>
            <a:off x="1043492" y="2323652"/>
            <a:ext cx="7567108" cy="3508977"/>
          </a:xfrm>
        </p:spPr>
        <p:txBody>
          <a:bodyPr>
            <a:normAutofit lnSpcReduction="10000"/>
          </a:bodyPr>
          <a:lstStyle/>
          <a:p>
            <a:r>
              <a:rPr lang="el-GR" dirty="0" smtClean="0"/>
              <a:t>Για να υποστηρίξει κανείς τις απόψεις του ή τις ιδέες του χρειάζεται να χρησιμοποιεί επιχειρήματα. </a:t>
            </a:r>
            <a:r>
              <a:rPr lang="el-GR" b="1" dirty="0" smtClean="0">
                <a:solidFill>
                  <a:schemeClr val="accent1">
                    <a:lumMod val="75000"/>
                  </a:schemeClr>
                </a:solidFill>
              </a:rPr>
              <a:t>Γιατί; </a:t>
            </a:r>
            <a:r>
              <a:rPr lang="el-GR" dirty="0" smtClean="0"/>
              <a:t>Επειδή με τα επιχειρήματα αναδεικνύει τον </a:t>
            </a:r>
            <a:r>
              <a:rPr lang="el-GR" b="1" dirty="0" smtClean="0"/>
              <a:t>λογικό</a:t>
            </a:r>
            <a:r>
              <a:rPr lang="el-GR" dirty="0" smtClean="0"/>
              <a:t> </a:t>
            </a:r>
            <a:r>
              <a:rPr lang="el-GR" b="1" dirty="0" smtClean="0"/>
              <a:t>ειρμό</a:t>
            </a:r>
            <a:r>
              <a:rPr lang="en-US" b="1" dirty="0" smtClean="0"/>
              <a:t>  </a:t>
            </a:r>
            <a:r>
              <a:rPr lang="el-GR" dirty="0" smtClean="0"/>
              <a:t>των σκέψεων που εξωτερικεύει.</a:t>
            </a:r>
          </a:p>
          <a:p>
            <a:r>
              <a:rPr lang="en-US" dirty="0" smtClean="0"/>
              <a:t> </a:t>
            </a:r>
            <a:r>
              <a:rPr lang="el-GR" b="1" dirty="0" smtClean="0"/>
              <a:t>Πώς οργανώνεται το επιχείρημα; </a:t>
            </a:r>
            <a:r>
              <a:rPr lang="el-GR" dirty="0" smtClean="0"/>
              <a:t>Ξεκινάμε από τις </a:t>
            </a:r>
            <a:r>
              <a:rPr lang="el-GR" b="1" dirty="0" smtClean="0"/>
              <a:t>προκείμενες [=</a:t>
            </a:r>
            <a:r>
              <a:rPr lang="el-GR" dirty="0" smtClean="0"/>
              <a:t>προτάσεις με λιγότερο ή περισσότερο λογικό περιεχόμενο] και καταλήγουμε στο συμπέρασμα: </a:t>
            </a:r>
            <a:r>
              <a:rPr lang="el-GR" b="1" dirty="0" smtClean="0"/>
              <a:t>συμπερασματική πρόταση.</a:t>
            </a:r>
            <a:r>
              <a:rPr lang="el-GR" dirty="0" smtClean="0"/>
              <a:t> </a:t>
            </a:r>
          </a:p>
          <a:p>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a:t>
            </a:r>
            <a:endParaRPr lang="el-GR" dirty="0"/>
          </a:p>
        </p:txBody>
      </p:sp>
      <p:sp>
        <p:nvSpPr>
          <p:cNvPr id="3" name="2 - Θέση περιεχομένου"/>
          <p:cNvSpPr>
            <a:spLocks noGrp="1"/>
          </p:cNvSpPr>
          <p:nvPr>
            <p:ph idx="1"/>
          </p:nvPr>
        </p:nvSpPr>
        <p:spPr/>
        <p:txBody>
          <a:bodyPr/>
          <a:lstStyle/>
          <a:p>
            <a:r>
              <a:rPr lang="el-GR" dirty="0" smtClean="0"/>
              <a:t>- οι πλανήτες γυρίζουν γύρω από τον ήλιο</a:t>
            </a:r>
          </a:p>
          <a:p>
            <a:endParaRPr lang="el-GR" dirty="0" smtClean="0"/>
          </a:p>
          <a:p>
            <a:r>
              <a:rPr lang="el-GR" dirty="0" smtClean="0"/>
              <a:t>- η γη είναι πλανήτης </a:t>
            </a:r>
          </a:p>
          <a:p>
            <a:endParaRPr lang="el-GR" dirty="0" smtClean="0"/>
          </a:p>
          <a:p>
            <a:r>
              <a:rPr lang="el-GR" dirty="0" smtClean="0"/>
              <a:t>Άρα η γη γυρίζει γύρω από τον ήλιο</a:t>
            </a:r>
            <a:endParaRPr lang="el-GR" dirty="0"/>
          </a:p>
        </p:txBody>
      </p:sp>
      <p:grpSp>
        <p:nvGrpSpPr>
          <p:cNvPr id="6" name="Ομάδα 5"/>
          <p:cNvGrpSpPr/>
          <p:nvPr/>
        </p:nvGrpSpPr>
        <p:grpSpPr>
          <a:xfrm>
            <a:off x="2241352" y="2214563"/>
            <a:ext cx="1777008" cy="1589485"/>
            <a:chOff x="2241352" y="2214563"/>
            <a:chExt cx="1777008" cy="1589485"/>
          </a:xfrm>
        </p:grpSpPr>
        <p:sp>
          <p:nvSpPr>
            <p:cNvPr id="4" name="SMARTInkAnnotation3"/>
            <p:cNvSpPr/>
            <p:nvPr/>
          </p:nvSpPr>
          <p:spPr>
            <a:xfrm>
              <a:off x="3241477" y="3116461"/>
              <a:ext cx="776883" cy="687587"/>
            </a:xfrm>
            <a:custGeom>
              <a:avLst/>
              <a:gdLst/>
              <a:ahLst/>
              <a:cxnLst/>
              <a:rect l="0" t="0" r="0" b="0"/>
              <a:pathLst>
                <a:path w="776883" h="687587">
                  <a:moveTo>
                    <a:pt x="0" y="687586"/>
                  </a:moveTo>
                  <a:lnTo>
                    <a:pt x="18962" y="659143"/>
                  </a:lnTo>
                  <a:lnTo>
                    <a:pt x="26532" y="646796"/>
                  </a:lnTo>
                  <a:lnTo>
                    <a:pt x="33562" y="634595"/>
                  </a:lnTo>
                  <a:lnTo>
                    <a:pt x="40234" y="622493"/>
                  </a:lnTo>
                  <a:lnTo>
                    <a:pt x="52939" y="601109"/>
                  </a:lnTo>
                  <a:lnTo>
                    <a:pt x="67184" y="580691"/>
                  </a:lnTo>
                  <a:lnTo>
                    <a:pt x="76539" y="569690"/>
                  </a:lnTo>
                  <a:lnTo>
                    <a:pt x="86745" y="558387"/>
                  </a:lnTo>
                  <a:lnTo>
                    <a:pt x="96525" y="545890"/>
                  </a:lnTo>
                  <a:lnTo>
                    <a:pt x="106022" y="532599"/>
                  </a:lnTo>
                  <a:lnTo>
                    <a:pt x="115329" y="518777"/>
                  </a:lnTo>
                  <a:lnTo>
                    <a:pt x="125504" y="505593"/>
                  </a:lnTo>
                  <a:lnTo>
                    <a:pt x="136254" y="492836"/>
                  </a:lnTo>
                  <a:lnTo>
                    <a:pt x="147391" y="480362"/>
                  </a:lnTo>
                  <a:lnTo>
                    <a:pt x="170348" y="453272"/>
                  </a:lnTo>
                  <a:lnTo>
                    <a:pt x="182026" y="439104"/>
                  </a:lnTo>
                  <a:lnTo>
                    <a:pt x="194773" y="424696"/>
                  </a:lnTo>
                  <a:lnTo>
                    <a:pt x="235422" y="380718"/>
                  </a:lnTo>
                  <a:lnTo>
                    <a:pt x="260736" y="351109"/>
                  </a:lnTo>
                  <a:lnTo>
                    <a:pt x="274035" y="336268"/>
                  </a:lnTo>
                  <a:lnTo>
                    <a:pt x="302040" y="306549"/>
                  </a:lnTo>
                  <a:lnTo>
                    <a:pt x="316454" y="292670"/>
                  </a:lnTo>
                  <a:lnTo>
                    <a:pt x="331024" y="279450"/>
                  </a:lnTo>
                  <a:lnTo>
                    <a:pt x="345698" y="266667"/>
                  </a:lnTo>
                  <a:lnTo>
                    <a:pt x="359449" y="253184"/>
                  </a:lnTo>
                  <a:lnTo>
                    <a:pt x="372586" y="239235"/>
                  </a:lnTo>
                  <a:lnTo>
                    <a:pt x="385312" y="224974"/>
                  </a:lnTo>
                  <a:lnTo>
                    <a:pt x="398758" y="211499"/>
                  </a:lnTo>
                  <a:lnTo>
                    <a:pt x="412682" y="198546"/>
                  </a:lnTo>
                  <a:lnTo>
                    <a:pt x="426926" y="185942"/>
                  </a:lnTo>
                  <a:lnTo>
                    <a:pt x="440391" y="172578"/>
                  </a:lnTo>
                  <a:lnTo>
                    <a:pt x="453336" y="158708"/>
                  </a:lnTo>
                  <a:lnTo>
                    <a:pt x="465934" y="144501"/>
                  </a:lnTo>
                  <a:lnTo>
                    <a:pt x="479295" y="133045"/>
                  </a:lnTo>
                  <a:lnTo>
                    <a:pt x="493162" y="123423"/>
                  </a:lnTo>
                  <a:lnTo>
                    <a:pt x="507369" y="115024"/>
                  </a:lnTo>
                  <a:lnTo>
                    <a:pt x="520808" y="108433"/>
                  </a:lnTo>
                  <a:lnTo>
                    <a:pt x="533736" y="103046"/>
                  </a:lnTo>
                  <a:lnTo>
                    <a:pt x="546324" y="98463"/>
                  </a:lnTo>
                  <a:lnTo>
                    <a:pt x="558684" y="94415"/>
                  </a:lnTo>
                  <a:lnTo>
                    <a:pt x="570894" y="90725"/>
                  </a:lnTo>
                  <a:lnTo>
                    <a:pt x="595043" y="84970"/>
                  </a:lnTo>
                  <a:lnTo>
                    <a:pt x="619005" y="82413"/>
                  </a:lnTo>
                  <a:lnTo>
                    <a:pt x="640238" y="75984"/>
                  </a:lnTo>
                  <a:lnTo>
                    <a:pt x="659597" y="66513"/>
                  </a:lnTo>
                  <a:lnTo>
                    <a:pt x="678123" y="55689"/>
                  </a:lnTo>
                  <a:lnTo>
                    <a:pt x="696278" y="44264"/>
                  </a:lnTo>
                  <a:lnTo>
                    <a:pt x="713277" y="32571"/>
                  </a:lnTo>
                  <a:lnTo>
                    <a:pt x="734003" y="15824"/>
                  </a:lnTo>
                  <a:lnTo>
                    <a:pt x="751720" y="5130"/>
                  </a:lnTo>
                  <a:lnTo>
                    <a:pt x="760076" y="2280"/>
                  </a:lnTo>
                  <a:lnTo>
                    <a:pt x="77688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SMARTInkAnnotation4"/>
            <p:cNvSpPr/>
            <p:nvPr/>
          </p:nvSpPr>
          <p:spPr>
            <a:xfrm>
              <a:off x="2241352" y="2214563"/>
              <a:ext cx="750094" cy="705446"/>
            </a:xfrm>
            <a:custGeom>
              <a:avLst/>
              <a:gdLst/>
              <a:ahLst/>
              <a:cxnLst/>
              <a:rect l="0" t="0" r="0" b="0"/>
              <a:pathLst>
                <a:path w="750094" h="705446">
                  <a:moveTo>
                    <a:pt x="0" y="705445"/>
                  </a:moveTo>
                  <a:lnTo>
                    <a:pt x="33183" y="653300"/>
                  </a:lnTo>
                  <a:lnTo>
                    <a:pt x="46927" y="633970"/>
                  </a:lnTo>
                  <a:lnTo>
                    <a:pt x="60058" y="617116"/>
                  </a:lnTo>
                  <a:lnTo>
                    <a:pt x="153392" y="505040"/>
                  </a:lnTo>
                  <a:lnTo>
                    <a:pt x="171715" y="484529"/>
                  </a:lnTo>
                  <a:lnTo>
                    <a:pt x="206294" y="447518"/>
                  </a:lnTo>
                  <a:lnTo>
                    <a:pt x="241506" y="411225"/>
                  </a:lnTo>
                  <a:lnTo>
                    <a:pt x="259231" y="394204"/>
                  </a:lnTo>
                  <a:lnTo>
                    <a:pt x="277000" y="377896"/>
                  </a:lnTo>
                  <a:lnTo>
                    <a:pt x="312619" y="346547"/>
                  </a:lnTo>
                  <a:lnTo>
                    <a:pt x="455417" y="226268"/>
                  </a:lnTo>
                  <a:lnTo>
                    <a:pt x="504252" y="186325"/>
                  </a:lnTo>
                  <a:lnTo>
                    <a:pt x="518731" y="173826"/>
                  </a:lnTo>
                  <a:lnTo>
                    <a:pt x="532351" y="161524"/>
                  </a:lnTo>
                  <a:lnTo>
                    <a:pt x="545401" y="149355"/>
                  </a:lnTo>
                  <a:lnTo>
                    <a:pt x="559061" y="138265"/>
                  </a:lnTo>
                  <a:lnTo>
                    <a:pt x="573129" y="127895"/>
                  </a:lnTo>
                  <a:lnTo>
                    <a:pt x="587469" y="118005"/>
                  </a:lnTo>
                  <a:lnTo>
                    <a:pt x="601989" y="107443"/>
                  </a:lnTo>
                  <a:lnTo>
                    <a:pt x="682505" y="46580"/>
                  </a:lnTo>
                  <a:lnTo>
                    <a:pt x="703187" y="31947"/>
                  </a:lnTo>
                  <a:lnTo>
                    <a:pt x="719654" y="21474"/>
                  </a:lnTo>
                  <a:lnTo>
                    <a:pt x="737437" y="10000"/>
                  </a:lnTo>
                  <a:lnTo>
                    <a:pt x="75009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Φύλλο εργασίας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Να παρουσιάσετε τους παρακάτω συλλογισμούς στην τυπική τους μορφή:</a:t>
            </a:r>
          </a:p>
          <a:p>
            <a:pPr>
              <a:buFont typeface="Wingdings" pitchFamily="2" charset="2"/>
              <a:buChar char="v"/>
            </a:pPr>
            <a:r>
              <a:rPr lang="el-GR" dirty="0" smtClean="0"/>
              <a:t>Δεν γνωρίζω καλά αγγλικά και γι’ αυτό δεν μπορώ να προσληφθώ </a:t>
            </a:r>
            <a:r>
              <a:rPr lang="el-GR" dirty="0" err="1" smtClean="0"/>
              <a:t>σ΄</a:t>
            </a:r>
            <a:r>
              <a:rPr lang="el-GR" dirty="0" smtClean="0"/>
              <a:t> αυτήν τη θέση</a:t>
            </a:r>
          </a:p>
          <a:p>
            <a:pPr>
              <a:buFont typeface="Wingdings" pitchFamily="2" charset="2"/>
              <a:buChar char="v"/>
            </a:pPr>
            <a:endParaRPr lang="el-GR" dirty="0" smtClean="0"/>
          </a:p>
          <a:p>
            <a:pPr>
              <a:buFont typeface="Wingdings" pitchFamily="2" charset="2"/>
              <a:buChar char="v"/>
            </a:pPr>
            <a:r>
              <a:rPr lang="el-GR" dirty="0" smtClean="0"/>
              <a:t>Οι Η/Υ σήμερα απειλούν την ελευθερία μας, αφού γίνονται μέσο παρακολούθησης των δραστηριοτήτων μας</a:t>
            </a:r>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838200"/>
            <a:ext cx="7414710" cy="1332464"/>
          </a:xfrm>
        </p:spPr>
        <p:txBody>
          <a:bodyPr>
            <a:normAutofit fontScale="90000"/>
          </a:bodyPr>
          <a:lstStyle/>
          <a:p>
            <a:r>
              <a:rPr lang="en-US" dirty="0" smtClean="0"/>
              <a:t>   </a:t>
            </a:r>
            <a:r>
              <a:rPr lang="el-GR" sz="2700" b="1" dirty="0" smtClean="0"/>
              <a:t>Η λογική </a:t>
            </a:r>
            <a:r>
              <a:rPr lang="el-GR" sz="2700" dirty="0" smtClean="0"/>
              <a:t>μας επιτρέπει να διακρίνουμε πότε ένα επιχείρημα είναι ή δεν είναι </a:t>
            </a:r>
            <a:r>
              <a:rPr lang="el-GR" sz="2700" b="1" dirty="0" smtClean="0"/>
              <a:t>έγκυρο. </a:t>
            </a:r>
            <a:r>
              <a:rPr lang="el-GR" dirty="0" smtClean="0"/>
              <a:t/>
            </a:r>
            <a:br>
              <a:rPr lang="el-GR" dirty="0" smtClean="0"/>
            </a:br>
            <a:endParaRPr lang="el-GR" dirty="0"/>
          </a:p>
        </p:txBody>
      </p:sp>
      <p:sp>
        <p:nvSpPr>
          <p:cNvPr id="3" name="2 - Θέση περιεχομένου"/>
          <p:cNvSpPr>
            <a:spLocks noGrp="1"/>
          </p:cNvSpPr>
          <p:nvPr>
            <p:ph idx="1"/>
          </p:nvPr>
        </p:nvSpPr>
        <p:spPr>
          <a:xfrm>
            <a:off x="762000" y="2323652"/>
            <a:ext cx="7772400" cy="3508977"/>
          </a:xfrm>
        </p:spPr>
        <p:txBody>
          <a:bodyPr>
            <a:normAutofit/>
          </a:bodyPr>
          <a:lstStyle/>
          <a:p>
            <a:r>
              <a:rPr lang="el-GR" b="1" dirty="0" smtClean="0"/>
              <a:t>Έγκυρο </a:t>
            </a:r>
            <a:r>
              <a:rPr lang="el-GR" dirty="0" smtClean="0"/>
              <a:t>είναι, όταν το συμπέρασμα </a:t>
            </a:r>
            <a:r>
              <a:rPr lang="el-GR" b="1" dirty="0" smtClean="0"/>
              <a:t>συνάγεται κατ’ αναγκαιότητα </a:t>
            </a:r>
            <a:r>
              <a:rPr lang="el-GR" dirty="0" smtClean="0"/>
              <a:t>από </a:t>
            </a:r>
            <a:r>
              <a:rPr lang="el-GR" b="1" dirty="0" smtClean="0"/>
              <a:t>αληθείς</a:t>
            </a:r>
            <a:r>
              <a:rPr lang="el-GR" dirty="0" smtClean="0"/>
              <a:t> προκείμενες </a:t>
            </a:r>
          </a:p>
          <a:p>
            <a:endParaRPr lang="el-GR" dirty="0" smtClean="0"/>
          </a:p>
          <a:p>
            <a:r>
              <a:rPr lang="en-US" dirty="0" smtClean="0"/>
              <a:t> </a:t>
            </a:r>
            <a:r>
              <a:rPr lang="el-GR" dirty="0" smtClean="0"/>
              <a:t>παράδειγμα: </a:t>
            </a:r>
          </a:p>
          <a:p>
            <a:pPr>
              <a:buFont typeface="Wingdings" pitchFamily="2" charset="2"/>
              <a:buChar char="v"/>
            </a:pPr>
            <a:r>
              <a:rPr lang="el-GR" dirty="0" smtClean="0"/>
              <a:t>-το μπουζούκι είναι όργανο</a:t>
            </a:r>
          </a:p>
          <a:p>
            <a:pPr>
              <a:buFont typeface="Wingdings" pitchFamily="2" charset="2"/>
              <a:buChar char="v"/>
            </a:pPr>
            <a:r>
              <a:rPr lang="el-GR" dirty="0" smtClean="0"/>
              <a:t>- ο αστυνομικός είναι όργανο</a:t>
            </a:r>
          </a:p>
          <a:p>
            <a:pPr>
              <a:buFont typeface="Wingdings" pitchFamily="2" charset="2"/>
              <a:buChar char="v"/>
            </a:pPr>
            <a:r>
              <a:rPr lang="el-GR" dirty="0" smtClean="0"/>
              <a:t>Άρα ο αστυνομικός είναι μπουζούκι!!!!</a:t>
            </a:r>
          </a:p>
          <a:p>
            <a:endParaRPr lang="el-GR" dirty="0"/>
          </a:p>
        </p:txBody>
      </p:sp>
      <p:sp>
        <p:nvSpPr>
          <p:cNvPr id="4" name="SMARTInkAnnotation2"/>
          <p:cNvSpPr/>
          <p:nvPr/>
        </p:nvSpPr>
        <p:spPr>
          <a:xfrm>
            <a:off x="4259461" y="3768328"/>
            <a:ext cx="276821" cy="1116212"/>
          </a:xfrm>
          <a:custGeom>
            <a:avLst/>
            <a:gdLst/>
            <a:ahLst/>
            <a:cxnLst/>
            <a:rect l="0" t="0" r="0" b="0"/>
            <a:pathLst>
              <a:path w="276821" h="1116212">
                <a:moveTo>
                  <a:pt x="276820" y="0"/>
                </a:moveTo>
                <a:lnTo>
                  <a:pt x="262599" y="142214"/>
                </a:lnTo>
                <a:lnTo>
                  <a:pt x="256425" y="190059"/>
                </a:lnTo>
                <a:lnTo>
                  <a:pt x="250325" y="227909"/>
                </a:lnTo>
                <a:lnTo>
                  <a:pt x="244274" y="259096"/>
                </a:lnTo>
                <a:lnTo>
                  <a:pt x="238256" y="286832"/>
                </a:lnTo>
                <a:lnTo>
                  <a:pt x="226277" y="336171"/>
                </a:lnTo>
                <a:lnTo>
                  <a:pt x="208376" y="402995"/>
                </a:lnTo>
                <a:lnTo>
                  <a:pt x="160735" y="574075"/>
                </a:lnTo>
                <a:lnTo>
                  <a:pt x="154782" y="597029"/>
                </a:lnTo>
                <a:lnTo>
                  <a:pt x="147836" y="620270"/>
                </a:lnTo>
                <a:lnTo>
                  <a:pt x="140229" y="643701"/>
                </a:lnTo>
                <a:lnTo>
                  <a:pt x="132182" y="667259"/>
                </a:lnTo>
                <a:lnTo>
                  <a:pt x="124832" y="690902"/>
                </a:lnTo>
                <a:lnTo>
                  <a:pt x="111374" y="738338"/>
                </a:lnTo>
                <a:lnTo>
                  <a:pt x="80530" y="857270"/>
                </a:lnTo>
                <a:lnTo>
                  <a:pt x="68533" y="903891"/>
                </a:lnTo>
                <a:lnTo>
                  <a:pt x="38705" y="1011510"/>
                </a:lnTo>
                <a:lnTo>
                  <a:pt x="32748" y="1030535"/>
                </a:lnTo>
                <a:lnTo>
                  <a:pt x="26793" y="1048180"/>
                </a:lnTo>
                <a:lnTo>
                  <a:pt x="20839" y="1064904"/>
                </a:lnTo>
                <a:lnTo>
                  <a:pt x="15876" y="1078037"/>
                </a:lnTo>
                <a:lnTo>
                  <a:pt x="11577" y="1088777"/>
                </a:lnTo>
                <a:lnTo>
                  <a:pt x="0" y="11162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Επιχειρήματα: έγκυρο</a:t>
            </a:r>
            <a:endParaRPr lang="el-GR" dirty="0"/>
          </a:p>
        </p:txBody>
      </p:sp>
      <p:sp>
        <p:nvSpPr>
          <p:cNvPr id="3" name="2 - Θέση περιεχομένου"/>
          <p:cNvSpPr>
            <a:spLocks noGrp="1"/>
          </p:cNvSpPr>
          <p:nvPr>
            <p:ph idx="1"/>
          </p:nvPr>
        </p:nvSpPr>
        <p:spPr/>
        <p:txBody>
          <a:bodyPr>
            <a:normAutofit/>
          </a:bodyPr>
          <a:lstStyle/>
          <a:p>
            <a:pPr lvl="0"/>
            <a:r>
              <a:rPr lang="el-GR" dirty="0" smtClean="0"/>
              <a:t>  Όλοι οι άνθρωποι είναι θνητοί,</a:t>
            </a:r>
          </a:p>
          <a:p>
            <a:pPr lvl="0"/>
            <a:r>
              <a:rPr lang="el-GR" dirty="0" smtClean="0"/>
              <a:t> ο Σωκράτης είναι άνθρωπος, </a:t>
            </a:r>
          </a:p>
          <a:p>
            <a:pPr lvl="0"/>
            <a:r>
              <a:rPr lang="el-GR" dirty="0" smtClean="0"/>
              <a:t>άρα ο Σωκράτης είναι θνητός</a:t>
            </a:r>
          </a:p>
          <a:p>
            <a:pPr lvl="0"/>
            <a:endParaRPr lang="el-GR" dirty="0" smtClean="0"/>
          </a:p>
          <a:p>
            <a:pPr lvl="0">
              <a:buNone/>
            </a:pPr>
            <a:r>
              <a:rPr lang="el-GR" dirty="0" smtClean="0"/>
              <a:t> Έγκυρο επιχείρημα, με αληθείς προκείμενες και αληθές συμπέρασμα που προκύπτει αναγκαία από αυτές.</a:t>
            </a:r>
          </a:p>
          <a:p>
            <a:endParaRPr lang="el-GR" dirty="0"/>
          </a:p>
        </p:txBody>
      </p:sp>
      <p:grpSp>
        <p:nvGrpSpPr>
          <p:cNvPr id="6" name="Ομάδα 5"/>
          <p:cNvGrpSpPr/>
          <p:nvPr/>
        </p:nvGrpSpPr>
        <p:grpSpPr>
          <a:xfrm>
            <a:off x="3089672" y="2303859"/>
            <a:ext cx="2125267" cy="857251"/>
            <a:chOff x="3089672" y="2303859"/>
            <a:chExt cx="2125267" cy="857251"/>
          </a:xfrm>
        </p:grpSpPr>
        <p:sp>
          <p:nvSpPr>
            <p:cNvPr id="4" name="SMARTInkAnnotation0"/>
            <p:cNvSpPr/>
            <p:nvPr/>
          </p:nvSpPr>
          <p:spPr>
            <a:xfrm>
              <a:off x="4161234" y="2848570"/>
              <a:ext cx="1053705" cy="312540"/>
            </a:xfrm>
            <a:custGeom>
              <a:avLst/>
              <a:gdLst/>
              <a:ahLst/>
              <a:cxnLst/>
              <a:rect l="0" t="0" r="0" b="0"/>
              <a:pathLst>
                <a:path w="1053705" h="312540">
                  <a:moveTo>
                    <a:pt x="1053704" y="0"/>
                  </a:moveTo>
                  <a:lnTo>
                    <a:pt x="1032316" y="6137"/>
                  </a:lnTo>
                  <a:lnTo>
                    <a:pt x="999428" y="11024"/>
                  </a:lnTo>
                  <a:lnTo>
                    <a:pt x="925148" y="29888"/>
                  </a:lnTo>
                  <a:lnTo>
                    <a:pt x="899002" y="35774"/>
                  </a:lnTo>
                  <a:lnTo>
                    <a:pt x="869854" y="41696"/>
                  </a:lnTo>
                  <a:lnTo>
                    <a:pt x="837055" y="47636"/>
                  </a:lnTo>
                  <a:lnTo>
                    <a:pt x="819974" y="51601"/>
                  </a:lnTo>
                  <a:lnTo>
                    <a:pt x="802634" y="56229"/>
                  </a:lnTo>
                  <a:lnTo>
                    <a:pt x="785121" y="61299"/>
                  </a:lnTo>
                  <a:lnTo>
                    <a:pt x="767492" y="65671"/>
                  </a:lnTo>
                  <a:lnTo>
                    <a:pt x="749787" y="69577"/>
                  </a:lnTo>
                  <a:lnTo>
                    <a:pt x="732030" y="73174"/>
                  </a:lnTo>
                  <a:lnTo>
                    <a:pt x="714238" y="77556"/>
                  </a:lnTo>
                  <a:lnTo>
                    <a:pt x="696425" y="82462"/>
                  </a:lnTo>
                  <a:lnTo>
                    <a:pt x="620320" y="104594"/>
                  </a:lnTo>
                  <a:lnTo>
                    <a:pt x="600078" y="111401"/>
                  </a:lnTo>
                  <a:lnTo>
                    <a:pt x="579638" y="118916"/>
                  </a:lnTo>
                  <a:lnTo>
                    <a:pt x="559066" y="126902"/>
                  </a:lnTo>
                  <a:lnTo>
                    <a:pt x="520333" y="141068"/>
                  </a:lnTo>
                  <a:lnTo>
                    <a:pt x="501670" y="147624"/>
                  </a:lnTo>
                  <a:lnTo>
                    <a:pt x="482283" y="154971"/>
                  </a:lnTo>
                  <a:lnTo>
                    <a:pt x="422806" y="178540"/>
                  </a:lnTo>
                  <a:lnTo>
                    <a:pt x="385359" y="192130"/>
                  </a:lnTo>
                  <a:lnTo>
                    <a:pt x="313805" y="217023"/>
                  </a:lnTo>
                  <a:lnTo>
                    <a:pt x="266171" y="235070"/>
                  </a:lnTo>
                  <a:lnTo>
                    <a:pt x="190665" y="264904"/>
                  </a:lnTo>
                  <a:lnTo>
                    <a:pt x="163454" y="274170"/>
                  </a:lnTo>
                  <a:lnTo>
                    <a:pt x="138131" y="282588"/>
                  </a:lnTo>
                  <a:lnTo>
                    <a:pt x="125821" y="287611"/>
                  </a:lnTo>
                  <a:lnTo>
                    <a:pt x="113647" y="292944"/>
                  </a:lnTo>
                  <a:lnTo>
                    <a:pt x="86890" y="298869"/>
                  </a:lnTo>
                  <a:lnTo>
                    <a:pt x="60446" y="302495"/>
                  </a:lnTo>
                  <a:lnTo>
                    <a:pt x="29816" y="309122"/>
                  </a:lnTo>
                  <a:lnTo>
                    <a:pt x="0" y="3125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SMARTInkAnnotation1"/>
            <p:cNvSpPr/>
            <p:nvPr/>
          </p:nvSpPr>
          <p:spPr>
            <a:xfrm>
              <a:off x="3089672" y="2303859"/>
              <a:ext cx="785813" cy="446486"/>
            </a:xfrm>
            <a:custGeom>
              <a:avLst/>
              <a:gdLst/>
              <a:ahLst/>
              <a:cxnLst/>
              <a:rect l="0" t="0" r="0" b="0"/>
              <a:pathLst>
                <a:path w="785813" h="446486">
                  <a:moveTo>
                    <a:pt x="785812" y="0"/>
                  </a:moveTo>
                  <a:lnTo>
                    <a:pt x="771591" y="18962"/>
                  </a:lnTo>
                  <a:lnTo>
                    <a:pt x="764425" y="26532"/>
                  </a:lnTo>
                  <a:lnTo>
                    <a:pt x="748526" y="40235"/>
                  </a:lnTo>
                  <a:lnTo>
                    <a:pt x="728891" y="55586"/>
                  </a:lnTo>
                  <a:lnTo>
                    <a:pt x="718100" y="63846"/>
                  </a:lnTo>
                  <a:lnTo>
                    <a:pt x="705944" y="71338"/>
                  </a:lnTo>
                  <a:lnTo>
                    <a:pt x="692879" y="78316"/>
                  </a:lnTo>
                  <a:lnTo>
                    <a:pt x="679208" y="84953"/>
                  </a:lnTo>
                  <a:lnTo>
                    <a:pt x="665134" y="93346"/>
                  </a:lnTo>
                  <a:lnTo>
                    <a:pt x="650790" y="102911"/>
                  </a:lnTo>
                  <a:lnTo>
                    <a:pt x="636266" y="113255"/>
                  </a:lnTo>
                  <a:lnTo>
                    <a:pt x="619638" y="123129"/>
                  </a:lnTo>
                  <a:lnTo>
                    <a:pt x="601608" y="132688"/>
                  </a:lnTo>
                  <a:lnTo>
                    <a:pt x="582642" y="142037"/>
                  </a:lnTo>
                  <a:lnTo>
                    <a:pt x="543048" y="160362"/>
                  </a:lnTo>
                  <a:lnTo>
                    <a:pt x="522766" y="169416"/>
                  </a:lnTo>
                  <a:lnTo>
                    <a:pt x="502300" y="179421"/>
                  </a:lnTo>
                  <a:lnTo>
                    <a:pt x="481710" y="190059"/>
                  </a:lnTo>
                  <a:lnTo>
                    <a:pt x="439320" y="212463"/>
                  </a:lnTo>
                  <a:lnTo>
                    <a:pt x="394022" y="235649"/>
                  </a:lnTo>
                  <a:lnTo>
                    <a:pt x="371821" y="246397"/>
                  </a:lnTo>
                  <a:lnTo>
                    <a:pt x="328634" y="266275"/>
                  </a:lnTo>
                  <a:lnTo>
                    <a:pt x="307394" y="276736"/>
                  </a:lnTo>
                  <a:lnTo>
                    <a:pt x="207253" y="329016"/>
                  </a:lnTo>
                  <a:lnTo>
                    <a:pt x="188770" y="339399"/>
                  </a:lnTo>
                  <a:lnTo>
                    <a:pt x="170495" y="350289"/>
                  </a:lnTo>
                  <a:lnTo>
                    <a:pt x="152359" y="361519"/>
                  </a:lnTo>
                  <a:lnTo>
                    <a:pt x="134315" y="371981"/>
                  </a:lnTo>
                  <a:lnTo>
                    <a:pt x="98391" y="391544"/>
                  </a:lnTo>
                  <a:lnTo>
                    <a:pt x="54178" y="414551"/>
                  </a:lnTo>
                  <a:lnTo>
                    <a:pt x="31024" y="427662"/>
                  </a:lnTo>
                  <a:lnTo>
                    <a:pt x="0" y="4464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Επιχείρημα άκυρο</a:t>
            </a:r>
            <a:endParaRPr lang="el-GR" dirty="0"/>
          </a:p>
        </p:txBody>
      </p:sp>
      <p:sp>
        <p:nvSpPr>
          <p:cNvPr id="3" name="2 - Θέση περιεχομένου"/>
          <p:cNvSpPr>
            <a:spLocks noGrp="1"/>
          </p:cNvSpPr>
          <p:nvPr>
            <p:ph idx="1"/>
          </p:nvPr>
        </p:nvSpPr>
        <p:spPr/>
        <p:txBody>
          <a:bodyPr/>
          <a:lstStyle/>
          <a:p>
            <a:pPr lvl="0"/>
            <a:r>
              <a:rPr lang="el-GR" dirty="0" smtClean="0"/>
              <a:t>Μερικοί άνθρωποι είναι φιλόσοφοι,</a:t>
            </a:r>
          </a:p>
          <a:p>
            <a:pPr lvl="0"/>
            <a:r>
              <a:rPr lang="el-GR" dirty="0" smtClean="0"/>
              <a:t> ο Θεμιστοκλής είναι άνθρωπος,</a:t>
            </a:r>
          </a:p>
          <a:p>
            <a:pPr lvl="0"/>
            <a:r>
              <a:rPr lang="el-GR" dirty="0" smtClean="0"/>
              <a:t> άρα ο Θεμιστοκλής είναι φιλόσοφος.</a:t>
            </a:r>
          </a:p>
          <a:p>
            <a:pPr lvl="0">
              <a:buNone/>
            </a:pPr>
            <a:r>
              <a:rPr lang="el-GR" dirty="0" smtClean="0"/>
              <a:t>Το επιχείρημα δεν είναι έγκυρο, γιατί οι προκείμενες είναι αληθείς, αλλά το συμπέρασμα είναι ψευδές, καθώς δε συνάγεται αναγκαία από τις προκείμενες.</a:t>
            </a:r>
          </a:p>
          <a:p>
            <a:endParaRPr 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Επιχείρημα άκυρο</a:t>
            </a:r>
            <a:endParaRPr lang="el-GR" dirty="0"/>
          </a:p>
        </p:txBody>
      </p:sp>
      <p:sp>
        <p:nvSpPr>
          <p:cNvPr id="3" name="2 - Θέση περιεχομένου"/>
          <p:cNvSpPr>
            <a:spLocks noGrp="1"/>
          </p:cNvSpPr>
          <p:nvPr>
            <p:ph idx="1"/>
          </p:nvPr>
        </p:nvSpPr>
        <p:spPr>
          <a:xfrm>
            <a:off x="1043492" y="2323652"/>
            <a:ext cx="7262308" cy="3508977"/>
          </a:xfrm>
        </p:spPr>
        <p:txBody>
          <a:bodyPr>
            <a:normAutofit lnSpcReduction="10000"/>
          </a:bodyPr>
          <a:lstStyle/>
          <a:p>
            <a:pPr lvl="0"/>
            <a:r>
              <a:rPr lang="el-GR" dirty="0" smtClean="0"/>
              <a:t>Μερικοί άνθρωποι είναι φιλόσοφοι,</a:t>
            </a:r>
          </a:p>
          <a:p>
            <a:pPr lvl="0"/>
            <a:r>
              <a:rPr lang="el-GR" dirty="0" smtClean="0"/>
              <a:t> ο Σωκράτης είναι άνθρωπος, </a:t>
            </a:r>
          </a:p>
          <a:p>
            <a:pPr lvl="0"/>
            <a:r>
              <a:rPr lang="el-GR" dirty="0" smtClean="0"/>
              <a:t>άρα ο Σωκράτης είναι φιλόσοφος. </a:t>
            </a:r>
          </a:p>
          <a:p>
            <a:pPr lvl="0">
              <a:buNone/>
            </a:pPr>
            <a:r>
              <a:rPr lang="el-GR" dirty="0" smtClean="0"/>
              <a:t>Το επιχείρημα δεν είναι έγκυρο, γιατί, </a:t>
            </a:r>
          </a:p>
          <a:p>
            <a:pPr lvl="0">
              <a:buNone/>
            </a:pPr>
            <a:r>
              <a:rPr lang="el-GR" dirty="0" smtClean="0"/>
              <a:t>παρ’ όλο που οι προκείμενες είναι αληθείς</a:t>
            </a:r>
          </a:p>
          <a:p>
            <a:pPr lvl="0">
              <a:buNone/>
            </a:pPr>
            <a:r>
              <a:rPr lang="el-GR" dirty="0" smtClean="0"/>
              <a:t> και το συμπέρασμα συμβαίνει να είναι </a:t>
            </a:r>
          </a:p>
          <a:p>
            <a:pPr lvl="0">
              <a:buNone/>
            </a:pPr>
            <a:r>
              <a:rPr lang="el-GR" dirty="0" smtClean="0"/>
              <a:t>αληθές, ωστόσο το συμπέρασμα δε</a:t>
            </a:r>
          </a:p>
          <a:p>
            <a:pPr lvl="0">
              <a:buNone/>
            </a:pPr>
            <a:r>
              <a:rPr lang="el-GR" dirty="0" smtClean="0"/>
              <a:t> συνάγεται αναγκαία από τις προκείμενες.</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Απορία= έλλειψη πόρου(= πέρασμα)</a:t>
            </a:r>
          </a:p>
          <a:p>
            <a:endParaRPr lang="el-GR" dirty="0" smtClean="0"/>
          </a:p>
          <a:p>
            <a:r>
              <a:rPr lang="el-GR" dirty="0" smtClean="0"/>
              <a:t>Τι δείχνουμε όταν ρωτάμε;</a:t>
            </a: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Φύλλο εργασίας</a:t>
            </a:r>
            <a:endParaRPr lang="el-GR" dirty="0"/>
          </a:p>
        </p:txBody>
      </p:sp>
      <p:sp>
        <p:nvSpPr>
          <p:cNvPr id="3" name="2 - Θέση περιεχομένου"/>
          <p:cNvSpPr>
            <a:spLocks noGrp="1"/>
          </p:cNvSpPr>
          <p:nvPr>
            <p:ph idx="1"/>
          </p:nvPr>
        </p:nvSpPr>
        <p:spPr>
          <a:xfrm>
            <a:off x="1043492" y="2323652"/>
            <a:ext cx="7490908" cy="3508977"/>
          </a:xfrm>
        </p:spPr>
        <p:txBody>
          <a:bodyPr>
            <a:normAutofit fontScale="85000" lnSpcReduction="10000"/>
          </a:bodyPr>
          <a:lstStyle/>
          <a:p>
            <a:pPr>
              <a:buFont typeface="Wingdings" pitchFamily="2" charset="2"/>
              <a:buChar char="v"/>
            </a:pPr>
            <a:r>
              <a:rPr lang="el-GR" b="1" dirty="0" smtClean="0">
                <a:solidFill>
                  <a:srgbClr val="FF0000"/>
                </a:solidFill>
              </a:rPr>
              <a:t>Αξιολογήστε τα παρακάτω επιχειρήματα</a:t>
            </a:r>
            <a:r>
              <a:rPr lang="el-GR" dirty="0" smtClean="0"/>
              <a:t>: </a:t>
            </a:r>
          </a:p>
          <a:p>
            <a:pPr>
              <a:buFont typeface="Wingdings" pitchFamily="2" charset="2"/>
              <a:buChar char="v"/>
            </a:pPr>
            <a:r>
              <a:rPr lang="el-GR" dirty="0" smtClean="0"/>
              <a:t>-Όλοι οι πλανήτες γυρίζουν γύρω από τον ήλιο</a:t>
            </a:r>
          </a:p>
          <a:p>
            <a:pPr>
              <a:buNone/>
            </a:pPr>
            <a:r>
              <a:rPr lang="el-GR" dirty="0" smtClean="0"/>
              <a:t>   - η γη είναι πλανήτης</a:t>
            </a:r>
          </a:p>
          <a:p>
            <a:pPr>
              <a:buNone/>
            </a:pPr>
            <a:r>
              <a:rPr lang="el-GR" dirty="0" smtClean="0"/>
              <a:t>Άρα η γη κατά τα 2/3 καλύπτεται από θάλασσα</a:t>
            </a:r>
          </a:p>
          <a:p>
            <a:pPr>
              <a:buFont typeface="Wingdings" pitchFamily="2" charset="2"/>
              <a:buChar char="v"/>
            </a:pPr>
            <a:r>
              <a:rPr lang="el-GR" dirty="0" smtClean="0"/>
              <a:t>- οι λαοί της Αφρικής είναι κατά την πλειονότητα φτωχοί</a:t>
            </a:r>
          </a:p>
          <a:p>
            <a:pPr>
              <a:buNone/>
            </a:pPr>
            <a:r>
              <a:rPr lang="el-GR" dirty="0" smtClean="0"/>
              <a:t>    - οι Ελβετοί μένουν στην Αφρική</a:t>
            </a:r>
          </a:p>
          <a:p>
            <a:pPr>
              <a:buNone/>
            </a:pPr>
            <a:r>
              <a:rPr lang="el-GR" dirty="0" smtClean="0"/>
              <a:t>Άρα οι Ελβετοί είναι φτωχοί</a:t>
            </a:r>
          </a:p>
          <a:p>
            <a:pPr>
              <a:buFont typeface="Wingdings" pitchFamily="2" charset="2"/>
              <a:buChar char="v"/>
            </a:pPr>
            <a:r>
              <a:rPr lang="el-GR" dirty="0" smtClean="0"/>
              <a:t>- η θανατική ποινή αντιμετωπίζει την εγκληματικότητα</a:t>
            </a:r>
          </a:p>
          <a:p>
            <a:pPr>
              <a:buNone/>
            </a:pPr>
            <a:r>
              <a:rPr lang="el-GR" dirty="0" smtClean="0"/>
              <a:t>    - στο Τέξας υπάρχει η θανατική ποινή</a:t>
            </a:r>
          </a:p>
          <a:p>
            <a:pPr>
              <a:buNone/>
            </a:pPr>
            <a:r>
              <a:rPr lang="el-GR" dirty="0" smtClean="0"/>
              <a:t>Άρα στο Τέξας θα αντιμετωπιστεί η εγκληματικότητα</a:t>
            </a:r>
          </a:p>
          <a:p>
            <a:pPr>
              <a:buNone/>
            </a:pPr>
            <a:endParaRPr lang="el-G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Τι παρατηρείτε;;;</a:t>
            </a:r>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Χαρακτηριστικά </a:t>
            </a:r>
            <a:endParaRPr lang="el-GR" dirty="0"/>
          </a:p>
        </p:txBody>
      </p:sp>
      <p:sp>
        <p:nvSpPr>
          <p:cNvPr id="3" name="2 - Θέση περιεχομένου"/>
          <p:cNvSpPr>
            <a:spLocks noGrp="1"/>
          </p:cNvSpPr>
          <p:nvPr>
            <p:ph idx="1"/>
          </p:nvPr>
        </p:nvSpPr>
        <p:spPr>
          <a:xfrm>
            <a:off x="762000" y="2323652"/>
            <a:ext cx="7696200" cy="3508977"/>
          </a:xfrm>
        </p:spPr>
        <p:txBody>
          <a:bodyPr/>
          <a:lstStyle/>
          <a:p>
            <a:r>
              <a:rPr lang="el-GR" b="1" dirty="0" smtClean="0"/>
              <a:t>Τα φιλοσοφικά επιχειρήματα </a:t>
            </a:r>
            <a:r>
              <a:rPr lang="el-GR" dirty="0" smtClean="0"/>
              <a:t>δεν αναπτύσσονται μέσα στο θεωρητικό περιβάλλον των επί μέρους επιστημών, αλλά συγκροτούν τα στοιχεία τους από κοινές απόψεις. </a:t>
            </a:r>
          </a:p>
          <a:p>
            <a:r>
              <a:rPr lang="el-GR" dirty="0" smtClean="0"/>
              <a:t>Επίσης χρησιμοποιούν συνήθως την καθημερινή γλώσσα και όχι κάποια ειδική ορολογία.</a:t>
            </a:r>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3. </a:t>
            </a:r>
            <a:r>
              <a:rPr lang="el-GR" b="1" i="1" dirty="0" smtClean="0"/>
              <a:t>Φιλοσοφία και επιστήμες</a:t>
            </a:r>
            <a:r>
              <a:rPr lang="el-GR" dirty="0" smtClean="0"/>
              <a:t/>
            </a:r>
            <a:br>
              <a:rPr lang="el-GR" dirty="0" smtClean="0"/>
            </a:br>
            <a:endParaRPr lang="el-GR" dirty="0"/>
          </a:p>
        </p:txBody>
      </p:sp>
      <p:sp>
        <p:nvSpPr>
          <p:cNvPr id="3" name="2 - Θέση περιεχομένου"/>
          <p:cNvSpPr>
            <a:spLocks noGrp="1"/>
          </p:cNvSpPr>
          <p:nvPr>
            <p:ph idx="1"/>
          </p:nvPr>
        </p:nvSpPr>
        <p:spPr>
          <a:xfrm>
            <a:off x="533400" y="2323652"/>
            <a:ext cx="8077200" cy="3508977"/>
          </a:xfrm>
        </p:spPr>
        <p:txBody>
          <a:bodyPr>
            <a:normAutofit/>
          </a:bodyPr>
          <a:lstStyle/>
          <a:p>
            <a:r>
              <a:rPr lang="en-US" dirty="0" smtClean="0"/>
              <a:t> </a:t>
            </a:r>
            <a:r>
              <a:rPr lang="el-GR" dirty="0" smtClean="0"/>
              <a:t> Η </a:t>
            </a:r>
            <a:r>
              <a:rPr lang="el-GR" b="1" dirty="0" smtClean="0"/>
              <a:t>διάκριση</a:t>
            </a:r>
            <a:r>
              <a:rPr lang="el-GR" dirty="0" smtClean="0"/>
              <a:t> ανάμεσα στη φιλοσοφία και στις επί μέρους επιστήμες </a:t>
            </a:r>
            <a:r>
              <a:rPr lang="el-GR" b="1" dirty="0" smtClean="0"/>
              <a:t>επιτεύχθηκε</a:t>
            </a:r>
            <a:r>
              <a:rPr lang="el-GR" dirty="0" smtClean="0"/>
              <a:t> </a:t>
            </a:r>
            <a:r>
              <a:rPr lang="el-GR" b="1" dirty="0" smtClean="0"/>
              <a:t>κατά τα νεώτερα χρόνια</a:t>
            </a:r>
            <a:r>
              <a:rPr lang="el-GR" dirty="0" smtClean="0"/>
              <a:t>. Σε παλαιότερες εποχές στον όρο φιλοσοφία συμπεριλαμβάνονταν και τα άλλα επί μέρους γνωστικά αντικείμενα.</a:t>
            </a:r>
          </a:p>
          <a:p>
            <a:r>
              <a:rPr lang="el-GR" dirty="0" smtClean="0"/>
              <a:t>Ο διαχωρισμός φιλοσοφίας και επιστημών </a:t>
            </a:r>
            <a:r>
              <a:rPr lang="el-GR" b="1" dirty="0" smtClean="0"/>
              <a:t>δεν</a:t>
            </a:r>
            <a:r>
              <a:rPr lang="el-GR" dirty="0" smtClean="0"/>
              <a:t> </a:t>
            </a:r>
            <a:r>
              <a:rPr lang="el-GR" b="1" dirty="0" smtClean="0"/>
              <a:t>συρρικνώνει</a:t>
            </a:r>
            <a:r>
              <a:rPr lang="el-GR" dirty="0" smtClean="0"/>
              <a:t> τη φιλοσοφία – ακόμα και αν κάποιοι το ισχυρίζονται.</a:t>
            </a:r>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490910" cy="1143000"/>
          </a:xfrm>
        </p:spPr>
        <p:txBody>
          <a:bodyPr>
            <a:noAutofit/>
          </a:bodyPr>
          <a:lstStyle/>
          <a:p>
            <a:r>
              <a:rPr lang="el-GR" sz="2400" dirty="0" smtClean="0"/>
              <a:t>Η φιλοσοφία συνιστά μια </a:t>
            </a:r>
            <a:r>
              <a:rPr lang="el-GR" sz="2400" b="1" dirty="0" smtClean="0"/>
              <a:t>διαφορετική εκδήλωση του πνεύματος</a:t>
            </a:r>
            <a:r>
              <a:rPr lang="el-GR" sz="2400" dirty="0" smtClean="0"/>
              <a:t> με κύρια χαρακτηριστικά τα εξής:</a:t>
            </a:r>
            <a:br>
              <a:rPr lang="el-GR" sz="2400" dirty="0" smtClean="0"/>
            </a:br>
            <a:endParaRPr lang="el-GR" sz="2400" dirty="0"/>
          </a:p>
        </p:txBody>
      </p:sp>
      <p:sp>
        <p:nvSpPr>
          <p:cNvPr id="3" name="2 - Θέση περιεχομένου"/>
          <p:cNvSpPr>
            <a:spLocks noGrp="1"/>
          </p:cNvSpPr>
          <p:nvPr>
            <p:ph idx="1"/>
          </p:nvPr>
        </p:nvSpPr>
        <p:spPr/>
        <p:txBody>
          <a:bodyPr>
            <a:normAutofit lnSpcReduction="10000"/>
          </a:bodyPr>
          <a:lstStyle/>
          <a:p>
            <a:r>
              <a:rPr lang="el-GR" b="1" dirty="0" smtClean="0"/>
              <a:t>α)</a:t>
            </a:r>
            <a:r>
              <a:rPr lang="el-GR" dirty="0" smtClean="0"/>
              <a:t> </a:t>
            </a:r>
            <a:r>
              <a:rPr lang="el-GR" b="1" dirty="0" smtClean="0"/>
              <a:t>παρουσιάζει</a:t>
            </a:r>
            <a:r>
              <a:rPr lang="el-GR" dirty="0" smtClean="0"/>
              <a:t> ένα </a:t>
            </a:r>
            <a:r>
              <a:rPr lang="el-GR" b="1" dirty="0" smtClean="0"/>
              <a:t>μεγαλύτερο</a:t>
            </a:r>
            <a:r>
              <a:rPr lang="el-GR" dirty="0" smtClean="0"/>
              <a:t> </a:t>
            </a:r>
            <a:r>
              <a:rPr lang="el-GR" b="1" dirty="0" smtClean="0"/>
              <a:t>βαθμό</a:t>
            </a:r>
            <a:r>
              <a:rPr lang="el-GR" dirty="0" smtClean="0"/>
              <a:t> </a:t>
            </a:r>
            <a:r>
              <a:rPr lang="el-GR" b="1" dirty="0" smtClean="0"/>
              <a:t>γενικότητας</a:t>
            </a:r>
            <a:r>
              <a:rPr lang="el-GR" dirty="0" smtClean="0"/>
              <a:t> απ’ αυτόν των επιστημών.</a:t>
            </a:r>
          </a:p>
          <a:p>
            <a:r>
              <a:rPr lang="el-GR" b="1" dirty="0" smtClean="0"/>
              <a:t> β)</a:t>
            </a:r>
            <a:r>
              <a:rPr lang="el-GR" dirty="0" smtClean="0"/>
              <a:t> </a:t>
            </a:r>
            <a:r>
              <a:rPr lang="el-GR" b="1" dirty="0" smtClean="0"/>
              <a:t>δίνει</a:t>
            </a:r>
            <a:r>
              <a:rPr lang="el-GR" dirty="0" smtClean="0"/>
              <a:t> </a:t>
            </a:r>
            <a:r>
              <a:rPr lang="el-GR" b="1" dirty="0" smtClean="0"/>
              <a:t>έμφαση</a:t>
            </a:r>
            <a:r>
              <a:rPr lang="el-GR" dirty="0" smtClean="0"/>
              <a:t> στις </a:t>
            </a:r>
            <a:r>
              <a:rPr lang="el-GR" b="1" dirty="0" smtClean="0"/>
              <a:t>εννοιολογικές</a:t>
            </a:r>
            <a:r>
              <a:rPr lang="el-GR" dirty="0" smtClean="0"/>
              <a:t> διερευνήσεις. </a:t>
            </a:r>
          </a:p>
          <a:p>
            <a:r>
              <a:rPr lang="en-US" dirty="0" smtClean="0"/>
              <a:t> </a:t>
            </a:r>
            <a:r>
              <a:rPr lang="el-GR" b="1" dirty="0" smtClean="0"/>
              <a:t>γ)</a:t>
            </a:r>
            <a:r>
              <a:rPr lang="el-GR" dirty="0" smtClean="0"/>
              <a:t> </a:t>
            </a:r>
            <a:r>
              <a:rPr lang="el-GR" b="1" dirty="0" smtClean="0"/>
              <a:t>αιτιολογεί βαθύτερα </a:t>
            </a:r>
            <a:r>
              <a:rPr lang="el-GR" dirty="0" smtClean="0"/>
              <a:t>βασικές κοινές ή επιστημονικές πεποιθήσεις. </a:t>
            </a:r>
          </a:p>
          <a:p>
            <a:r>
              <a:rPr lang="en-US" dirty="0" smtClean="0"/>
              <a:t> </a:t>
            </a:r>
            <a:r>
              <a:rPr lang="el-GR" b="1" dirty="0" smtClean="0"/>
              <a:t>δ)</a:t>
            </a:r>
            <a:r>
              <a:rPr lang="el-GR" dirty="0" smtClean="0"/>
              <a:t> </a:t>
            </a:r>
            <a:r>
              <a:rPr lang="el-GR" dirty="0" err="1" smtClean="0"/>
              <a:t>νοηματοδοτεί</a:t>
            </a:r>
            <a:r>
              <a:rPr lang="el-GR" dirty="0" smtClean="0"/>
              <a:t> την ανθρώπινη ύπαρξη. Δηλαδή αναζητεί και διερευνά</a:t>
            </a:r>
            <a:r>
              <a:rPr lang="en-US" dirty="0" smtClean="0"/>
              <a:t>  </a:t>
            </a:r>
            <a:r>
              <a:rPr lang="el-GR" dirty="0" smtClean="0"/>
              <a:t> το νόημα ή τα νοήματα της ανθρώπινης ύπαρξης.</a:t>
            </a:r>
            <a:endParaRPr lang="el-G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685800" y="1447800"/>
            <a:ext cx="7848600" cy="4384829"/>
          </a:xfrm>
        </p:spPr>
        <p:txBody>
          <a:bodyPr>
            <a:normAutofit fontScale="85000" lnSpcReduction="10000"/>
          </a:bodyPr>
          <a:lstStyle/>
          <a:p>
            <a:r>
              <a:rPr lang="en-US" dirty="0" smtClean="0"/>
              <a:t> </a:t>
            </a:r>
            <a:r>
              <a:rPr lang="el-GR" dirty="0" smtClean="0"/>
              <a:t>Η φιλοσοφία </a:t>
            </a:r>
            <a:r>
              <a:rPr lang="el-GR" b="1" dirty="0" smtClean="0"/>
              <a:t>προηγείται </a:t>
            </a:r>
            <a:r>
              <a:rPr lang="el-GR" dirty="0" smtClean="0"/>
              <a:t>των επιστημών: έτσι μπορεί να συμβάλλει στη </a:t>
            </a:r>
            <a:r>
              <a:rPr lang="el-GR" b="1" dirty="0" smtClean="0"/>
              <a:t>θεμελίωση</a:t>
            </a:r>
            <a:r>
              <a:rPr lang="el-GR" dirty="0" smtClean="0"/>
              <a:t> των </a:t>
            </a:r>
            <a:r>
              <a:rPr lang="el-GR" b="1" dirty="0" smtClean="0"/>
              <a:t>αρχών</a:t>
            </a:r>
            <a:r>
              <a:rPr lang="el-GR" dirty="0" smtClean="0"/>
              <a:t> τους, στον </a:t>
            </a:r>
            <a:r>
              <a:rPr lang="el-GR" b="1" dirty="0" smtClean="0"/>
              <a:t>προσδιορισμό</a:t>
            </a:r>
            <a:r>
              <a:rPr lang="el-GR" dirty="0" smtClean="0"/>
              <a:t> των </a:t>
            </a:r>
            <a:r>
              <a:rPr lang="el-GR" b="1" dirty="0" smtClean="0"/>
              <a:t>εννοιών</a:t>
            </a:r>
            <a:r>
              <a:rPr lang="el-GR" dirty="0" smtClean="0"/>
              <a:t> τους, στην </a:t>
            </a:r>
            <a:r>
              <a:rPr lang="el-GR" b="1" dirty="0" smtClean="0"/>
              <a:t>οργάνωση</a:t>
            </a:r>
            <a:r>
              <a:rPr lang="el-GR" dirty="0" smtClean="0"/>
              <a:t> των </a:t>
            </a:r>
            <a:r>
              <a:rPr lang="el-GR" b="1" dirty="0" smtClean="0"/>
              <a:t>μεθόδων</a:t>
            </a:r>
            <a:r>
              <a:rPr lang="el-GR" dirty="0" smtClean="0"/>
              <a:t> τους.</a:t>
            </a:r>
          </a:p>
          <a:p>
            <a:r>
              <a:rPr lang="el-GR" dirty="0" smtClean="0"/>
              <a:t>Η φιλοσοφία όμως </a:t>
            </a:r>
            <a:r>
              <a:rPr lang="el-GR" b="1" dirty="0" smtClean="0"/>
              <a:t>έρχεται</a:t>
            </a:r>
            <a:r>
              <a:rPr lang="el-GR" dirty="0" smtClean="0"/>
              <a:t> </a:t>
            </a:r>
            <a:r>
              <a:rPr lang="el-GR" b="1" dirty="0" smtClean="0"/>
              <a:t>και</a:t>
            </a:r>
            <a:r>
              <a:rPr lang="el-GR" dirty="0" smtClean="0"/>
              <a:t> «</a:t>
            </a:r>
            <a:r>
              <a:rPr lang="el-GR" b="1" dirty="0" smtClean="0"/>
              <a:t>μετά</a:t>
            </a:r>
            <a:r>
              <a:rPr lang="el-GR" dirty="0" smtClean="0"/>
              <a:t>» από τις επιστήμες: δηλαδή συνοψίζει και ερμηνεύει τα πορίσματα των ερευνών τους.</a:t>
            </a:r>
          </a:p>
          <a:p>
            <a:r>
              <a:rPr lang="el-GR" dirty="0" smtClean="0"/>
              <a:t>Η φιλοσοφία δεν στέκεται «δίπλα» στις επιστήμες, δηλαδή δεν είναι μια παράλληλη επιστήμη, αλλά στέκεται «πάνω» ή «κάτω»: δηλαδή πριν από την επιστήμη και διερευνά για λογαριασμό της </a:t>
            </a:r>
            <a:r>
              <a:rPr lang="el-GR" dirty="0" err="1" smtClean="0"/>
              <a:t>ό,τι</a:t>
            </a:r>
            <a:r>
              <a:rPr lang="el-GR" dirty="0" smtClean="0"/>
              <a:t> η ίδια χρειάζεται για να αναπτυχθεί ή για να αποβεί χρήσιμη στην κοινωνία: π.χ. διερευνά για </a:t>
            </a:r>
            <a:r>
              <a:rPr lang="el-GR" b="1" dirty="0" smtClean="0"/>
              <a:t>μέθοδο, έννοιες, αρχές, χρησιμότητα, εφαρμογές </a:t>
            </a:r>
            <a:r>
              <a:rPr lang="el-GR" dirty="0" smtClean="0"/>
              <a:t>κ.λπ. Επίσης μετά την επιστήμη για να διερευνήσει ή να ερμηνεύσει</a:t>
            </a:r>
            <a:r>
              <a:rPr lang="el-GR" b="1" dirty="0" smtClean="0"/>
              <a:t> συνέπειες των επιστημονικών εφαρμογών, πορίσματα</a:t>
            </a:r>
            <a:r>
              <a:rPr lang="en-US" b="1" dirty="0" smtClean="0"/>
              <a:t>  </a:t>
            </a:r>
            <a:r>
              <a:rPr lang="el-GR" dirty="0" smtClean="0"/>
              <a:t>κ.α.</a:t>
            </a:r>
          </a:p>
          <a:p>
            <a:endParaRPr lang="el-G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838200" y="2323652"/>
            <a:ext cx="7696200" cy="3508977"/>
          </a:xfrm>
        </p:spPr>
        <p:txBody>
          <a:bodyPr>
            <a:normAutofit lnSpcReduction="10000"/>
          </a:bodyPr>
          <a:lstStyle/>
          <a:p>
            <a:r>
              <a:rPr lang="el-GR" dirty="0" smtClean="0"/>
              <a:t>Γενικώς η φιλοσοφία σε σχέση με την επιστήμη φωτίζει «ατραπούς» ή «μονοπάτια», από τα οποία αναγκαστικά περνούν και οι άνθρωποι των επιστημών και οι «κοινοί θνητοί».</a:t>
            </a:r>
            <a:r>
              <a:rPr lang="en-US" dirty="0" smtClean="0"/>
              <a:t>  </a:t>
            </a:r>
            <a:endParaRPr lang="el-GR" dirty="0" smtClean="0"/>
          </a:p>
          <a:p>
            <a:r>
              <a:rPr lang="el-GR" dirty="0" smtClean="0"/>
              <a:t>Η φιλοσοφία φωτίζει ερωτήματα, που δεν επιδέχονται μια μόνο απάντηση. Για να μπορεί να προτείνει συγκεκριμένες και σωστές κατά το δυνατόν λύσεις πρέπει να λαμβάνει υπόψη τα πορίσματα των επιστημών και να γνωρίζει τις επιστημονικές εξελίξεις.</a:t>
            </a:r>
          </a:p>
          <a:p>
            <a:endParaRPr lang="el-G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Φύλλο εργασίας</a:t>
            </a:r>
            <a:endParaRPr lang="el-GR" dirty="0"/>
          </a:p>
        </p:txBody>
      </p:sp>
      <p:sp>
        <p:nvSpPr>
          <p:cNvPr id="3" name="2 - Θέση περιεχομένου"/>
          <p:cNvSpPr>
            <a:spLocks noGrp="1"/>
          </p:cNvSpPr>
          <p:nvPr>
            <p:ph idx="1"/>
          </p:nvPr>
        </p:nvSpPr>
        <p:spPr>
          <a:xfrm>
            <a:off x="838200" y="2323652"/>
            <a:ext cx="7467600" cy="3619948"/>
          </a:xfrm>
        </p:spPr>
        <p:txBody>
          <a:bodyPr>
            <a:normAutofit fontScale="92500"/>
          </a:bodyPr>
          <a:lstStyle/>
          <a:p>
            <a:r>
              <a:rPr lang="el-GR" dirty="0" smtClean="0"/>
              <a:t>Να βρείτε και να καταγράψετε  ένα φιλοσοφικό και ένα επιστημονικό ερώτημα.</a:t>
            </a:r>
          </a:p>
          <a:p>
            <a:r>
              <a:rPr lang="el-GR" dirty="0" smtClean="0"/>
              <a:t>Να καταγράψετε χαρακτηριστικά για το ένα και το άλλο.</a:t>
            </a:r>
          </a:p>
          <a:p>
            <a:r>
              <a:rPr lang="el-GR" dirty="0" smtClean="0"/>
              <a:t>Με ποιο τρόπο πρέπει να αντιμετωπιστεί το καθένα;</a:t>
            </a:r>
          </a:p>
          <a:p>
            <a:r>
              <a:rPr lang="el-GR" dirty="0" smtClean="0"/>
              <a:t>Στα σχολικά μαθήματα τι είδους  ερωτήματα υπάρχουν;</a:t>
            </a:r>
          </a:p>
          <a:p>
            <a:r>
              <a:rPr lang="el-GR" dirty="0" smtClean="0"/>
              <a:t> Ποιο  νομίζετε ότι είναι το μειονέκτημα αυτής της τακτικής;</a:t>
            </a:r>
            <a:endParaRPr lang="el-G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Ενότητα 4η</a:t>
            </a:r>
            <a:endParaRPr lang="el-GR" dirty="0"/>
          </a:p>
        </p:txBody>
      </p:sp>
      <p:sp>
        <p:nvSpPr>
          <p:cNvPr id="3" name="2 - Θέση κειμένου"/>
          <p:cNvSpPr>
            <a:spLocks noGrp="1"/>
          </p:cNvSpPr>
          <p:nvPr>
            <p:ph type="body" idx="1"/>
          </p:nvPr>
        </p:nvSpPr>
        <p:spPr/>
        <p:txBody>
          <a:bodyPr/>
          <a:lstStyle/>
          <a:p>
            <a:endParaRPr lang="el-G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Φιλοσοφία = άχρηστη(;)</a:t>
            </a:r>
            <a:endParaRPr lang="el-GR" dirty="0"/>
          </a:p>
        </p:txBody>
      </p:sp>
      <p:sp>
        <p:nvSpPr>
          <p:cNvPr id="3" name="2 - Θέση περιεχομένου"/>
          <p:cNvSpPr>
            <a:spLocks noGrp="1"/>
          </p:cNvSpPr>
          <p:nvPr>
            <p:ph sz="quarter" idx="13"/>
          </p:nvPr>
        </p:nvSpPr>
        <p:spPr/>
        <p:txBody>
          <a:bodyPr/>
          <a:lstStyle/>
          <a:p>
            <a:r>
              <a:rPr lang="en-US" dirty="0" err="1" smtClean="0"/>
              <a:t>primum</a:t>
            </a:r>
            <a:r>
              <a:rPr lang="en-US" dirty="0" smtClean="0"/>
              <a:t> </a:t>
            </a:r>
            <a:r>
              <a:rPr lang="en-US" dirty="0" err="1" smtClean="0"/>
              <a:t>vivere</a:t>
            </a:r>
            <a:r>
              <a:rPr lang="en-US" dirty="0" smtClean="0"/>
              <a:t>, </a:t>
            </a:r>
            <a:r>
              <a:rPr lang="en-US" dirty="0" err="1" smtClean="0"/>
              <a:t>deinde</a:t>
            </a:r>
            <a:r>
              <a:rPr lang="en-US" dirty="0" smtClean="0"/>
              <a:t> </a:t>
            </a:r>
            <a:r>
              <a:rPr lang="en-US" dirty="0" err="1" smtClean="0"/>
              <a:t>philosophari</a:t>
            </a:r>
            <a:endParaRPr lang="en-US" dirty="0" smtClean="0"/>
          </a:p>
          <a:p>
            <a:r>
              <a:rPr lang="el-GR" dirty="0" smtClean="0"/>
              <a:t>Κάποιοι πιστεύουν ότι…..</a:t>
            </a:r>
          </a:p>
          <a:p>
            <a:endParaRPr lang="el-GR" dirty="0"/>
          </a:p>
        </p:txBody>
      </p:sp>
      <p:sp>
        <p:nvSpPr>
          <p:cNvPr id="4" name="3 - Θέση περιεχομένου"/>
          <p:cNvSpPr>
            <a:spLocks noGrp="1"/>
          </p:cNvSpPr>
          <p:nvPr>
            <p:ph sz="quarter" idx="14"/>
          </p:nvPr>
        </p:nvSpPr>
        <p:spPr/>
        <p:txBody>
          <a:bodyPr>
            <a:normAutofit fontScale="62500" lnSpcReduction="20000"/>
          </a:bodyPr>
          <a:lstStyle/>
          <a:p>
            <a:r>
              <a:rPr lang="el-GR" dirty="0" smtClean="0"/>
              <a:t>είναι </a:t>
            </a:r>
            <a:r>
              <a:rPr lang="el-GR" b="1" dirty="0" smtClean="0"/>
              <a:t>κουραστική</a:t>
            </a:r>
            <a:r>
              <a:rPr lang="el-GR" dirty="0" smtClean="0"/>
              <a:t>, γιατί μας ζητά να </a:t>
            </a:r>
            <a:r>
              <a:rPr lang="el-GR" b="1" dirty="0" smtClean="0"/>
              <a:t>εμβαθύνουμε</a:t>
            </a:r>
            <a:r>
              <a:rPr lang="el-GR" dirty="0" smtClean="0"/>
              <a:t> στα διάφορα ζητήματα.</a:t>
            </a:r>
          </a:p>
          <a:p>
            <a:r>
              <a:rPr lang="el-GR" dirty="0" smtClean="0"/>
              <a:t>κάθε φιλοσοφική αναζήτηση ή διερεύνηση μπορεί να είναι </a:t>
            </a:r>
            <a:r>
              <a:rPr lang="el-GR" b="1" dirty="0" smtClean="0"/>
              <a:t>άσκοπη</a:t>
            </a:r>
            <a:r>
              <a:rPr lang="el-GR" dirty="0" smtClean="0"/>
              <a:t> και </a:t>
            </a:r>
            <a:r>
              <a:rPr lang="el-GR" b="1" dirty="0" smtClean="0"/>
              <a:t>ανώφελη</a:t>
            </a:r>
            <a:r>
              <a:rPr lang="el-GR" dirty="0" smtClean="0"/>
              <a:t>, αφού </a:t>
            </a:r>
            <a:r>
              <a:rPr lang="el-GR" b="1" dirty="0" smtClean="0"/>
              <a:t>δεν</a:t>
            </a:r>
            <a:r>
              <a:rPr lang="el-GR" dirty="0" smtClean="0"/>
              <a:t> </a:t>
            </a:r>
            <a:r>
              <a:rPr lang="el-GR" b="1" dirty="0" smtClean="0"/>
              <a:t>οδηγεί</a:t>
            </a:r>
            <a:r>
              <a:rPr lang="el-GR" dirty="0" smtClean="0"/>
              <a:t> σε </a:t>
            </a:r>
            <a:r>
              <a:rPr lang="el-GR" b="1" dirty="0" smtClean="0"/>
              <a:t>απτά</a:t>
            </a:r>
            <a:r>
              <a:rPr lang="el-GR" dirty="0" smtClean="0"/>
              <a:t> </a:t>
            </a:r>
            <a:r>
              <a:rPr lang="el-GR" b="1" dirty="0" smtClean="0"/>
              <a:t>αποτελέσματα</a:t>
            </a:r>
            <a:r>
              <a:rPr lang="el-GR" dirty="0" smtClean="0"/>
              <a:t>.</a:t>
            </a:r>
          </a:p>
          <a:p>
            <a:r>
              <a:rPr lang="el-GR" dirty="0" smtClean="0"/>
              <a:t> η φιλοσοφική σκέψη είναι </a:t>
            </a:r>
            <a:r>
              <a:rPr lang="el-GR" b="1" dirty="0" smtClean="0"/>
              <a:t>απρόσιτη</a:t>
            </a:r>
            <a:r>
              <a:rPr lang="el-GR" dirty="0" smtClean="0"/>
              <a:t> </a:t>
            </a:r>
          </a:p>
          <a:p>
            <a:r>
              <a:rPr lang="el-GR" dirty="0" smtClean="0"/>
              <a:t> είναι </a:t>
            </a:r>
            <a:r>
              <a:rPr lang="el-GR" b="1" dirty="0" smtClean="0"/>
              <a:t>χάσιμο</a:t>
            </a:r>
            <a:r>
              <a:rPr lang="el-GR" dirty="0" smtClean="0"/>
              <a:t> </a:t>
            </a:r>
            <a:r>
              <a:rPr lang="el-GR" b="1" dirty="0" smtClean="0"/>
              <a:t>χρόνου</a:t>
            </a:r>
            <a:r>
              <a:rPr lang="el-GR" dirty="0" smtClean="0"/>
              <a:t>, γιατί δεν οδηγεί σε πρακτικά αποτελέσματα παρά αναλώνεται σε σχολαστικές συζητήσεις χωρίς αντίκρισμα.</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buNone/>
            </a:pPr>
            <a:r>
              <a:rPr lang="el-GR" dirty="0" smtClean="0"/>
              <a:t>Πως δημιουργήθηκε ο κόσμος;</a:t>
            </a:r>
            <a:endParaRPr lang="en-US" dirty="0"/>
          </a:p>
        </p:txBody>
      </p:sp>
    </p:spTree>
    <p:extLst>
      <p:ext uri="{BB962C8B-B14F-4D97-AF65-F5344CB8AC3E}">
        <p14:creationId xmlns:p14="http://schemas.microsoft.com/office/powerpoint/2010/main" val="16722493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Φιλοσοφία= επικίνδυνη(;)</a:t>
            </a:r>
            <a:endParaRPr lang="el-GR" dirty="0"/>
          </a:p>
        </p:txBody>
      </p:sp>
      <p:sp>
        <p:nvSpPr>
          <p:cNvPr id="3" name="2 - Θέση περιεχομένου"/>
          <p:cNvSpPr>
            <a:spLocks noGrp="1"/>
          </p:cNvSpPr>
          <p:nvPr>
            <p:ph sz="quarter" idx="13"/>
          </p:nvPr>
        </p:nvSpPr>
        <p:spPr/>
        <p:txBody>
          <a:bodyPr>
            <a:normAutofit fontScale="85000" lnSpcReduction="10000"/>
          </a:bodyPr>
          <a:lstStyle/>
          <a:p>
            <a:r>
              <a:rPr lang="el-GR" dirty="0" smtClean="0"/>
              <a:t>Δεν παραγνωρίζεται και το γεγονός ότι η </a:t>
            </a:r>
            <a:r>
              <a:rPr lang="el-GR" b="1" dirty="0" smtClean="0"/>
              <a:t>κριτική</a:t>
            </a:r>
            <a:r>
              <a:rPr lang="el-GR" dirty="0" smtClean="0"/>
              <a:t> </a:t>
            </a:r>
            <a:r>
              <a:rPr lang="el-GR" b="1" dirty="0" smtClean="0"/>
              <a:t>στάση</a:t>
            </a:r>
            <a:r>
              <a:rPr lang="el-GR" dirty="0" smtClean="0"/>
              <a:t> του φιλοσόφου πολλές φορές θεωρείται </a:t>
            </a:r>
            <a:r>
              <a:rPr lang="el-GR" b="1" dirty="0" smtClean="0"/>
              <a:t>επικίνδυνη</a:t>
            </a:r>
            <a:r>
              <a:rPr lang="el-GR" dirty="0" smtClean="0"/>
              <a:t>, γιατί μοιάζει να υπονομεύει τη θρησκευτική πίστη, να κλονίζει βεβαιότητες, να αμφισβητεί τους πολιτικούς θεσμούς κ.λπ. </a:t>
            </a:r>
          </a:p>
          <a:p>
            <a:endParaRPr lang="el-GR" dirty="0"/>
          </a:p>
        </p:txBody>
      </p:sp>
      <p:sp>
        <p:nvSpPr>
          <p:cNvPr id="4" name="3 - Θέση περιεχομένου"/>
          <p:cNvSpPr>
            <a:spLocks noGrp="1"/>
          </p:cNvSpPr>
          <p:nvPr>
            <p:ph sz="quarter" idx="14"/>
          </p:nvPr>
        </p:nvSpPr>
        <p:spPr>
          <a:xfrm>
            <a:off x="4645152" y="2313431"/>
            <a:ext cx="3660648" cy="3493008"/>
          </a:xfrm>
        </p:spPr>
        <p:txBody>
          <a:bodyPr/>
          <a:lstStyle/>
          <a:p>
            <a:r>
              <a:rPr lang="el-GR" dirty="0" smtClean="0"/>
              <a:t>Τι εννοεί ο Πλάτων με την αλληγορία του σπηλαίου;</a:t>
            </a:r>
            <a:endParaRPr lang="el-G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567110" cy="1143000"/>
          </a:xfrm>
        </p:spPr>
        <p:txBody>
          <a:bodyPr>
            <a:normAutofit fontScale="90000"/>
          </a:bodyPr>
          <a:lstStyle/>
          <a:p>
            <a:r>
              <a:rPr lang="el-GR" b="1" dirty="0" smtClean="0"/>
              <a:t>Ανακεφαλαιωτική επισήμανση: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a:t>
            </a:r>
            <a:r>
              <a:rPr lang="el-GR" b="1" dirty="0" smtClean="0"/>
              <a:t>αξία</a:t>
            </a:r>
            <a:r>
              <a:rPr lang="el-GR" dirty="0" smtClean="0"/>
              <a:t> </a:t>
            </a:r>
            <a:r>
              <a:rPr lang="el-GR" b="1" dirty="0" smtClean="0"/>
              <a:t>της</a:t>
            </a:r>
            <a:r>
              <a:rPr lang="el-GR" dirty="0" smtClean="0"/>
              <a:t> </a:t>
            </a:r>
            <a:r>
              <a:rPr lang="el-GR" b="1" dirty="0" smtClean="0"/>
              <a:t>φιλοσοφίας</a:t>
            </a:r>
            <a:r>
              <a:rPr lang="el-GR" dirty="0" smtClean="0"/>
              <a:t> κατά βάθος </a:t>
            </a:r>
            <a:r>
              <a:rPr lang="el-GR" b="1" dirty="0" smtClean="0"/>
              <a:t>δεν</a:t>
            </a:r>
            <a:r>
              <a:rPr lang="el-GR" dirty="0" smtClean="0"/>
              <a:t> </a:t>
            </a:r>
            <a:r>
              <a:rPr lang="el-GR" b="1" dirty="0" smtClean="0"/>
              <a:t>αμφισβητείται</a:t>
            </a:r>
            <a:r>
              <a:rPr lang="el-GR" dirty="0" smtClean="0"/>
              <a:t>, αλλά αμφισβητείται και οφείλει να αμφισβητείται </a:t>
            </a:r>
            <a:r>
              <a:rPr lang="el-GR" dirty="0" err="1" smtClean="0"/>
              <a:t>ό,τι</a:t>
            </a:r>
            <a:r>
              <a:rPr lang="el-GR" dirty="0" smtClean="0"/>
              <a:t> ενίοτε περνάει για φιλοσοφία χωρίς στην πράξη να έχει την παραμικρή σχέση με τη φιλοσοφία. </a:t>
            </a:r>
            <a:r>
              <a:rPr lang="el-GR" b="1" dirty="0" smtClean="0"/>
              <a:t>Δεν</a:t>
            </a:r>
            <a:r>
              <a:rPr lang="el-GR" dirty="0" smtClean="0"/>
              <a:t> </a:t>
            </a:r>
            <a:r>
              <a:rPr lang="el-GR" b="1" dirty="0" smtClean="0"/>
              <a:t>είναι</a:t>
            </a:r>
            <a:r>
              <a:rPr lang="el-GR" dirty="0" smtClean="0"/>
              <a:t> λοιπόν </a:t>
            </a:r>
            <a:r>
              <a:rPr lang="el-GR" b="1" dirty="0" smtClean="0"/>
              <a:t>φιλοσοφία</a:t>
            </a:r>
            <a:r>
              <a:rPr lang="el-GR" dirty="0" smtClean="0"/>
              <a:t> η </a:t>
            </a:r>
            <a:r>
              <a:rPr lang="el-GR" b="1" dirty="0" smtClean="0"/>
              <a:t>ακατάσχετη</a:t>
            </a:r>
            <a:r>
              <a:rPr lang="el-GR" dirty="0" smtClean="0"/>
              <a:t> </a:t>
            </a:r>
            <a:r>
              <a:rPr lang="el-GR" b="1" dirty="0" smtClean="0"/>
              <a:t>ρητορική</a:t>
            </a:r>
            <a:r>
              <a:rPr lang="el-GR" dirty="0" smtClean="0"/>
              <a:t> ή </a:t>
            </a:r>
            <a:r>
              <a:rPr lang="el-GR" b="1" dirty="0" smtClean="0"/>
              <a:t>ατελείωτη</a:t>
            </a:r>
            <a:r>
              <a:rPr lang="el-GR" dirty="0" smtClean="0"/>
              <a:t> </a:t>
            </a:r>
            <a:r>
              <a:rPr lang="el-GR" b="1" dirty="0" smtClean="0"/>
              <a:t>φλυαρία</a:t>
            </a:r>
            <a:r>
              <a:rPr lang="el-GR" dirty="0" smtClean="0"/>
              <a:t> που χαρακτηρίζει </a:t>
            </a:r>
            <a:r>
              <a:rPr lang="el-GR" b="1" dirty="0" smtClean="0"/>
              <a:t>ορισμένους</a:t>
            </a:r>
            <a:r>
              <a:rPr lang="el-GR" dirty="0" smtClean="0"/>
              <a:t>, ενδημούντες ή </a:t>
            </a:r>
            <a:r>
              <a:rPr lang="el-GR" dirty="0" err="1" smtClean="0"/>
              <a:t>παρεπιδημούντες</a:t>
            </a:r>
            <a:r>
              <a:rPr lang="el-GR" dirty="0" smtClean="0"/>
              <a:t> συνήθως μέσα στα σκονισμένα αμφιθέατρα.</a:t>
            </a:r>
          </a:p>
          <a:p>
            <a:endParaRPr lang="el-G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φιλοσοφία ως διανοητική</a:t>
            </a:r>
            <a:br>
              <a:rPr lang="el-GR" dirty="0" smtClean="0"/>
            </a:br>
            <a:r>
              <a:rPr lang="el-GR" dirty="0" smtClean="0"/>
              <a:t>εργασία</a:t>
            </a:r>
            <a:endParaRPr lang="el-GR" dirty="0"/>
          </a:p>
        </p:txBody>
      </p:sp>
      <p:sp>
        <p:nvSpPr>
          <p:cNvPr id="3" name="2 - Θέση περιεχομένου"/>
          <p:cNvSpPr>
            <a:spLocks noGrp="1"/>
          </p:cNvSpPr>
          <p:nvPr>
            <p:ph idx="1"/>
          </p:nvPr>
        </p:nvSpPr>
        <p:spPr>
          <a:xfrm>
            <a:off x="1043492" y="2133600"/>
            <a:ext cx="7186108" cy="4114800"/>
          </a:xfrm>
        </p:spPr>
        <p:txBody>
          <a:bodyPr>
            <a:normAutofit/>
          </a:bodyPr>
          <a:lstStyle/>
          <a:p>
            <a:r>
              <a:rPr lang="el-GR" b="1" dirty="0" smtClean="0"/>
              <a:t> κεντρίζει</a:t>
            </a:r>
            <a:r>
              <a:rPr lang="el-GR" dirty="0" smtClean="0"/>
              <a:t> </a:t>
            </a:r>
            <a:r>
              <a:rPr lang="el-GR" b="1" dirty="0" smtClean="0"/>
              <a:t>το</a:t>
            </a:r>
            <a:r>
              <a:rPr lang="el-GR" dirty="0" smtClean="0"/>
              <a:t> </a:t>
            </a:r>
            <a:r>
              <a:rPr lang="el-GR" b="1" dirty="0" smtClean="0"/>
              <a:t>ενδιαφέρον</a:t>
            </a:r>
            <a:r>
              <a:rPr lang="el-GR" dirty="0" smtClean="0"/>
              <a:t> των ανθρώπων για </a:t>
            </a:r>
            <a:r>
              <a:rPr lang="el-GR" b="1" dirty="0" smtClean="0"/>
              <a:t>θεωρητικές</a:t>
            </a:r>
            <a:r>
              <a:rPr lang="el-GR" dirty="0" smtClean="0"/>
              <a:t> </a:t>
            </a:r>
            <a:r>
              <a:rPr lang="el-GR" b="1" dirty="0" smtClean="0"/>
              <a:t>αναζητήσεις</a:t>
            </a:r>
            <a:r>
              <a:rPr lang="el-GR" dirty="0" smtClean="0"/>
              <a:t>.</a:t>
            </a:r>
          </a:p>
          <a:p>
            <a:r>
              <a:rPr lang="el-GR" b="1" dirty="0" smtClean="0"/>
              <a:t>Προσφέρει</a:t>
            </a:r>
            <a:r>
              <a:rPr lang="el-GR" dirty="0" smtClean="0"/>
              <a:t> μια </a:t>
            </a:r>
            <a:r>
              <a:rPr lang="el-GR" b="1" dirty="0" smtClean="0"/>
              <a:t>αδιάψευστη</a:t>
            </a:r>
            <a:r>
              <a:rPr lang="el-GR" dirty="0" smtClean="0"/>
              <a:t> </a:t>
            </a:r>
            <a:r>
              <a:rPr lang="el-GR" b="1" dirty="0" smtClean="0"/>
              <a:t>πνευματική</a:t>
            </a:r>
            <a:r>
              <a:rPr lang="el-GR" dirty="0" smtClean="0"/>
              <a:t> </a:t>
            </a:r>
            <a:r>
              <a:rPr lang="el-GR" b="1" dirty="0" smtClean="0"/>
              <a:t>ενασχόληση</a:t>
            </a:r>
          </a:p>
          <a:p>
            <a:r>
              <a:rPr lang="el-GR" b="1" dirty="0" smtClean="0"/>
              <a:t>Επιτρέπει να αποκτούμε μια εποπτική εικόνα</a:t>
            </a:r>
            <a:r>
              <a:rPr lang="el-GR" dirty="0" smtClean="0"/>
              <a:t> των πραγμάτων</a:t>
            </a:r>
          </a:p>
          <a:p>
            <a:r>
              <a:rPr lang="el-GR" b="1" dirty="0" smtClean="0"/>
              <a:t>Μας μαθαίνει να</a:t>
            </a:r>
            <a:r>
              <a:rPr lang="el-GR" dirty="0" smtClean="0"/>
              <a:t> </a:t>
            </a:r>
            <a:r>
              <a:rPr lang="el-GR" b="1" dirty="0" smtClean="0"/>
              <a:t>σκεπτόμαστε</a:t>
            </a:r>
            <a:r>
              <a:rPr lang="el-GR" dirty="0" smtClean="0"/>
              <a:t> </a:t>
            </a:r>
            <a:r>
              <a:rPr lang="el-GR" b="1" dirty="0" smtClean="0"/>
              <a:t>συγκεκριμένα</a:t>
            </a:r>
            <a:r>
              <a:rPr lang="en-US" dirty="0" smtClean="0"/>
              <a:t>  </a:t>
            </a:r>
            <a:r>
              <a:rPr lang="el-GR" b="1" dirty="0" smtClean="0"/>
              <a:t>και</a:t>
            </a:r>
            <a:r>
              <a:rPr lang="el-GR" dirty="0" smtClean="0"/>
              <a:t> </a:t>
            </a:r>
            <a:r>
              <a:rPr lang="el-GR" b="1" dirty="0" smtClean="0"/>
              <a:t>ρεαλιστικά</a:t>
            </a:r>
          </a:p>
          <a:p>
            <a:r>
              <a:rPr lang="el-GR" b="1" dirty="0" smtClean="0"/>
              <a:t> Έχει πρακτική σημασία</a:t>
            </a:r>
          </a:p>
          <a:p>
            <a:r>
              <a:rPr lang="el-GR" b="1" dirty="0" smtClean="0"/>
              <a:t>εξοπλίζει με αφαιρετικό στοχασμό</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186110" cy="1143000"/>
          </a:xfrm>
        </p:spPr>
        <p:txBody>
          <a:bodyPr>
            <a:normAutofit fontScale="90000"/>
          </a:bodyPr>
          <a:lstStyle/>
          <a:p>
            <a:r>
              <a:rPr lang="el-GR" dirty="0" smtClean="0"/>
              <a:t>Φιλοσοφία ως κοινωνική προσφορά</a:t>
            </a:r>
            <a:endParaRPr lang="el-GR" dirty="0"/>
          </a:p>
        </p:txBody>
      </p:sp>
      <p:sp>
        <p:nvSpPr>
          <p:cNvPr id="3" name="2 - Θέση περιεχομένου"/>
          <p:cNvSpPr>
            <a:spLocks noGrp="1"/>
          </p:cNvSpPr>
          <p:nvPr>
            <p:ph idx="1"/>
          </p:nvPr>
        </p:nvSpPr>
        <p:spPr>
          <a:xfrm>
            <a:off x="1043492" y="2323652"/>
            <a:ext cx="7262308" cy="3508977"/>
          </a:xfrm>
        </p:spPr>
        <p:txBody>
          <a:bodyPr>
            <a:normAutofit fontScale="92500"/>
          </a:bodyPr>
          <a:lstStyle/>
          <a:p>
            <a:r>
              <a:rPr lang="el-GR" b="1" dirty="0" smtClean="0"/>
              <a:t>Στο ευρύτερο πεδίο της πολιτικής και κοινωνικής ζωής </a:t>
            </a:r>
            <a:r>
              <a:rPr lang="el-GR" dirty="0" smtClean="0"/>
              <a:t>διαμορφώνει τους διανοητικούς όρους για να στεκόμαστε με δημιουργικό και κριτικό βλέμμα απέναντι στα εκάστοτε τεκταινόμενα.</a:t>
            </a:r>
          </a:p>
          <a:p>
            <a:r>
              <a:rPr lang="el-GR" b="1" dirty="0" smtClean="0"/>
              <a:t>Με τη θεωρητική της εμβέλεια </a:t>
            </a:r>
            <a:r>
              <a:rPr lang="el-GR" dirty="0" smtClean="0"/>
              <a:t>συντελεί στην προετοιμασία μεγάλων ιστορικών και κοινωνικοπολιτικών μεταβολών ή ρήξεων.</a:t>
            </a:r>
          </a:p>
          <a:p>
            <a:r>
              <a:rPr lang="el-GR" b="1" dirty="0" smtClean="0"/>
              <a:t>Βοηθάει στην προσωπική ζωή </a:t>
            </a:r>
            <a:r>
              <a:rPr lang="el-GR" dirty="0" smtClean="0"/>
              <a:t>του κάθε ανθρώπου</a:t>
            </a:r>
          </a:p>
          <a:p>
            <a:endParaRPr lang="el-G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Ενότητα Πέμπτη </a:t>
            </a:r>
            <a:br>
              <a:rPr lang="el-GR" dirty="0" smtClean="0"/>
            </a:br>
            <a:endParaRPr lang="el-GR" dirty="0"/>
          </a:p>
        </p:txBody>
      </p:sp>
      <p:sp>
        <p:nvSpPr>
          <p:cNvPr id="3" name="2 - Θέση κειμένου"/>
          <p:cNvSpPr>
            <a:spLocks noGrp="1"/>
          </p:cNvSpPr>
          <p:nvPr>
            <p:ph type="body" idx="1"/>
          </p:nvPr>
        </p:nvSpPr>
        <p:spPr/>
        <p:txBody>
          <a:bodyPr/>
          <a:lstStyle/>
          <a:p>
            <a:r>
              <a:rPr lang="el-GR" dirty="0" smtClean="0"/>
              <a:t>Φιλοσοφία και ιστορία</a:t>
            </a:r>
            <a:endParaRPr lang="el-G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Συμπεράσματα</a:t>
            </a:r>
            <a:endParaRPr lang="el-GR" dirty="0"/>
          </a:p>
        </p:txBody>
      </p:sp>
      <p:sp>
        <p:nvSpPr>
          <p:cNvPr id="3" name="2 - Θέση περιεχομένου"/>
          <p:cNvSpPr>
            <a:spLocks noGrp="1"/>
          </p:cNvSpPr>
          <p:nvPr>
            <p:ph idx="1"/>
          </p:nvPr>
        </p:nvSpPr>
        <p:spPr/>
        <p:txBody>
          <a:bodyPr/>
          <a:lstStyle/>
          <a:p>
            <a:r>
              <a:rPr lang="el-GR" dirty="0" smtClean="0"/>
              <a:t>Η</a:t>
            </a:r>
            <a:r>
              <a:rPr lang="en-US" dirty="0" smtClean="0"/>
              <a:t> </a:t>
            </a:r>
            <a:r>
              <a:rPr lang="el-GR" dirty="0" smtClean="0"/>
              <a:t> φιλοσοφική δραστηριότητα λαμβάνει χώρα σε </a:t>
            </a:r>
            <a:r>
              <a:rPr lang="el-GR" b="1" dirty="0" smtClean="0"/>
              <a:t>συγκεκριμένο</a:t>
            </a:r>
            <a:r>
              <a:rPr lang="el-GR" dirty="0" smtClean="0"/>
              <a:t> </a:t>
            </a:r>
            <a:r>
              <a:rPr lang="el-GR" b="1" dirty="0" smtClean="0"/>
              <a:t>τόπο</a:t>
            </a:r>
            <a:r>
              <a:rPr lang="el-GR" dirty="0" smtClean="0"/>
              <a:t> και </a:t>
            </a:r>
            <a:r>
              <a:rPr lang="el-GR" b="1" dirty="0" smtClean="0"/>
              <a:t>χρόνο</a:t>
            </a:r>
            <a:r>
              <a:rPr lang="el-GR" dirty="0" smtClean="0"/>
              <a:t>.</a:t>
            </a:r>
          </a:p>
          <a:p>
            <a:r>
              <a:rPr lang="el-GR" dirty="0" smtClean="0"/>
              <a:t> Τα φιλοσοφικά ερωτήματα </a:t>
            </a:r>
            <a:r>
              <a:rPr lang="el-GR" b="1" dirty="0" smtClean="0"/>
              <a:t>καθορίζονται</a:t>
            </a:r>
            <a:r>
              <a:rPr lang="el-GR" dirty="0" smtClean="0"/>
              <a:t> από την </a:t>
            </a:r>
            <a:r>
              <a:rPr lang="el-GR" b="1" dirty="0" smtClean="0"/>
              <a:t>εποχή</a:t>
            </a:r>
            <a:r>
              <a:rPr lang="el-GR" dirty="0" smtClean="0"/>
              <a:t> και την </a:t>
            </a:r>
            <a:r>
              <a:rPr lang="el-GR" b="1" dirty="0" smtClean="0"/>
              <a:t>κοινωνία</a:t>
            </a:r>
            <a:r>
              <a:rPr lang="el-GR" dirty="0" smtClean="0"/>
              <a:t>, όπου τίθενται.</a:t>
            </a:r>
          </a:p>
          <a:p>
            <a:endParaRPr lang="el-G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Γενικώς τα φιλοσοφικά ερωτήματα διατυπώνονται με ένα </a:t>
            </a:r>
            <a:r>
              <a:rPr lang="el-GR" b="1" dirty="0" smtClean="0"/>
              <a:t>τρόπο</a:t>
            </a:r>
            <a:r>
              <a:rPr lang="el-GR" dirty="0" smtClean="0"/>
              <a:t>, ο οποίος απηχεί </a:t>
            </a:r>
            <a:r>
              <a:rPr lang="el-GR" b="1" dirty="0" smtClean="0"/>
              <a:t>συγκεκριμένη</a:t>
            </a:r>
            <a:r>
              <a:rPr lang="el-GR" dirty="0" smtClean="0"/>
              <a:t> </a:t>
            </a:r>
            <a:r>
              <a:rPr lang="el-GR" b="1" dirty="0" smtClean="0"/>
              <a:t>εποχή</a:t>
            </a:r>
            <a:r>
              <a:rPr lang="el-GR" dirty="0" smtClean="0"/>
              <a:t> και </a:t>
            </a:r>
            <a:r>
              <a:rPr lang="el-GR" b="1" dirty="0" smtClean="0"/>
              <a:t>συγκεκριμένο</a:t>
            </a:r>
            <a:r>
              <a:rPr lang="el-GR" dirty="0" smtClean="0"/>
              <a:t> </a:t>
            </a:r>
            <a:r>
              <a:rPr lang="el-GR" b="1" dirty="0" smtClean="0"/>
              <a:t>πολιτισμό</a:t>
            </a:r>
            <a:r>
              <a:rPr lang="el-GR" dirty="0" smtClean="0"/>
              <a:t>.</a:t>
            </a:r>
          </a:p>
          <a:p>
            <a:endParaRPr lang="el-G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Απόδειξη </a:t>
            </a:r>
            <a:endParaRPr lang="el-GR" dirty="0"/>
          </a:p>
        </p:txBody>
      </p:sp>
      <p:sp>
        <p:nvSpPr>
          <p:cNvPr id="3" name="2 - Θέση περιεχομένου"/>
          <p:cNvSpPr>
            <a:spLocks noGrp="1"/>
          </p:cNvSpPr>
          <p:nvPr>
            <p:ph idx="1"/>
          </p:nvPr>
        </p:nvSpPr>
        <p:spPr/>
        <p:txBody>
          <a:bodyPr/>
          <a:lstStyle/>
          <a:p>
            <a:r>
              <a:rPr lang="el-GR" dirty="0" smtClean="0"/>
              <a:t>Τέτοια παραδείγματα είναι, μεταξύ άλλων, τα εξής: οι </a:t>
            </a:r>
            <a:r>
              <a:rPr lang="el-GR" b="1" dirty="0" smtClean="0"/>
              <a:t>προσωκρατικοί</a:t>
            </a:r>
            <a:r>
              <a:rPr lang="el-GR" dirty="0" smtClean="0"/>
              <a:t> </a:t>
            </a:r>
            <a:r>
              <a:rPr lang="el-GR" b="1" dirty="0" smtClean="0"/>
              <a:t>φιλόσοφοι</a:t>
            </a:r>
            <a:r>
              <a:rPr lang="el-GR" dirty="0" smtClean="0"/>
              <a:t> (7</a:t>
            </a:r>
            <a:r>
              <a:rPr lang="el-GR" baseline="30000" dirty="0" smtClean="0"/>
              <a:t>ος</a:t>
            </a:r>
            <a:r>
              <a:rPr lang="el-GR" dirty="0" smtClean="0"/>
              <a:t> και 6</a:t>
            </a:r>
            <a:r>
              <a:rPr lang="el-GR" baseline="30000" dirty="0" smtClean="0"/>
              <a:t>ος</a:t>
            </a:r>
            <a:r>
              <a:rPr lang="el-GR" b="1" dirty="0" smtClean="0"/>
              <a:t>μεταφυσικά</a:t>
            </a:r>
            <a:r>
              <a:rPr lang="el-GR" dirty="0" smtClean="0"/>
              <a:t> ή </a:t>
            </a:r>
            <a:r>
              <a:rPr lang="el-GR" b="1" dirty="0" smtClean="0"/>
              <a:t>οντολογικά</a:t>
            </a:r>
            <a:r>
              <a:rPr lang="el-GR" dirty="0" smtClean="0"/>
              <a:t> ερωτήματα, ενώ οι </a:t>
            </a:r>
            <a:r>
              <a:rPr lang="el-GR" b="1" dirty="0" smtClean="0"/>
              <a:t>σοφιστές</a:t>
            </a:r>
            <a:r>
              <a:rPr lang="el-GR" dirty="0" smtClean="0"/>
              <a:t> και ο </a:t>
            </a:r>
            <a:r>
              <a:rPr lang="el-GR" b="1" dirty="0" smtClean="0"/>
              <a:t>Σωκράτης</a:t>
            </a:r>
            <a:r>
              <a:rPr lang="el-GR" dirty="0" smtClean="0"/>
              <a:t> (5</a:t>
            </a:r>
            <a:r>
              <a:rPr lang="el-GR" baseline="30000" dirty="0" smtClean="0"/>
              <a:t>ος</a:t>
            </a:r>
            <a:r>
              <a:rPr lang="el-GR" dirty="0" smtClean="0"/>
              <a:t> αι. π.χ.) ασχολήθηκαν με ερωτήματα </a:t>
            </a:r>
            <a:r>
              <a:rPr lang="el-GR" b="1" dirty="0" smtClean="0"/>
              <a:t>πρακτικής</a:t>
            </a:r>
            <a:r>
              <a:rPr lang="el-GR" dirty="0" smtClean="0"/>
              <a:t> </a:t>
            </a:r>
            <a:r>
              <a:rPr lang="el-GR" b="1" dirty="0" smtClean="0"/>
              <a:t>φιλοσοφίας</a:t>
            </a:r>
            <a:r>
              <a:rPr lang="el-GR" dirty="0" smtClean="0"/>
              <a:t>: </a:t>
            </a:r>
            <a:r>
              <a:rPr lang="el-GR" b="1" dirty="0" smtClean="0"/>
              <a:t>ηθική </a:t>
            </a:r>
            <a:r>
              <a:rPr lang="el-GR" dirty="0" err="1" smtClean="0"/>
              <a:t>κ.λ.π</a:t>
            </a:r>
            <a:r>
              <a:rPr lang="el-GR" dirty="0" smtClean="0"/>
              <a:t>. αι. π.χ.) </a:t>
            </a:r>
            <a:endParaRPr lang="el-G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a:xfrm>
            <a:off x="1043492" y="2323652"/>
            <a:ext cx="7033708" cy="3508977"/>
          </a:xfrm>
        </p:spPr>
        <p:txBody>
          <a:bodyPr>
            <a:normAutofit lnSpcReduction="10000"/>
          </a:bodyPr>
          <a:lstStyle/>
          <a:p>
            <a:r>
              <a:rPr lang="el-GR" dirty="0" smtClean="0"/>
              <a:t>Στο Μεσαίωνα κυριαρχούν θεολογικά ζητήματα</a:t>
            </a:r>
          </a:p>
          <a:p>
            <a:r>
              <a:rPr lang="el-GR" dirty="0" smtClean="0"/>
              <a:t>Το 17</a:t>
            </a:r>
            <a:r>
              <a:rPr lang="el-GR" baseline="30000" dirty="0" smtClean="0"/>
              <a:t>ο</a:t>
            </a:r>
            <a:r>
              <a:rPr lang="el-GR" dirty="0" smtClean="0"/>
              <a:t> -18</a:t>
            </a:r>
            <a:r>
              <a:rPr lang="el-GR" baseline="30000" dirty="0" smtClean="0"/>
              <a:t>ο</a:t>
            </a:r>
            <a:r>
              <a:rPr lang="el-GR" dirty="0" smtClean="0"/>
              <a:t> αι. το ενδιαφέρον στρέφεται προς τη γνωσιολογία</a:t>
            </a:r>
          </a:p>
          <a:p>
            <a:r>
              <a:rPr lang="el-GR" dirty="0" smtClean="0"/>
              <a:t>Το 19</a:t>
            </a:r>
            <a:r>
              <a:rPr lang="el-GR" baseline="30000" dirty="0" smtClean="0"/>
              <a:t>ο</a:t>
            </a:r>
            <a:r>
              <a:rPr lang="el-GR" dirty="0" smtClean="0"/>
              <a:t> αι. υπάρχει στροφή προς τη φιλοσοφία της ιστορίας</a:t>
            </a:r>
          </a:p>
          <a:p>
            <a:r>
              <a:rPr lang="el-GR" dirty="0" smtClean="0"/>
              <a:t>Τέλη 19</a:t>
            </a:r>
            <a:r>
              <a:rPr lang="el-GR" baseline="30000" dirty="0" smtClean="0"/>
              <a:t>ου</a:t>
            </a:r>
            <a:r>
              <a:rPr lang="el-GR" dirty="0" smtClean="0"/>
              <a:t> και αρχές 20</a:t>
            </a:r>
            <a:r>
              <a:rPr lang="el-GR" baseline="30000" dirty="0" smtClean="0"/>
              <a:t>ου</a:t>
            </a:r>
            <a:r>
              <a:rPr lang="el-GR" dirty="0" smtClean="0"/>
              <a:t> σημειώνεται στροφή προς τη φιλοσοφία της γλώσσας και τη λογική</a:t>
            </a:r>
            <a:endParaRPr lang="en-US" dirty="0"/>
          </a:p>
        </p:txBody>
      </p:sp>
    </p:spTree>
    <p:extLst>
      <p:ext uri="{BB962C8B-B14F-4D97-AF65-F5344CB8AC3E}">
        <p14:creationId xmlns:p14="http://schemas.microsoft.com/office/powerpoint/2010/main" val="1150433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043492" y="2323652"/>
            <a:ext cx="7414708" cy="3508977"/>
          </a:xfrm>
        </p:spPr>
        <p:txBody>
          <a:bodyPr/>
          <a:lstStyle/>
          <a:p>
            <a:r>
              <a:rPr lang="el-GR" dirty="0" smtClean="0"/>
              <a:t> Η φιλοσοφία και οι φιλόσοφοι δεν αγνοούν την ιστορία του ανθρώπινου στοχασμού και πολιτισμού. Μελετούν τόσο το παρελθόν όσο και τις εκάστοτε κοινωνικοπολιτικές συνθήκες για να ερμηνεύουν πιο βαθιά και σφαιρικά την </a:t>
            </a:r>
            <a:r>
              <a:rPr lang="el-GR" dirty="0" err="1" smtClean="0"/>
              <a:t>πρωτο</a:t>
            </a:r>
            <a:r>
              <a:rPr lang="el-GR" dirty="0" smtClean="0"/>
              <a:t>-εμφάνιση ορισμένων σημαντικών ερωτημάτων ή προβλημάτων.</a:t>
            </a:r>
          </a:p>
          <a:p>
            <a:r>
              <a:rPr lang="el-GR" dirty="0" smtClean="0"/>
              <a:t>Γιατί; </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Λ. </a:t>
            </a:r>
            <a:r>
              <a:rPr lang="el-GR" dirty="0" err="1"/>
              <a:t>Βίτγκενσταϊν</a:t>
            </a:r>
            <a:endParaRPr lang="en-US" dirty="0"/>
          </a:p>
        </p:txBody>
      </p:sp>
      <p:sp>
        <p:nvSpPr>
          <p:cNvPr id="3" name="Θέση περιεχομένου 2"/>
          <p:cNvSpPr>
            <a:spLocks noGrp="1"/>
          </p:cNvSpPr>
          <p:nvPr>
            <p:ph idx="1"/>
          </p:nvPr>
        </p:nvSpPr>
        <p:spPr/>
        <p:txBody>
          <a:bodyPr>
            <a:noAutofit/>
          </a:bodyPr>
          <a:lstStyle/>
          <a:p>
            <a:pPr marL="68580" indent="0" algn="just">
              <a:buNone/>
            </a:pPr>
            <a:r>
              <a:rPr lang="el-GR" sz="1800" dirty="0">
                <a:latin typeface="Book Antiqua" panose="02040602050305030304" pitchFamily="18" charset="0"/>
              </a:rPr>
              <a:t>“Το πρόβλημα της μύγας που παγιδεύτηκε μέσα στο άδειο μπουκάλι </a:t>
            </a:r>
            <a:r>
              <a:rPr lang="el-GR" sz="1800" dirty="0" smtClean="0">
                <a:latin typeface="Book Antiqua" panose="02040602050305030304" pitchFamily="18" charset="0"/>
              </a:rPr>
              <a:t>είναι πως</a:t>
            </a:r>
            <a:r>
              <a:rPr lang="el-GR" sz="1800" dirty="0">
                <a:latin typeface="Book Antiqua" panose="02040602050305030304" pitchFamily="18" charset="0"/>
              </a:rPr>
              <a:t>, ενώ υπάρχει διαφυγή, δεν μπορεί να τη βρει και φτερουγίζει </a:t>
            </a:r>
            <a:r>
              <a:rPr lang="el-GR" sz="1800" dirty="0" smtClean="0">
                <a:latin typeface="Book Antiqua" panose="02040602050305030304" pitchFamily="18" charset="0"/>
              </a:rPr>
              <a:t>νευρικά χωρίς </a:t>
            </a:r>
            <a:r>
              <a:rPr lang="el-GR" sz="1800" dirty="0">
                <a:latin typeface="Book Antiqua" panose="02040602050305030304" pitchFamily="18" charset="0"/>
              </a:rPr>
              <a:t>να βρίσκει άκρη. Είναι μάταιο να υποδείχνεις στη μύγα πώς θα </a:t>
            </a:r>
            <a:r>
              <a:rPr lang="el-GR" sz="1800" dirty="0" smtClean="0">
                <a:latin typeface="Book Antiqua" panose="02040602050305030304" pitchFamily="18" charset="0"/>
              </a:rPr>
              <a:t>βγει, γιατί</a:t>
            </a:r>
            <a:r>
              <a:rPr lang="el-GR" sz="1800" dirty="0">
                <a:latin typeface="Book Antiqua" panose="02040602050305030304" pitchFamily="18" charset="0"/>
              </a:rPr>
              <a:t>, ενώ εσύ ξέρεις τι θα έκανες, αν ήσουν μύγα, αυτή δεν ξέρει τι να κάνει,</a:t>
            </a:r>
          </a:p>
          <a:p>
            <a:pPr marL="68580" indent="0" algn="just">
              <a:buNone/>
            </a:pPr>
            <a:r>
              <a:rPr lang="el-GR" sz="1800" dirty="0">
                <a:latin typeface="Book Antiqua" panose="02040602050305030304" pitchFamily="18" charset="0"/>
              </a:rPr>
              <a:t>γιατί δε σκέφτεται όπως εσύ. Ανάλογα, οι προσπάθειες να δοθούν </a:t>
            </a:r>
            <a:r>
              <a:rPr lang="el-GR" sz="1800" dirty="0" smtClean="0">
                <a:latin typeface="Book Antiqua" panose="02040602050305030304" pitchFamily="18" charset="0"/>
              </a:rPr>
              <a:t>απαντήσεις στα </a:t>
            </a:r>
            <a:r>
              <a:rPr lang="el-GR" sz="1800" dirty="0">
                <a:latin typeface="Book Antiqua" panose="02040602050305030304" pitchFamily="18" charset="0"/>
              </a:rPr>
              <a:t>φιλοσοφικά ερωτήματα μένουν συχνά ατελέσφορες, </a:t>
            </a:r>
            <a:r>
              <a:rPr lang="el-GR" sz="1800" dirty="0" smtClean="0">
                <a:latin typeface="Book Antiqua" panose="02040602050305030304" pitchFamily="18" charset="0"/>
              </a:rPr>
              <a:t>γιατί αυτά </a:t>
            </a:r>
            <a:r>
              <a:rPr lang="el-GR" sz="1800" dirty="0">
                <a:latin typeface="Book Antiqua" panose="02040602050305030304" pitchFamily="18" charset="0"/>
              </a:rPr>
              <a:t>είναι έτσι διατυπωμένα, που να προϋποθέτουν διανοητικές </a:t>
            </a:r>
            <a:r>
              <a:rPr lang="el-GR" sz="1800" dirty="0" smtClean="0">
                <a:latin typeface="Book Antiqua" panose="02040602050305030304" pitchFamily="18" charset="0"/>
              </a:rPr>
              <a:t>δυνατότητες που </a:t>
            </a:r>
            <a:r>
              <a:rPr lang="el-GR" sz="1800" dirty="0">
                <a:latin typeface="Book Antiqua" panose="02040602050305030304" pitchFamily="18" charset="0"/>
              </a:rPr>
              <a:t>πραγματικά δεν έχουμε. Αν χαμηλώναμε τους τόνους μας και </a:t>
            </a:r>
            <a:r>
              <a:rPr lang="el-GR" sz="1800" dirty="0" smtClean="0">
                <a:latin typeface="Book Antiqua" panose="02040602050305030304" pitchFamily="18" charset="0"/>
              </a:rPr>
              <a:t>αναδιατυπώναμε τα </a:t>
            </a:r>
            <a:r>
              <a:rPr lang="el-GR" sz="1800" dirty="0">
                <a:latin typeface="Book Antiqua" panose="02040602050305030304" pitchFamily="18" charset="0"/>
              </a:rPr>
              <a:t>ερωτήματα με λιγότερο φιλόδοξες αξιώσεις, θα </a:t>
            </a:r>
            <a:r>
              <a:rPr lang="el-GR" sz="1800" dirty="0" smtClean="0">
                <a:latin typeface="Book Antiqua" panose="02040602050305030304" pitchFamily="18" charset="0"/>
              </a:rPr>
              <a:t>μπορούσαμε ίσως </a:t>
            </a:r>
            <a:r>
              <a:rPr lang="el-GR" sz="1800" dirty="0">
                <a:latin typeface="Book Antiqua" panose="02040602050305030304" pitchFamily="18" charset="0"/>
              </a:rPr>
              <a:t>να αναμένουμε πιο θετικά αποτελέσματα”.</a:t>
            </a:r>
            <a:endParaRPr lang="en-US" sz="1800" dirty="0">
              <a:latin typeface="Book Antiqua" panose="02040602050305030304" pitchFamily="18" charset="0"/>
            </a:endParaRPr>
          </a:p>
        </p:txBody>
      </p:sp>
    </p:spTree>
    <p:extLst>
      <p:ext uri="{BB962C8B-B14F-4D97-AF65-F5344CB8AC3E}">
        <p14:creationId xmlns:p14="http://schemas.microsoft.com/office/powerpoint/2010/main" val="37478125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Φύλλο εργασίας</a:t>
            </a:r>
            <a:endParaRPr lang="el-GR" dirty="0"/>
          </a:p>
        </p:txBody>
      </p:sp>
      <p:sp>
        <p:nvSpPr>
          <p:cNvPr id="3" name="2 - Θέση περιεχομένου"/>
          <p:cNvSpPr>
            <a:spLocks noGrp="1"/>
          </p:cNvSpPr>
          <p:nvPr>
            <p:ph idx="1"/>
          </p:nvPr>
        </p:nvSpPr>
        <p:spPr>
          <a:xfrm>
            <a:off x="1043492" y="2323652"/>
            <a:ext cx="7490908" cy="3508977"/>
          </a:xfrm>
        </p:spPr>
        <p:txBody>
          <a:bodyPr>
            <a:normAutofit fontScale="70000" lnSpcReduction="20000"/>
          </a:bodyPr>
          <a:lstStyle/>
          <a:p>
            <a:pPr>
              <a:buNone/>
            </a:pPr>
            <a:r>
              <a:rPr lang="el-GR" dirty="0" smtClean="0"/>
              <a:t>1. “Θα είναι το τέλος της ιστορίας, όταν ο κόσμος γίνει λογικός”.</a:t>
            </a:r>
          </a:p>
          <a:p>
            <a:pPr>
              <a:buNone/>
            </a:pPr>
            <a:r>
              <a:rPr lang="de-DE" dirty="0" smtClean="0"/>
              <a:t>(Hegel, “Vorlesungen </a:t>
            </a:r>
            <a:r>
              <a:rPr lang="de-DE" dirty="0" err="1" smtClean="0"/>
              <a:t>uber</a:t>
            </a:r>
            <a:r>
              <a:rPr lang="de-DE" dirty="0" smtClean="0"/>
              <a:t> die Geschichte der Philosophie” [“</a:t>
            </a:r>
            <a:r>
              <a:rPr lang="de-DE" dirty="0" err="1" smtClean="0"/>
              <a:t>Παραδόσεις</a:t>
            </a:r>
            <a:r>
              <a:rPr lang="de-DE" dirty="0" smtClean="0"/>
              <a:t> </a:t>
            </a:r>
            <a:r>
              <a:rPr lang="de-DE" dirty="0" err="1" smtClean="0"/>
              <a:t>για</a:t>
            </a:r>
            <a:r>
              <a:rPr lang="de-DE" dirty="0" smtClean="0"/>
              <a:t> </a:t>
            </a:r>
            <a:r>
              <a:rPr lang="de-DE" dirty="0" err="1" smtClean="0"/>
              <a:t>την</a:t>
            </a:r>
            <a:r>
              <a:rPr lang="de-DE" dirty="0" smtClean="0"/>
              <a:t> </a:t>
            </a:r>
            <a:r>
              <a:rPr lang="de-DE" dirty="0" err="1" smtClean="0"/>
              <a:t>ιστορία</a:t>
            </a:r>
            <a:r>
              <a:rPr lang="el-GR" dirty="0" smtClean="0"/>
              <a:t> της φιλοσοφίας”], σ. 328, στο βιβλίο των Θεόφιλου </a:t>
            </a:r>
            <a:r>
              <a:rPr lang="el-GR" dirty="0" err="1" smtClean="0"/>
              <a:t>Βέικου</a:t>
            </a:r>
            <a:r>
              <a:rPr lang="el-GR" dirty="0" smtClean="0"/>
              <a:t> και Χριστίνας </a:t>
            </a:r>
            <a:r>
              <a:rPr lang="el-GR" dirty="0" err="1" smtClean="0"/>
              <a:t>Μιχαλοπούλου</a:t>
            </a:r>
            <a:r>
              <a:rPr lang="el-GR" dirty="0" smtClean="0"/>
              <a:t>-</a:t>
            </a:r>
            <a:r>
              <a:rPr lang="el-GR" dirty="0" err="1" smtClean="0"/>
              <a:t>Βέικου</a:t>
            </a:r>
            <a:r>
              <a:rPr lang="el-GR" dirty="0" smtClean="0"/>
              <a:t>, Ιστορία του φιλοσοφικού στοχασμού, Β΄ ΕΠΛ, ΟΕΔΒ, 1985, σ. 183)</a:t>
            </a:r>
          </a:p>
          <a:p>
            <a:pPr>
              <a:buNone/>
            </a:pPr>
            <a:r>
              <a:rPr lang="el-GR" dirty="0" smtClean="0"/>
              <a:t>2. “Η παγκόσμια ιστορία είναι η πρόοδος της ελευθερίας μέσα στη </a:t>
            </a:r>
            <a:r>
              <a:rPr lang="el-GR" dirty="0" err="1" smtClean="0"/>
              <a:t>συνείδηση,πρόοδος</a:t>
            </a:r>
            <a:r>
              <a:rPr lang="el-GR" dirty="0" smtClean="0"/>
              <a:t> της οποίας την αναγκαιότητα πρέπει να </a:t>
            </a:r>
            <a:r>
              <a:rPr lang="el-GR" dirty="0" err="1" smtClean="0"/>
              <a:t>αναγνωρίσουμε…Το</a:t>
            </a:r>
            <a:r>
              <a:rPr lang="el-GR" dirty="0" smtClean="0"/>
              <a:t> τέλος του κόσμου είναι η συνειδητοποίηση της ελευθερίας από το πνεύμα και, συνακόλουθα, είναι η πραγματικότητα της ελευθερίας αυτής”.</a:t>
            </a:r>
            <a:r>
              <a:rPr lang="de-DE" dirty="0" smtClean="0"/>
              <a:t>(Hegel, “Vorlesungen </a:t>
            </a:r>
            <a:r>
              <a:rPr lang="de-DE" dirty="0" err="1" smtClean="0"/>
              <a:t>uber</a:t>
            </a:r>
            <a:r>
              <a:rPr lang="de-DE" dirty="0" smtClean="0"/>
              <a:t> die Geschichte der Philosophie” [“</a:t>
            </a:r>
            <a:r>
              <a:rPr lang="de-DE" dirty="0" err="1" smtClean="0"/>
              <a:t>Παραδόσεις</a:t>
            </a:r>
            <a:r>
              <a:rPr lang="de-DE" dirty="0" smtClean="0"/>
              <a:t> </a:t>
            </a:r>
            <a:r>
              <a:rPr lang="de-DE" dirty="0" err="1" smtClean="0"/>
              <a:t>για</a:t>
            </a:r>
            <a:r>
              <a:rPr lang="de-DE" dirty="0" smtClean="0"/>
              <a:t> </a:t>
            </a:r>
            <a:r>
              <a:rPr lang="de-DE" dirty="0" err="1" smtClean="0"/>
              <a:t>την</a:t>
            </a:r>
            <a:r>
              <a:rPr lang="el-GR" dirty="0" smtClean="0"/>
              <a:t> ιστορία της φιλοσοφίας”], σ. 30, </a:t>
            </a:r>
            <a:r>
              <a:rPr lang="el-GR" dirty="0" err="1" smtClean="0"/>
              <a:t>όπ.π</a:t>
            </a:r>
            <a:r>
              <a:rPr lang="el-GR" dirty="0" smtClean="0"/>
              <a:t>., σ. 185)</a:t>
            </a:r>
          </a:p>
          <a:p>
            <a:pPr>
              <a:buNone/>
            </a:pPr>
            <a:r>
              <a:rPr lang="el-GR" dirty="0" smtClean="0"/>
              <a:t>Να παρουσιάσετε τις απόψεις του </a:t>
            </a:r>
            <a:r>
              <a:rPr lang="de-DE" dirty="0" smtClean="0"/>
              <a:t>Hegel</a:t>
            </a:r>
            <a:r>
              <a:rPr lang="el-GR" dirty="0" smtClean="0"/>
              <a:t> και να τις σχολιάσετε . Συμφωνείτε ή διαφωνείτε; Να σκεφτείτε το χρονικό/κοινωνικό  πλαίσιο στο </a:t>
            </a:r>
            <a:r>
              <a:rPr lang="el-GR" smtClean="0"/>
              <a:t>οποίο διατυπώθηκαν.</a:t>
            </a:r>
            <a:endParaRPr lang="el-G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Κεφάλαιο 2ο</a:t>
            </a:r>
            <a:endParaRPr lang="el-GR" dirty="0"/>
          </a:p>
        </p:txBody>
      </p:sp>
      <p:sp>
        <p:nvSpPr>
          <p:cNvPr id="3" name="2 - Θέση κειμένου"/>
          <p:cNvSpPr>
            <a:spLocks noGrp="1"/>
          </p:cNvSpPr>
          <p:nvPr>
            <p:ph type="body" idx="1"/>
          </p:nvPr>
        </p:nvSpPr>
        <p:spPr/>
        <p:txBody>
          <a:bodyPr/>
          <a:lstStyle/>
          <a:p>
            <a:r>
              <a:rPr lang="el-GR" dirty="0" smtClean="0"/>
              <a:t>Ενότητα 2</a:t>
            </a:r>
            <a:r>
              <a:rPr lang="el-GR" baseline="30000" dirty="0" smtClean="0"/>
              <a:t>η</a:t>
            </a:r>
            <a:r>
              <a:rPr lang="el-GR" dirty="0" smtClean="0"/>
              <a:t>: λέξεις, νόημα και καθολικές έννοιες</a:t>
            </a:r>
            <a:endParaRPr lang="el-G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Στόχοι</a:t>
            </a:r>
            <a:br>
              <a:rPr lang="el-GR" dirty="0" smtClean="0"/>
            </a:br>
            <a:endParaRPr lang="el-GR" dirty="0"/>
          </a:p>
        </p:txBody>
      </p:sp>
      <p:sp>
        <p:nvSpPr>
          <p:cNvPr id="3" name="2 - Θέση περιεχομένου"/>
          <p:cNvSpPr>
            <a:spLocks noGrp="1"/>
          </p:cNvSpPr>
          <p:nvPr>
            <p:ph idx="1"/>
          </p:nvPr>
        </p:nvSpPr>
        <p:spPr>
          <a:xfrm>
            <a:off x="1043492" y="2323652"/>
            <a:ext cx="7109908" cy="3508977"/>
          </a:xfrm>
        </p:spPr>
        <p:txBody>
          <a:bodyPr>
            <a:normAutofit/>
          </a:bodyPr>
          <a:lstStyle/>
          <a:p>
            <a:r>
              <a:rPr lang="el-GR" dirty="0" smtClean="0"/>
              <a:t>Να κατανοήσετε την κοινωνική διάσταση της γλώσσας.</a:t>
            </a:r>
          </a:p>
          <a:p>
            <a:r>
              <a:rPr lang="el-GR" dirty="0" err="1" smtClean="0"/>
              <a:t>Nα</a:t>
            </a:r>
            <a:r>
              <a:rPr lang="el-GR" dirty="0" smtClean="0"/>
              <a:t> συνειδητοποιήσετε τους τρόπους </a:t>
            </a:r>
            <a:r>
              <a:rPr lang="el-GR" dirty="0" err="1" smtClean="0"/>
              <a:t>νοηματοδότησης</a:t>
            </a:r>
            <a:r>
              <a:rPr lang="el-GR" dirty="0" smtClean="0"/>
              <a:t> των λέξεων.</a:t>
            </a:r>
          </a:p>
          <a:p>
            <a:r>
              <a:rPr lang="el-GR" dirty="0" err="1" smtClean="0"/>
              <a:t>Nα</a:t>
            </a:r>
            <a:r>
              <a:rPr lang="el-GR" dirty="0" smtClean="0"/>
              <a:t> προβληματιστείτε πάνω στη σχέση που υπάρχει ανάμεσα στις λέξεις και στις έννοιες, καθώς και ανάμεσα στις έννοιες και στα πράγματα.</a:t>
            </a:r>
            <a:endParaRPr lang="el-G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1. Λέξεις και νόημα</a:t>
            </a:r>
            <a:r>
              <a:rPr lang="el-GR" dirty="0" smtClean="0"/>
              <a:t/>
            </a:r>
            <a:br>
              <a:rPr lang="el-GR" dirty="0" smtClean="0"/>
            </a:br>
            <a:endParaRPr lang="el-GR" dirty="0"/>
          </a:p>
        </p:txBody>
      </p:sp>
      <p:sp>
        <p:nvSpPr>
          <p:cNvPr id="3" name="2 - Θέση περιεχομένου"/>
          <p:cNvSpPr>
            <a:spLocks noGrp="1"/>
          </p:cNvSpPr>
          <p:nvPr>
            <p:ph idx="1"/>
          </p:nvPr>
        </p:nvSpPr>
        <p:spPr>
          <a:xfrm>
            <a:off x="1043492" y="1828800"/>
            <a:ext cx="7567108" cy="4267200"/>
          </a:xfrm>
        </p:spPr>
        <p:txBody>
          <a:bodyPr>
            <a:normAutofit fontScale="70000" lnSpcReduction="20000"/>
          </a:bodyPr>
          <a:lstStyle/>
          <a:p>
            <a:pPr>
              <a:buNone/>
            </a:pPr>
            <a:r>
              <a:rPr lang="el-GR" dirty="0" smtClean="0"/>
              <a:t>Η γλώσσα αποτελείται από λέξεις.</a:t>
            </a:r>
          </a:p>
          <a:p>
            <a:pPr>
              <a:buNone/>
            </a:pPr>
            <a:r>
              <a:rPr lang="el-GR" b="1" dirty="0" smtClean="0"/>
              <a:t>Λέξη</a:t>
            </a:r>
            <a:r>
              <a:rPr lang="el-GR" dirty="0" smtClean="0"/>
              <a:t> = Το μικρότερο τμήμα της γλώσσας που έχει νόημα.</a:t>
            </a:r>
          </a:p>
          <a:p>
            <a:pPr>
              <a:buNone/>
            </a:pPr>
            <a:r>
              <a:rPr lang="el-GR" dirty="0" smtClean="0">
                <a:sym typeface="Symbol"/>
              </a:rPr>
              <a:t></a:t>
            </a:r>
            <a:r>
              <a:rPr lang="el-GR" dirty="0" smtClean="0"/>
              <a:t> Δήλωση ενός συγκεκριμένου πράγματος</a:t>
            </a:r>
          </a:p>
          <a:p>
            <a:pPr>
              <a:buNone/>
            </a:pPr>
            <a:r>
              <a:rPr lang="el-GR" dirty="0" smtClean="0"/>
              <a:t>(«ταμπέλα»). λέξεις </a:t>
            </a:r>
            <a:r>
              <a:rPr lang="en-US" dirty="0" smtClean="0"/>
              <a:t>          </a:t>
            </a:r>
            <a:r>
              <a:rPr lang="el-GR" dirty="0" err="1" smtClean="0"/>
              <a:t>πράγµατα</a:t>
            </a:r>
            <a:endParaRPr lang="en-US" dirty="0" smtClean="0"/>
          </a:p>
          <a:p>
            <a:pPr>
              <a:buNone/>
            </a:pPr>
            <a:r>
              <a:rPr lang="el-GR" dirty="0" smtClean="0">
                <a:sym typeface="Symbol"/>
              </a:rPr>
              <a:t></a:t>
            </a:r>
            <a:r>
              <a:rPr lang="el-GR" dirty="0" smtClean="0"/>
              <a:t> το νόημα παράγεται σε συνδυασμό με άλλες λέξεις. </a:t>
            </a:r>
            <a:r>
              <a:rPr lang="el-GR" dirty="0" smtClean="0">
                <a:sym typeface="Symbol"/>
              </a:rPr>
              <a:t></a:t>
            </a:r>
            <a:r>
              <a:rPr lang="el-GR" dirty="0" smtClean="0"/>
              <a:t> Δημιουργία προτάσεων. λέξη + λέξη + λέξη + λέξη </a:t>
            </a:r>
            <a:r>
              <a:rPr lang="en-US" dirty="0" smtClean="0"/>
              <a:t>        </a:t>
            </a:r>
            <a:r>
              <a:rPr lang="el-GR" dirty="0" smtClean="0"/>
              <a:t>προτάσεις (σύνθετα, περίπλοκα </a:t>
            </a:r>
            <a:r>
              <a:rPr lang="el-GR" dirty="0" err="1" smtClean="0"/>
              <a:t>νοήµατα</a:t>
            </a:r>
            <a:r>
              <a:rPr lang="el-GR" dirty="0" smtClean="0"/>
              <a:t>) </a:t>
            </a:r>
          </a:p>
          <a:p>
            <a:pPr>
              <a:buNone/>
            </a:pPr>
            <a:r>
              <a:rPr lang="el-GR" dirty="0" smtClean="0"/>
              <a:t>Πώς όμως μια λέξη έχει νόημα;</a:t>
            </a:r>
          </a:p>
          <a:p>
            <a:pPr>
              <a:buNone/>
            </a:pPr>
            <a:r>
              <a:rPr lang="el-GR" b="1" dirty="0" err="1" smtClean="0"/>
              <a:t>Ορισµός</a:t>
            </a:r>
            <a:r>
              <a:rPr lang="el-GR" b="1" dirty="0" smtClean="0"/>
              <a:t> έννοιας µ</a:t>
            </a:r>
            <a:r>
              <a:rPr lang="el-GR" b="1" dirty="0" err="1" smtClean="0"/>
              <a:t>ιας</a:t>
            </a:r>
            <a:r>
              <a:rPr lang="el-GR" b="1" dirty="0" smtClean="0"/>
              <a:t> λέξης από άλλες λέξεις</a:t>
            </a:r>
          </a:p>
          <a:p>
            <a:pPr>
              <a:buNone/>
            </a:pPr>
            <a:r>
              <a:rPr lang="el-GR" b="1" dirty="0" err="1" smtClean="0"/>
              <a:t>Όµως</a:t>
            </a:r>
            <a:r>
              <a:rPr lang="el-GR" b="1" dirty="0" smtClean="0"/>
              <a:t>, κάποιες λέξεις έχουν </a:t>
            </a:r>
            <a:r>
              <a:rPr lang="el-GR" b="1" dirty="0" err="1" smtClean="0"/>
              <a:t>άµεσο</a:t>
            </a:r>
            <a:r>
              <a:rPr lang="el-GR" b="1" dirty="0" smtClean="0"/>
              <a:t> </a:t>
            </a:r>
            <a:r>
              <a:rPr lang="el-GR" b="1" dirty="0" err="1" smtClean="0"/>
              <a:t>νόηµα</a:t>
            </a:r>
            <a:r>
              <a:rPr lang="el-GR" b="1" dirty="0" smtClean="0"/>
              <a:t>, δεν ορίζονται</a:t>
            </a:r>
          </a:p>
          <a:p>
            <a:pPr>
              <a:buNone/>
            </a:pPr>
            <a:r>
              <a:rPr lang="el-GR" b="1" dirty="0" err="1" smtClean="0">
                <a:solidFill>
                  <a:schemeClr val="accent1">
                    <a:lumMod val="75000"/>
                  </a:schemeClr>
                </a:solidFill>
              </a:rPr>
              <a:t>ερώτηµα</a:t>
            </a:r>
            <a:r>
              <a:rPr lang="el-GR" b="1" dirty="0" smtClean="0">
                <a:solidFill>
                  <a:schemeClr val="accent1">
                    <a:lumMod val="75000"/>
                  </a:schemeClr>
                </a:solidFill>
              </a:rPr>
              <a:t>: ποια είναι η σχέση λέξεων </a:t>
            </a:r>
            <a:r>
              <a:rPr lang="el-GR" b="1" dirty="0" err="1" smtClean="0">
                <a:solidFill>
                  <a:schemeClr val="accent1">
                    <a:lumMod val="75000"/>
                  </a:schemeClr>
                </a:solidFill>
              </a:rPr>
              <a:t>πραγµάτων</a:t>
            </a:r>
            <a:r>
              <a:rPr lang="el-GR" b="1" dirty="0" smtClean="0">
                <a:solidFill>
                  <a:schemeClr val="accent1">
                    <a:lumMod val="75000"/>
                  </a:schemeClr>
                </a:solidFill>
              </a:rPr>
              <a:t>; </a:t>
            </a:r>
            <a:endParaRPr lang="en-US" b="1" dirty="0" smtClean="0">
              <a:solidFill>
                <a:schemeClr val="accent1">
                  <a:lumMod val="75000"/>
                </a:schemeClr>
              </a:solidFill>
            </a:endParaRPr>
          </a:p>
          <a:p>
            <a:pPr>
              <a:buNone/>
            </a:pPr>
            <a:r>
              <a:rPr lang="el-GR" dirty="0" smtClean="0"/>
              <a:t>Οι λέξεις αναφέρονται  και σε </a:t>
            </a:r>
            <a:r>
              <a:rPr lang="el-GR" b="1" dirty="0" smtClean="0"/>
              <a:t>έννοιες</a:t>
            </a:r>
            <a:r>
              <a:rPr lang="el-GR" dirty="0" smtClean="0"/>
              <a:t> (π.χ. «βιβλίο» </a:t>
            </a:r>
            <a:r>
              <a:rPr lang="el-GR" dirty="0" smtClean="0">
                <a:sym typeface="Symbol"/>
              </a:rPr>
              <a:t></a:t>
            </a:r>
            <a:r>
              <a:rPr lang="el-GR" dirty="0" smtClean="0"/>
              <a:t> Παραπέμπει σε μια ολόκληρη κατηγορία πραγμάτων).</a:t>
            </a:r>
          </a:p>
          <a:p>
            <a:pPr>
              <a:buNone/>
            </a:pPr>
            <a:r>
              <a:rPr lang="el-GR" b="1" dirty="0" smtClean="0"/>
              <a:t>Συσχετισμός λέξεων και εννοιών</a:t>
            </a:r>
            <a:r>
              <a:rPr lang="el-GR" dirty="0" smtClean="0"/>
              <a:t> </a:t>
            </a:r>
            <a:r>
              <a:rPr lang="el-GR" dirty="0" smtClean="0">
                <a:sym typeface="Symbol"/>
              </a:rPr>
              <a:t></a:t>
            </a:r>
            <a:r>
              <a:rPr lang="el-GR" dirty="0" smtClean="0"/>
              <a:t> καθολικότητα και παγκόσμια εμβέλεια νοήματος </a:t>
            </a:r>
            <a:r>
              <a:rPr lang="el-GR" dirty="0" err="1" smtClean="0">
                <a:sym typeface="Symbol"/>
              </a:rPr>
              <a:t></a:t>
            </a:r>
            <a:r>
              <a:rPr lang="el-GR" dirty="0" err="1" smtClean="0"/>
              <a:t>δυνατότητα</a:t>
            </a:r>
            <a:r>
              <a:rPr lang="el-GR" dirty="0" smtClean="0"/>
              <a:t> μετάφρασης από γλώσσα σε γλώσσα.</a:t>
            </a:r>
          </a:p>
          <a:p>
            <a:pPr>
              <a:buNone/>
            </a:pPr>
            <a:r>
              <a:rPr lang="el-GR" b="1" dirty="0" smtClean="0">
                <a:solidFill>
                  <a:schemeClr val="accent1">
                    <a:lumMod val="75000"/>
                  </a:schemeClr>
                </a:solidFill>
              </a:rPr>
              <a:t>ύπαρξη εννοιών ίδιων (κοινών) για κάθε γλώσσα</a:t>
            </a:r>
            <a:endParaRPr lang="el-GR" dirty="0"/>
          </a:p>
        </p:txBody>
      </p:sp>
      <p:cxnSp>
        <p:nvCxnSpPr>
          <p:cNvPr id="5" name="4 - Ευθύγραμμο βέλος σύνδεσης"/>
          <p:cNvCxnSpPr/>
          <p:nvPr/>
        </p:nvCxnSpPr>
        <p:spPr>
          <a:xfrm>
            <a:off x="5410200" y="3200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3200400" y="28194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Σημειακό τρίγωνο</a:t>
            </a:r>
            <a:endParaRPr lang="el-GR" dirty="0"/>
          </a:p>
        </p:txBody>
      </p:sp>
      <p:sp>
        <p:nvSpPr>
          <p:cNvPr id="3" name="2 - Θέση περιεχομένου"/>
          <p:cNvSpPr>
            <a:spLocks noGrp="1"/>
          </p:cNvSpPr>
          <p:nvPr>
            <p:ph idx="1"/>
          </p:nvPr>
        </p:nvSpPr>
        <p:spPr>
          <a:xfrm>
            <a:off x="1043492" y="2323652"/>
            <a:ext cx="7719508" cy="3508977"/>
          </a:xfrm>
        </p:spPr>
        <p:txBody>
          <a:bodyPr/>
          <a:lstStyle/>
          <a:p>
            <a:r>
              <a:rPr lang="el-GR" dirty="0" smtClean="0"/>
              <a:t>“σημαίνον” (γλωσσική μορφή)</a:t>
            </a:r>
          </a:p>
          <a:p>
            <a:r>
              <a:rPr lang="el-GR" dirty="0" smtClean="0"/>
              <a:t>“σημαινόμενο” (περιεχόμενο νοήματος-έννοια)</a:t>
            </a:r>
          </a:p>
          <a:p>
            <a:r>
              <a:rPr lang="el-GR" dirty="0" smtClean="0"/>
              <a:t>“αναφερόμενο” (πράγμα που δηλώνεται).</a:t>
            </a:r>
            <a:endParaRPr lang="el-G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490910" cy="1143000"/>
          </a:xfrm>
        </p:spPr>
        <p:txBody>
          <a:bodyPr>
            <a:normAutofit fontScale="90000"/>
          </a:bodyPr>
          <a:lstStyle/>
          <a:p>
            <a:r>
              <a:rPr lang="el-GR" sz="3600" b="1" dirty="0" smtClean="0">
                <a:latin typeface="Book Antiqua" pitchFamily="18" charset="0"/>
              </a:rPr>
              <a:t>Όμως τι νόημα έχουν εκφράσεις όπως</a:t>
            </a:r>
            <a:r>
              <a:rPr lang="el-GR" b="1" dirty="0" smtClean="0"/>
              <a:t/>
            </a:r>
            <a:br>
              <a:rPr lang="el-GR" b="1" dirty="0" smtClean="0"/>
            </a:br>
            <a:endParaRPr lang="el-GR" b="1" dirty="0"/>
          </a:p>
        </p:txBody>
      </p:sp>
      <p:sp>
        <p:nvSpPr>
          <p:cNvPr id="3" name="2 - Θέση περιεχομένου"/>
          <p:cNvSpPr>
            <a:spLocks noGrp="1"/>
          </p:cNvSpPr>
          <p:nvPr>
            <p:ph idx="1"/>
          </p:nvPr>
        </p:nvSpPr>
        <p:spPr>
          <a:xfrm>
            <a:off x="1043492" y="2323652"/>
            <a:ext cx="7262308" cy="3508977"/>
          </a:xfrm>
        </p:spPr>
        <p:txBody>
          <a:bodyPr/>
          <a:lstStyle/>
          <a:p>
            <a:r>
              <a:rPr lang="el-GR" dirty="0" smtClean="0"/>
              <a:t> “ξύλινα σίδερα”,</a:t>
            </a:r>
          </a:p>
          <a:p>
            <a:r>
              <a:rPr lang="el-GR" dirty="0" smtClean="0"/>
              <a:t> “κυκλικά τετράγωνα” και </a:t>
            </a:r>
          </a:p>
          <a:p>
            <a:r>
              <a:rPr lang="el-GR" dirty="0" smtClean="0"/>
              <a:t>“πράσινα άλογα”;</a:t>
            </a:r>
            <a:endParaRPr lang="el-G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262310" cy="1143000"/>
          </a:xfrm>
        </p:spPr>
        <p:txBody>
          <a:bodyPr>
            <a:noAutofit/>
          </a:bodyPr>
          <a:lstStyle/>
          <a:p>
            <a:r>
              <a:rPr lang="el-GR" sz="2400" dirty="0" smtClean="0"/>
              <a:t>Μπορεί μια πρόταση να έχει νόημα, όταν το πράγμα για το οποίο αυτή κάνει λόγο δεν υπάρχει;</a:t>
            </a:r>
            <a:endParaRPr lang="el-GR" sz="2400" dirty="0"/>
          </a:p>
        </p:txBody>
      </p:sp>
      <p:sp>
        <p:nvSpPr>
          <p:cNvPr id="3" name="2 - Θέση περιεχομένου"/>
          <p:cNvSpPr>
            <a:spLocks noGrp="1"/>
          </p:cNvSpPr>
          <p:nvPr>
            <p:ph idx="1"/>
          </p:nvPr>
        </p:nvSpPr>
        <p:spPr>
          <a:xfrm>
            <a:off x="381000" y="2323652"/>
            <a:ext cx="8229600" cy="3772348"/>
          </a:xfrm>
        </p:spPr>
        <p:txBody>
          <a:bodyPr>
            <a:normAutofit fontScale="85000" lnSpcReduction="20000"/>
          </a:bodyPr>
          <a:lstStyle/>
          <a:p>
            <a:pPr>
              <a:buNone/>
            </a:pPr>
            <a:r>
              <a:rPr lang="el-GR" dirty="0" smtClean="0"/>
              <a:t>“Η σκέψη δεν είναι τίποτα το “εσωτερικό”, δεν υπάρχει έξω από τον κόσμο και έξω από τις λέξεις. Αυτό που μας απατά στην προκειμένη περίπτωση, αυτό που μας κάνει να πιστεύουμε σε μια σκέψη που θα υπήρχε “καθ’ </a:t>
            </a:r>
            <a:r>
              <a:rPr lang="el-GR" dirty="0" err="1" smtClean="0"/>
              <a:t>εαυτήν</a:t>
            </a:r>
            <a:r>
              <a:rPr lang="el-GR" dirty="0" smtClean="0"/>
              <a:t>” πριν από την έκφραση είναι οι ήδη συγκροτημένες και οι ήδη εκφρασμένες σκέψεις, που μπορούμε σιωπηλά να τις θυμηθούμε και με τις οποίες έχουμε την ψευδαίσθηση μιας εσωτερικής ζωής. Αλλά στην πραγματικότητα αυτή η δήθεν σιγή βουίζει από κουβέντες, αυτή η εσωτερική ζωή είναι μια εσωτερική γλώσσα. Η “καθαρή” σκέψη ανάγεται σ’ ένα ορισμένο συνειδησιακό κενό…”.</a:t>
            </a:r>
          </a:p>
          <a:p>
            <a:pPr>
              <a:buNone/>
            </a:pPr>
            <a:r>
              <a:rPr lang="el-GR" dirty="0" smtClean="0"/>
              <a:t>(</a:t>
            </a:r>
            <a:r>
              <a:rPr lang="el-GR" dirty="0" err="1" smtClean="0"/>
              <a:t>Mερλό</a:t>
            </a:r>
            <a:r>
              <a:rPr lang="el-GR" dirty="0" smtClean="0"/>
              <a:t>-</a:t>
            </a:r>
            <a:r>
              <a:rPr lang="el-GR" dirty="0" err="1" smtClean="0"/>
              <a:t>Ποντύ</a:t>
            </a:r>
            <a:r>
              <a:rPr lang="el-GR" dirty="0" smtClean="0"/>
              <a:t>, “Φαινομενολογία της αντίληψης”, Παρίσι 1945, σ. 211 </a:t>
            </a:r>
            <a:r>
              <a:rPr lang="el-GR" dirty="0" err="1" smtClean="0"/>
              <a:t>κ.εξ</a:t>
            </a:r>
            <a:r>
              <a:rPr lang="el-GR" dirty="0" smtClean="0"/>
              <a:t>., στο βιβλίο των Κ. </a:t>
            </a:r>
            <a:r>
              <a:rPr lang="el-GR" dirty="0" err="1" smtClean="0"/>
              <a:t>Κατσιμάνη</a:t>
            </a:r>
            <a:r>
              <a:rPr lang="el-GR" dirty="0" smtClean="0"/>
              <a:t> - Στ. </a:t>
            </a:r>
            <a:r>
              <a:rPr lang="el-GR" dirty="0" err="1" smtClean="0"/>
              <a:t>Βιρβιδάκη</a:t>
            </a:r>
            <a:endParaRPr lang="el-GR" dirty="0" smtClean="0"/>
          </a:p>
          <a:p>
            <a:pPr>
              <a:buNone/>
            </a:pPr>
            <a:r>
              <a:rPr lang="el-GR" dirty="0" smtClean="0"/>
              <a:t>Προβλήματα φιλοσοφίας, ΟΕΔΒ, 1999)</a:t>
            </a:r>
            <a:endParaRPr lang="el-G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2. Οι καθολικές έννοιες</a:t>
            </a:r>
            <a:r>
              <a:rPr lang="el-GR" dirty="0" smtClean="0"/>
              <a:t/>
            </a:r>
            <a:br>
              <a:rPr lang="el-GR" dirty="0" smtClean="0"/>
            </a:br>
            <a:endParaRPr lang="el-GR" dirty="0"/>
          </a:p>
        </p:txBody>
      </p:sp>
      <p:sp>
        <p:nvSpPr>
          <p:cNvPr id="3" name="2 - Θέση περιεχομένου"/>
          <p:cNvSpPr>
            <a:spLocks noGrp="1"/>
          </p:cNvSpPr>
          <p:nvPr>
            <p:ph idx="1"/>
          </p:nvPr>
        </p:nvSpPr>
        <p:spPr>
          <a:xfrm>
            <a:off x="1043492" y="2323652"/>
            <a:ext cx="7186108" cy="3508977"/>
          </a:xfrm>
        </p:spPr>
        <p:txBody>
          <a:bodyPr>
            <a:normAutofit fontScale="92500"/>
          </a:bodyPr>
          <a:lstStyle/>
          <a:p>
            <a:pPr lvl="1">
              <a:buNone/>
            </a:pPr>
            <a:r>
              <a:rPr lang="el-GR" b="1" dirty="0" smtClean="0"/>
              <a:t>Έννοιες</a:t>
            </a:r>
            <a:r>
              <a:rPr lang="el-GR" dirty="0" smtClean="0"/>
              <a:t>: </a:t>
            </a:r>
          </a:p>
          <a:p>
            <a:r>
              <a:rPr lang="el-GR" dirty="0" smtClean="0"/>
              <a:t> 1. δήλωση ενός συνόλου ίδιων πραγμάτων (π.χ. βιβλίο).</a:t>
            </a:r>
          </a:p>
          <a:p>
            <a:r>
              <a:rPr lang="el-GR" dirty="0" smtClean="0"/>
              <a:t>2. δήλωση χαρακτηριστικών πραγμάτων (π.χ. δικαιοσύνη, λευκότητα).</a:t>
            </a:r>
          </a:p>
          <a:p>
            <a:r>
              <a:rPr lang="el-GR" dirty="0" smtClean="0">
                <a:sym typeface="Symbol"/>
              </a:rPr>
              <a:t>Είναι δύσκολο να οριστούν οι δεύτερες. Για αυτό γεννήθηκαν διάφοροι προβληματισμοί:</a:t>
            </a:r>
          </a:p>
          <a:p>
            <a:pPr>
              <a:buNone/>
            </a:pPr>
            <a:r>
              <a:rPr lang="el-GR" b="1" dirty="0" smtClean="0">
                <a:solidFill>
                  <a:srgbClr val="7030A0"/>
                </a:solidFill>
                <a:sym typeface="Symbol"/>
              </a:rPr>
              <a:t>Μήπως υπάρχει μια έννοια που είναι πάντα η ίδια και για αυτό δίνει ιδιότητες στα πράγματα</a:t>
            </a:r>
            <a:r>
              <a:rPr lang="el-GR" dirty="0" smtClean="0">
                <a:sym typeface="Symbol"/>
              </a:rPr>
              <a:t>;</a:t>
            </a:r>
            <a:endParaRPr lang="el-G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Σχηματισμός και σημασία της έννοιας:</a:t>
            </a:r>
            <a:endParaRPr lang="el-GR" dirty="0"/>
          </a:p>
        </p:txBody>
      </p:sp>
      <p:sp>
        <p:nvSpPr>
          <p:cNvPr id="3" name="2 - Θέση περιεχομένου"/>
          <p:cNvSpPr>
            <a:spLocks noGrp="1"/>
          </p:cNvSpPr>
          <p:nvPr>
            <p:ph idx="1"/>
          </p:nvPr>
        </p:nvSpPr>
        <p:spPr>
          <a:xfrm>
            <a:off x="685800" y="2323652"/>
            <a:ext cx="7848600" cy="3508977"/>
          </a:xfrm>
        </p:spPr>
        <p:txBody>
          <a:bodyPr>
            <a:normAutofit fontScale="85000" lnSpcReduction="10000"/>
          </a:bodyPr>
          <a:lstStyle/>
          <a:p>
            <a:pPr algn="just"/>
            <a:r>
              <a:rPr lang="el-GR" dirty="0" smtClean="0"/>
              <a:t>Η έννοια δε διαμορφώνεται οριστικά και αμετάκλητα, αλλά εμπλουτίζεται, διορθώνεται ή και αναθεωρείται, ανάλογα με τα διδάγματα της επιστήμης, που συνεχώς εξελίσσεται.</a:t>
            </a:r>
          </a:p>
          <a:p>
            <a:pPr algn="just"/>
            <a:r>
              <a:rPr lang="el-GR" dirty="0" smtClean="0"/>
              <a:t>Η σημασία της έννοιας για τη σκέψη είναι μεγάλη, επειδή η έννοια χαρακτηρίζεται από αντικειμενικότητα ενώ ο καθένας έχει την προσωπική του γνώμη για την αλήθεια, η έννοια της αλήθειας είναι, κατά κάποιον τρόπο, ανεξάρτητη από τις υποκειμενικές εκτιμήσεις.</a:t>
            </a:r>
          </a:p>
          <a:p>
            <a:pPr algn="just"/>
            <a:r>
              <a:rPr lang="el-GR" dirty="0" smtClean="0"/>
              <a:t>Γύρω από τις καθολικές έννοιες αναπτύχθηκαν πλήθος διαφορετικών φιλοσοφικών θέσεων κατά την πορεία της φιλοσοφίας από την αρχαιότητα μέχρι και σήμερα.</a:t>
            </a:r>
            <a:endParaRPr lang="el-G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Πλατωνικός δυϊσμός:</a:t>
            </a:r>
            <a:endParaRPr lang="el-GR" dirty="0"/>
          </a:p>
        </p:txBody>
      </p:sp>
      <p:sp>
        <p:nvSpPr>
          <p:cNvPr id="3" name="2 - Θέση περιεχομένου"/>
          <p:cNvSpPr>
            <a:spLocks noGrp="1"/>
          </p:cNvSpPr>
          <p:nvPr>
            <p:ph idx="1"/>
          </p:nvPr>
        </p:nvSpPr>
        <p:spPr/>
        <p:txBody>
          <a:bodyPr>
            <a:normAutofit/>
          </a:bodyPr>
          <a:lstStyle/>
          <a:p>
            <a:pPr lvl="0" fontAlgn="base"/>
            <a:r>
              <a:rPr lang="el-GR" dirty="0" smtClean="0"/>
              <a:t>Ο Πλάτων ονόμασε τις έννοιες αυτές ιδέες</a:t>
            </a:r>
          </a:p>
          <a:p>
            <a:pPr lvl="0" fontAlgn="base"/>
            <a:r>
              <a:rPr lang="el-GR" dirty="0" smtClean="0"/>
              <a:t>διακρίνει τον αισθητό κόσμο της εμπειρίας και τον υπεραισθητό κόσμο των ιδεών.</a:t>
            </a:r>
          </a:p>
          <a:p>
            <a:pPr lvl="0" fontAlgn="base"/>
            <a:r>
              <a:rPr lang="el-GR" dirty="0" smtClean="0"/>
              <a:t>Οι ιδέες προσεγγίζονται μόνο με το νου και περιγράφουν τις καθαρές ουσίες.</a:t>
            </a:r>
          </a:p>
          <a:p>
            <a:pPr lvl="0" fontAlgn="base"/>
            <a:r>
              <a:rPr lang="el-GR" dirty="0" smtClean="0"/>
              <a:t>Οι ιδέες είναι αμετάβλητες, αιώνιες και </a:t>
            </a:r>
            <a:r>
              <a:rPr lang="el-GR" dirty="0" err="1" smtClean="0"/>
              <a:t>ανώλεθρες</a:t>
            </a:r>
            <a:r>
              <a:rPr lang="el-GR" dirty="0" smtClean="0"/>
              <a:t> και συνιστούν τα αρχέτυπα των αισθητών αντικειμένων.</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Ποια στάση κρατάμε απέναντι στα φιλοσοφικά ερωτήματα;</a:t>
            </a:r>
            <a:endParaRPr lang="el-G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Αριστοτέλης:</a:t>
            </a:r>
            <a:r>
              <a:rPr lang="el-GR" dirty="0" smtClean="0"/>
              <a:t/>
            </a:r>
            <a:br>
              <a:rPr lang="el-GR" dirty="0" smtClean="0"/>
            </a:br>
            <a:endParaRPr lang="el-GR" dirty="0"/>
          </a:p>
        </p:txBody>
      </p:sp>
      <p:sp>
        <p:nvSpPr>
          <p:cNvPr id="3" name="2 - Θέση περιεχομένου"/>
          <p:cNvSpPr>
            <a:spLocks noGrp="1"/>
          </p:cNvSpPr>
          <p:nvPr>
            <p:ph idx="1"/>
          </p:nvPr>
        </p:nvSpPr>
        <p:spPr>
          <a:xfrm>
            <a:off x="1043492" y="2323652"/>
            <a:ext cx="7033708" cy="3508977"/>
          </a:xfrm>
        </p:spPr>
        <p:txBody>
          <a:bodyPr/>
          <a:lstStyle/>
          <a:p>
            <a:pPr lvl="0" fontAlgn="base"/>
            <a:r>
              <a:rPr lang="el-GR" dirty="0" smtClean="0"/>
              <a:t>Διαφωνεί με τον Πλάτωνα . Ο κόσμος είναι ενιαίος</a:t>
            </a:r>
          </a:p>
          <a:p>
            <a:pPr lvl="0" fontAlgn="base"/>
            <a:r>
              <a:rPr lang="el-GR" b="1" dirty="0" smtClean="0">
                <a:solidFill>
                  <a:srgbClr val="FF0000"/>
                </a:solidFill>
              </a:rPr>
              <a:t>Τα «καθόλου» ή οι καθολικές έννοιες (= κοινά γνωρίσματα των πραγμάτων) ενυπάρχουν στα φυσικά αντικείμενα</a:t>
            </a:r>
            <a:r>
              <a:rPr lang="el-GR" dirty="0" smtClean="0"/>
              <a:t>.</a:t>
            </a:r>
          </a:p>
          <a:p>
            <a:pPr lvl="0" fontAlgn="base"/>
            <a:r>
              <a:rPr lang="el-GR" b="1" dirty="0" smtClean="0">
                <a:solidFill>
                  <a:srgbClr val="00B0F0"/>
                </a:solidFill>
              </a:rPr>
              <a:t>Προκύπτουν και διαμορφώνονται με νοητική αφαιρετική διαδικασία.</a:t>
            </a:r>
          </a:p>
          <a:p>
            <a:endParaRPr lang="el-G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914400"/>
            <a:ext cx="7109910" cy="1256264"/>
          </a:xfrm>
        </p:spPr>
        <p:txBody>
          <a:bodyPr>
            <a:noAutofit/>
          </a:bodyPr>
          <a:lstStyle/>
          <a:p>
            <a:r>
              <a:rPr lang="el-GR" sz="2800" b="1" dirty="0" smtClean="0"/>
              <a:t>Εμπειριστές φιλόσοφοι</a:t>
            </a:r>
            <a:br>
              <a:rPr lang="el-GR" sz="2800" b="1" dirty="0" smtClean="0"/>
            </a:br>
            <a:r>
              <a:rPr lang="el-GR" sz="2800" b="1" dirty="0" smtClean="0"/>
              <a:t> (Τζον Λοκ – </a:t>
            </a:r>
            <a:r>
              <a:rPr lang="el-GR" sz="2800" b="1" dirty="0" err="1" smtClean="0"/>
              <a:t>Ντέιβιντ</a:t>
            </a:r>
            <a:r>
              <a:rPr lang="el-GR" sz="2800" b="1" dirty="0" smtClean="0"/>
              <a:t> Χιουμ):</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a:xfrm>
            <a:off x="1043492" y="2323652"/>
            <a:ext cx="7109908" cy="3508977"/>
          </a:xfrm>
        </p:spPr>
        <p:txBody>
          <a:bodyPr>
            <a:normAutofit/>
          </a:bodyPr>
          <a:lstStyle/>
          <a:p>
            <a:pPr lvl="0" fontAlgn="base"/>
            <a:r>
              <a:rPr lang="el-GR" dirty="0" smtClean="0"/>
              <a:t>Εκφράζουν παρόμοιες απόψεις με τον Αριστοτέλη.</a:t>
            </a:r>
          </a:p>
          <a:p>
            <a:pPr lvl="0" fontAlgn="base"/>
            <a:r>
              <a:rPr lang="el-GR" dirty="0" smtClean="0"/>
              <a:t>Σκεπτόμενοι μία έννοια, χρησιμοποιούμε τα κοινά χαρακτηριστικά όλων των εκδοχών της</a:t>
            </a:r>
          </a:p>
          <a:p>
            <a:pPr lvl="0" fontAlgn="base"/>
            <a:r>
              <a:rPr lang="el-GR" dirty="0" smtClean="0"/>
              <a:t> π.χ. «τρίγωνο» </a:t>
            </a:r>
          </a:p>
          <a:p>
            <a:pPr lvl="0" fontAlgn="base"/>
            <a:r>
              <a:rPr lang="el-GR" dirty="0" smtClean="0"/>
              <a:t>ζωγραφίστε την εικόνα που φαντάζεστε για τη λέξη τρίγωνο</a:t>
            </a:r>
          </a:p>
          <a:p>
            <a:endParaRPr lang="el-G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900829"/>
            <a:ext cx="7924800" cy="1362075"/>
          </a:xfrm>
        </p:spPr>
        <p:txBody>
          <a:bodyPr/>
          <a:lstStyle/>
          <a:p>
            <a:r>
              <a:rPr lang="el-GR" dirty="0" smtClean="0"/>
              <a:t>Αντιρρήσεις – προβληματισμοί γύρω από τις καθολικές έννοιες </a:t>
            </a:r>
            <a:endParaRPr lang="el-GR" dirty="0"/>
          </a:p>
        </p:txBody>
      </p:sp>
      <p:sp>
        <p:nvSpPr>
          <p:cNvPr id="3" name="2 - Θέση κειμένου"/>
          <p:cNvSpPr>
            <a:spLocks noGrp="1"/>
          </p:cNvSpPr>
          <p:nvPr>
            <p:ph type="body" idx="1"/>
          </p:nvPr>
        </p:nvSpPr>
        <p:spPr/>
        <p:txBody>
          <a:bodyPr/>
          <a:lstStyle/>
          <a:p>
            <a:r>
              <a:rPr lang="el-GR" dirty="0" smtClean="0"/>
              <a:t>Αυτές οδήγησαν στο Νομιναλισμό</a:t>
            </a:r>
            <a:endParaRPr lang="el-G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Όμως </a:t>
            </a:r>
            <a:endParaRPr lang="el-GR" dirty="0"/>
          </a:p>
        </p:txBody>
      </p:sp>
      <p:sp>
        <p:nvSpPr>
          <p:cNvPr id="3" name="2 - Θέση περιεχομένου"/>
          <p:cNvSpPr>
            <a:spLocks noGrp="1"/>
          </p:cNvSpPr>
          <p:nvPr>
            <p:ph idx="1"/>
          </p:nvPr>
        </p:nvSpPr>
        <p:spPr/>
        <p:txBody>
          <a:bodyPr>
            <a:normAutofit/>
          </a:bodyPr>
          <a:lstStyle/>
          <a:p>
            <a:pPr lvl="0" fontAlgn="base"/>
            <a:r>
              <a:rPr lang="el-GR" dirty="0" smtClean="0"/>
              <a:t>Κάθε εικόνα που σχηματίζουμε στο μυαλό μας  είναι κάτι το ατομικό.</a:t>
            </a:r>
          </a:p>
          <a:p>
            <a:pPr lvl="0" fontAlgn="base"/>
            <a:r>
              <a:rPr lang="el-GR" b="1" dirty="0" smtClean="0"/>
              <a:t>Προβλήματα</a:t>
            </a:r>
            <a:r>
              <a:rPr lang="el-GR" dirty="0" smtClean="0"/>
              <a:t>: Πώς η ατομική εικόνα εξηγεί τη γενικότητα της καθολικής έννοιας;</a:t>
            </a:r>
          </a:p>
          <a:p>
            <a:endParaRPr lang="el-G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Ερώτημα :</a:t>
            </a:r>
            <a:endParaRPr lang="el-GR" dirty="0"/>
          </a:p>
        </p:txBody>
      </p:sp>
      <p:sp>
        <p:nvSpPr>
          <p:cNvPr id="3" name="2 - Θέση κειμένου"/>
          <p:cNvSpPr>
            <a:spLocks noGrp="1"/>
          </p:cNvSpPr>
          <p:nvPr>
            <p:ph type="body" idx="1"/>
          </p:nvPr>
        </p:nvSpPr>
        <p:spPr/>
        <p:txBody>
          <a:bodyPr/>
          <a:lstStyle/>
          <a:p>
            <a:r>
              <a:rPr lang="el-GR" b="1" dirty="0" smtClean="0">
                <a:solidFill>
                  <a:srgbClr val="0070C0"/>
                </a:solidFill>
              </a:rPr>
              <a:t>Αν οι καθολικές έννοιες είναι συστατικά της σκέψης, τότε πώς διασφαλίζεται η αντικειμενικότητά τους, αφού οι σκέψεις διαφέρουν από άνθρωπο σε άνθρωπο;</a:t>
            </a:r>
          </a:p>
          <a:p>
            <a:endParaRPr lang="el-GR"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1043492" y="2323652"/>
            <a:ext cx="6957508" cy="3508977"/>
          </a:xfrm>
        </p:spPr>
        <p:txBody>
          <a:bodyPr/>
          <a:lstStyle/>
          <a:p>
            <a:pPr lvl="0"/>
            <a:r>
              <a:rPr lang="el-GR" dirty="0" smtClean="0"/>
              <a:t>Οι σκέψεις δεν είναι ίδιες για όλους!! </a:t>
            </a:r>
            <a:endParaRPr lang="en-US" dirty="0" smtClean="0"/>
          </a:p>
          <a:p>
            <a:pPr lvl="0"/>
            <a:r>
              <a:rPr lang="el-GR" dirty="0" smtClean="0">
                <a:solidFill>
                  <a:schemeClr val="accent3">
                    <a:lumMod val="75000"/>
                  </a:schemeClr>
                </a:solidFill>
              </a:rPr>
              <a:t>Δες το σχέδιό σου! Κάνατε όλοι το ίδιο τρίγωνο;;; Στη φύση υπάρχουν απόλυτα τρίγωνα; Πώς φτάσαμε στην καθολική έννοια τρίγωνο αφού δεν βλέπουμε τέτοιο;</a:t>
            </a:r>
          </a:p>
          <a:p>
            <a:endParaRPr lang="el-G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643310" cy="1143000"/>
          </a:xfrm>
        </p:spPr>
        <p:txBody>
          <a:bodyPr>
            <a:normAutofit fontScale="90000"/>
          </a:bodyPr>
          <a:lstStyle/>
          <a:p>
            <a:r>
              <a:rPr lang="el-GR" b="1" dirty="0" smtClean="0"/>
              <a:t>Νομιναλισμός ή ονοματοκρατία:</a:t>
            </a:r>
            <a:r>
              <a:rPr lang="el-GR" dirty="0" smtClean="0"/>
              <a:t/>
            </a:r>
            <a:br>
              <a:rPr lang="el-GR" dirty="0" smtClean="0"/>
            </a:br>
            <a:endParaRPr lang="el-GR" dirty="0"/>
          </a:p>
        </p:txBody>
      </p:sp>
      <p:sp>
        <p:nvSpPr>
          <p:cNvPr id="3" name="2 - Θέση περιεχομένου"/>
          <p:cNvSpPr>
            <a:spLocks noGrp="1"/>
          </p:cNvSpPr>
          <p:nvPr>
            <p:ph idx="1"/>
          </p:nvPr>
        </p:nvSpPr>
        <p:spPr>
          <a:xfrm>
            <a:off x="1043492" y="2323652"/>
            <a:ext cx="7186108" cy="3508977"/>
          </a:xfrm>
        </p:spPr>
        <p:txBody>
          <a:bodyPr/>
          <a:lstStyle/>
          <a:p>
            <a:pPr lvl="0" fontAlgn="base"/>
            <a:r>
              <a:rPr lang="el-GR" dirty="0" smtClean="0"/>
              <a:t>Δεν υπάρχουν καθολικές έννοιες.</a:t>
            </a:r>
          </a:p>
          <a:p>
            <a:pPr lvl="0" fontAlgn="base"/>
            <a:r>
              <a:rPr lang="el-GR" dirty="0" smtClean="0"/>
              <a:t>Υπάρχουν μόνο ατομικά πράγματα που </a:t>
            </a:r>
            <a:r>
              <a:rPr lang="el-GR" dirty="0" err="1" smtClean="0"/>
              <a:t>ονοματοθετούνται</a:t>
            </a:r>
            <a:r>
              <a:rPr lang="el-GR" dirty="0" smtClean="0"/>
              <a:t>.</a:t>
            </a:r>
          </a:p>
          <a:p>
            <a:pPr lvl="0" fontAlgn="base"/>
            <a:r>
              <a:rPr lang="el-GR" dirty="0" smtClean="0"/>
              <a:t>Τα πράγματα ανήκουν σε ορισμένη κατηγορία λόγω της ομοιότητάς τους. </a:t>
            </a:r>
            <a:endParaRPr lang="el-GR" dirty="0" smtClean="0">
              <a:sym typeface="Symbol"/>
            </a:endParaRPr>
          </a:p>
          <a:p>
            <a:pPr lvl="0" fontAlgn="base">
              <a:buNone/>
            </a:pPr>
            <a:r>
              <a:rPr lang="el-GR" b="1" dirty="0" smtClean="0">
                <a:solidFill>
                  <a:srgbClr val="FF0000"/>
                </a:solidFill>
                <a:sym typeface="Symbol"/>
              </a:rPr>
              <a:t>ΟΜΩΣ:</a:t>
            </a:r>
            <a:r>
              <a:rPr lang="el-GR" b="1" dirty="0" smtClean="0">
                <a:solidFill>
                  <a:srgbClr val="FF0000"/>
                </a:solidFill>
              </a:rPr>
              <a:t> Η έννοια της ομοιότητας συνιστά καθολική έννοια. -Αντίφαση</a:t>
            </a:r>
          </a:p>
          <a:p>
            <a:endParaRPr lang="el-GR"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490910" cy="1143000"/>
          </a:xfrm>
        </p:spPr>
        <p:txBody>
          <a:bodyPr>
            <a:noAutofit/>
          </a:bodyPr>
          <a:lstStyle/>
          <a:p>
            <a:r>
              <a:rPr lang="el-GR" sz="2400" b="1" dirty="0" smtClean="0"/>
              <a:t>3. Μη ρωτάτε για το νόημα, ρωτήστε για τη χρήση</a:t>
            </a:r>
            <a:r>
              <a:rPr lang="el-GR" sz="2400" dirty="0" smtClean="0"/>
              <a:t/>
            </a:r>
            <a:br>
              <a:rPr lang="el-GR" sz="2400" dirty="0" smtClean="0"/>
            </a:br>
            <a:r>
              <a:rPr lang="el-GR" sz="2400" b="1" dirty="0" smtClean="0"/>
              <a:t>Βιτγκενστάιν:</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762000" y="2323652"/>
            <a:ext cx="7848600" cy="3508977"/>
          </a:xfrm>
        </p:spPr>
        <p:txBody>
          <a:bodyPr>
            <a:normAutofit fontScale="92500" lnSpcReduction="10000"/>
          </a:bodyPr>
          <a:lstStyle/>
          <a:p>
            <a:pPr lvl="0" fontAlgn="base"/>
            <a:r>
              <a:rPr lang="el-GR" dirty="0" smtClean="0"/>
              <a:t>Η γλώσσα είναι ένα κοινωνικό φαινόμενο.</a:t>
            </a:r>
            <a:endParaRPr lang="en-US" dirty="0" smtClean="0"/>
          </a:p>
          <a:p>
            <a:pPr lvl="0" fontAlgn="base">
              <a:buNone/>
            </a:pPr>
            <a:r>
              <a:rPr lang="el-GR" b="1" dirty="0" smtClean="0">
                <a:solidFill>
                  <a:schemeClr val="accent3"/>
                </a:solidFill>
              </a:rPr>
              <a:t>Άρα απαιτείται: </a:t>
            </a:r>
          </a:p>
          <a:p>
            <a:pPr lvl="0" fontAlgn="base"/>
            <a:r>
              <a:rPr lang="el-GR" dirty="0" smtClean="0"/>
              <a:t>Επικέντρωση στη χρήση των λέξεων και φράσεων στη γλώσσα και όχι σε θεωρίες για το νόημά τους.</a:t>
            </a:r>
          </a:p>
          <a:p>
            <a:pPr lvl="0" fontAlgn="base">
              <a:buNone/>
            </a:pPr>
            <a:r>
              <a:rPr lang="el-GR" b="1" dirty="0" smtClean="0">
                <a:solidFill>
                  <a:srgbClr val="DF21AD"/>
                </a:solidFill>
              </a:rPr>
              <a:t>Αυτή η εκδοχή </a:t>
            </a:r>
          </a:p>
          <a:p>
            <a:pPr lvl="0" fontAlgn="base"/>
            <a:r>
              <a:rPr lang="el-GR" dirty="0" smtClean="0"/>
              <a:t>Προτάσσει την αναζήτηση των συνθηκών χρήσης της γλώσσας και των κανόνων εφαρμογής της.</a:t>
            </a:r>
          </a:p>
          <a:p>
            <a:pPr lvl="0" fontAlgn="base"/>
            <a:r>
              <a:rPr lang="el-GR" dirty="0" smtClean="0"/>
              <a:t>Η γλώσσα δεν είναι μόνο μέσο πληροφόρησης και περιγραφής, αλλά χώρος δράσης (</a:t>
            </a:r>
            <a:r>
              <a:rPr lang="el-GR" dirty="0" err="1" smtClean="0"/>
              <a:t>επιτελεστική</a:t>
            </a:r>
            <a:r>
              <a:rPr lang="el-GR" dirty="0" smtClean="0"/>
              <a:t> λειτουργία της γλώσσας – Τζον </a:t>
            </a:r>
            <a:r>
              <a:rPr lang="el-GR" dirty="0" err="1" smtClean="0"/>
              <a:t>Όστιν</a:t>
            </a:r>
            <a:r>
              <a:rPr lang="el-GR" dirty="0" smtClean="0"/>
              <a:t>).</a:t>
            </a:r>
          </a:p>
          <a:p>
            <a:endParaRPr lang="el-G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027664"/>
            <a:ext cx="7696200" cy="1143000"/>
          </a:xfrm>
        </p:spPr>
        <p:txBody>
          <a:bodyPr>
            <a:normAutofit fontScale="90000"/>
          </a:bodyPr>
          <a:lstStyle/>
          <a:p>
            <a:r>
              <a:rPr lang="el-GR" b="1" dirty="0" smtClean="0"/>
              <a:t>Προβλήματα: παραμένουν ακόμα ανοικτά</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lvl="0" fontAlgn="base"/>
            <a:r>
              <a:rPr lang="el-GR" dirty="0" smtClean="0"/>
              <a:t>Μπορούν δύο λέξεις να έχουν το ίδιο νόημα, χωρίς να έχουν την ίδια χρήση;</a:t>
            </a:r>
          </a:p>
          <a:p>
            <a:pPr lvl="0" fontAlgn="base"/>
            <a:r>
              <a:rPr lang="el-GR" dirty="0" smtClean="0"/>
              <a:t>Αν η χρήση των λέξεων τις σηματοδοτεί, τότε οι διάφορες γλώσσες θα ήταν μεταξύ τους ασύμβατες και αμετάφραστες.</a:t>
            </a:r>
          </a:p>
          <a:p>
            <a:pPr lvl="0" fontAlgn="base"/>
            <a:r>
              <a:rPr lang="el-GR" dirty="0" smtClean="0"/>
              <a:t>Πώς νοείται η ύπαρξη καθολικών εννοιών;</a:t>
            </a:r>
          </a:p>
          <a:p>
            <a:pPr lvl="0" fontAlgn="base"/>
            <a:r>
              <a:rPr lang="el-GR" dirty="0" smtClean="0"/>
              <a:t>Αν το νόημα μιας λέξης εμπεριέχει το σύνολο των χρήσεών της, μπορούμε να μιλούμε για άστοχη χρήση της;</a:t>
            </a:r>
          </a:p>
          <a:p>
            <a:endParaRPr lang="el-GR" dirty="0" smtClean="0"/>
          </a:p>
          <a:p>
            <a:endParaRPr lang="el-GR"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λύσεις;;;</a:t>
            </a:r>
            <a:endParaRPr lang="el-GR" dirty="0"/>
          </a:p>
        </p:txBody>
      </p:sp>
      <p:sp>
        <p:nvSpPr>
          <p:cNvPr id="3" name="2 - Θέση περιεχομένου"/>
          <p:cNvSpPr>
            <a:spLocks noGrp="1"/>
          </p:cNvSpPr>
          <p:nvPr>
            <p:ph idx="1"/>
          </p:nvPr>
        </p:nvSpPr>
        <p:spPr>
          <a:xfrm>
            <a:off x="762000" y="2323652"/>
            <a:ext cx="7543800" cy="3696148"/>
          </a:xfrm>
        </p:spPr>
        <p:txBody>
          <a:bodyPr>
            <a:normAutofit/>
          </a:bodyPr>
          <a:lstStyle/>
          <a:p>
            <a:r>
              <a:rPr lang="el-GR" dirty="0" smtClean="0"/>
              <a:t>Μαθαίνουμε το νόημα των λέξεων παρατηρώντας πώς τις χρησιμοποιούν οι άλλοι όμοιοί μας </a:t>
            </a:r>
          </a:p>
          <a:p>
            <a:r>
              <a:rPr lang="el-GR" dirty="0" smtClean="0"/>
              <a:t>Δύο λέξεις έχουν το ίδιο νόημα όταν η μια μπορεί να χρησιμοποιείται στη θέση της άλλης</a:t>
            </a:r>
          </a:p>
          <a:p>
            <a:r>
              <a:rPr lang="el-GR" dirty="0" smtClean="0"/>
              <a:t>Η μετάφραση είναι δυνατή καθώς βασίζεται στη λογική ταξινόμηση των εννοιών πραγμάτων</a:t>
            </a:r>
          </a:p>
          <a:p>
            <a:r>
              <a:rPr lang="el-GR" dirty="0" smtClean="0"/>
              <a:t>Οι καθολικές έννοιες νοούνται , αν οι άνθρωποι λειτουργούν με την ίδια λογική</a:t>
            </a:r>
          </a:p>
          <a:p>
            <a:endParaRPr lang="el-GR" dirty="0" smtClean="0"/>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de-DE" dirty="0"/>
              <a:t>(L. Wittgenstein, Das Blaue Buch,</a:t>
            </a:r>
            <a:br>
              <a:rPr lang="de-DE" dirty="0"/>
            </a:br>
            <a:r>
              <a:rPr lang="de-DE" dirty="0"/>
              <a:t>74, RHEES, Schriften 5 Frankfurt)</a:t>
            </a:r>
            <a:endParaRPr lang="en-US" dirty="0"/>
          </a:p>
        </p:txBody>
      </p:sp>
      <p:sp>
        <p:nvSpPr>
          <p:cNvPr id="3" name="Θέση περιεχομένου 2"/>
          <p:cNvSpPr>
            <a:spLocks noGrp="1"/>
          </p:cNvSpPr>
          <p:nvPr>
            <p:ph idx="1"/>
          </p:nvPr>
        </p:nvSpPr>
        <p:spPr/>
        <p:txBody>
          <a:bodyPr>
            <a:normAutofit fontScale="85000" lnSpcReduction="10000"/>
          </a:bodyPr>
          <a:lstStyle/>
          <a:p>
            <a:pPr marL="68580" indent="0" algn="just">
              <a:buNone/>
            </a:pPr>
            <a:r>
              <a:rPr lang="el-GR" dirty="0">
                <a:latin typeface="Book Antiqua" panose="02040602050305030304" pitchFamily="18" charset="0"/>
              </a:rPr>
              <a:t>“Μια άλλη δυσκολία με τα </a:t>
            </a:r>
            <a:r>
              <a:rPr lang="el-GR" dirty="0" smtClean="0">
                <a:latin typeface="Book Antiqua" panose="02040602050305030304" pitchFamily="18" charset="0"/>
              </a:rPr>
              <a:t>θεμελιακά και </a:t>
            </a:r>
            <a:r>
              <a:rPr lang="el-GR" dirty="0">
                <a:latin typeface="Book Antiqua" panose="02040602050305030304" pitchFamily="18" charset="0"/>
              </a:rPr>
              <a:t>ριζικά προβλήματα είναι </a:t>
            </a:r>
            <a:r>
              <a:rPr lang="el-GR" dirty="0" smtClean="0">
                <a:latin typeface="Book Antiqua" panose="02040602050305030304" pitchFamily="18" charset="0"/>
              </a:rPr>
              <a:t>ότι αυτά </a:t>
            </a:r>
            <a:r>
              <a:rPr lang="el-GR" dirty="0">
                <a:latin typeface="Book Antiqua" panose="02040602050305030304" pitchFamily="18" charset="0"/>
              </a:rPr>
              <a:t>είναι τόσο εξαρτημένα το </a:t>
            </a:r>
            <a:r>
              <a:rPr lang="el-GR" dirty="0" smtClean="0">
                <a:latin typeface="Book Antiqua" panose="02040602050305030304" pitchFamily="18" charset="0"/>
              </a:rPr>
              <a:t>ένα από </a:t>
            </a:r>
            <a:r>
              <a:rPr lang="el-GR" dirty="0">
                <a:latin typeface="Book Antiqua" panose="02040602050305030304" pitchFamily="18" charset="0"/>
              </a:rPr>
              <a:t>το άλλο, ώστε και η απλή </a:t>
            </a:r>
            <a:r>
              <a:rPr lang="el-GR" dirty="0" smtClean="0">
                <a:latin typeface="Book Antiqua" panose="02040602050305030304" pitchFamily="18" charset="0"/>
              </a:rPr>
              <a:t>θέση ενός </a:t>
            </a:r>
            <a:r>
              <a:rPr lang="el-GR" dirty="0">
                <a:latin typeface="Book Antiqua" panose="02040602050305030304" pitchFamily="18" charset="0"/>
              </a:rPr>
              <a:t>από αυτά (π.χ.: τι </a:t>
            </a:r>
            <a:r>
              <a:rPr lang="el-GR" dirty="0" smtClean="0">
                <a:latin typeface="Book Antiqua" panose="02040602050305030304" pitchFamily="18" charset="0"/>
              </a:rPr>
              <a:t>είναι φαινόμενο</a:t>
            </a:r>
            <a:r>
              <a:rPr lang="el-GR" dirty="0">
                <a:latin typeface="Book Antiqua" panose="02040602050305030304" pitchFamily="18" charset="0"/>
              </a:rPr>
              <a:t>;) να επηρεάζει τ’ </a:t>
            </a:r>
            <a:r>
              <a:rPr lang="el-GR" dirty="0" smtClean="0">
                <a:latin typeface="Book Antiqua" panose="02040602050305030304" pitchFamily="18" charset="0"/>
              </a:rPr>
              <a:t>άλλα (π.χ</a:t>
            </a:r>
            <a:r>
              <a:rPr lang="el-GR" dirty="0">
                <a:latin typeface="Book Antiqua" panose="02040602050305030304" pitchFamily="18" charset="0"/>
              </a:rPr>
              <a:t>.: τι είναι πραγματικότητα, τι </a:t>
            </a:r>
            <a:r>
              <a:rPr lang="el-GR" dirty="0" smtClean="0">
                <a:latin typeface="Book Antiqua" panose="02040602050305030304" pitchFamily="18" charset="0"/>
              </a:rPr>
              <a:t>είναι αλήθεια</a:t>
            </a:r>
            <a:r>
              <a:rPr lang="el-GR" dirty="0">
                <a:latin typeface="Book Antiqua" panose="02040602050305030304" pitchFamily="18" charset="0"/>
              </a:rPr>
              <a:t>, τι είναι χρόνος;) Με</a:t>
            </a:r>
          </a:p>
          <a:p>
            <a:pPr marL="68580" indent="0" algn="just">
              <a:buNone/>
            </a:pPr>
            <a:r>
              <a:rPr lang="el-GR" dirty="0">
                <a:latin typeface="Book Antiqua" panose="02040602050305030304" pitchFamily="18" charset="0"/>
              </a:rPr>
              <a:t>την προϋπόθεση μάλιστα πως </a:t>
            </a:r>
            <a:r>
              <a:rPr lang="el-GR" dirty="0" smtClean="0">
                <a:latin typeface="Book Antiqua" panose="02040602050305030304" pitchFamily="18" charset="0"/>
              </a:rPr>
              <a:t>όλα εδώ </a:t>
            </a:r>
            <a:r>
              <a:rPr lang="el-GR" dirty="0">
                <a:latin typeface="Book Antiqua" panose="02040602050305030304" pitchFamily="18" charset="0"/>
              </a:rPr>
              <a:t>είναι εσωτερικά δεμένα </a:t>
            </a:r>
            <a:r>
              <a:rPr lang="el-GR" dirty="0" smtClean="0">
                <a:latin typeface="Book Antiqua" panose="02040602050305030304" pitchFamily="18" charset="0"/>
              </a:rPr>
              <a:t>μ’ όλα</a:t>
            </a:r>
            <a:r>
              <a:rPr lang="el-GR" dirty="0">
                <a:latin typeface="Book Antiqua" panose="02040602050305030304" pitchFamily="18" charset="0"/>
              </a:rPr>
              <a:t>, κανένα πρόβλημα δε θα </a:t>
            </a:r>
            <a:r>
              <a:rPr lang="el-GR" dirty="0" smtClean="0">
                <a:latin typeface="Book Antiqua" panose="02040602050305030304" pitchFamily="18" charset="0"/>
              </a:rPr>
              <a:t>μπορούσε τελικά </a:t>
            </a:r>
            <a:r>
              <a:rPr lang="el-GR" dirty="0">
                <a:latin typeface="Book Antiqua" panose="02040602050305030304" pitchFamily="18" charset="0"/>
              </a:rPr>
              <a:t>να λυθεί χωρίς </a:t>
            </a:r>
            <a:r>
              <a:rPr lang="el-GR" dirty="0" smtClean="0">
                <a:latin typeface="Book Antiqua" panose="02040602050305030304" pitchFamily="18" charset="0"/>
              </a:rPr>
              <a:t>να έχουν </a:t>
            </a:r>
            <a:r>
              <a:rPr lang="el-GR" dirty="0">
                <a:latin typeface="Book Antiqua" panose="02040602050305030304" pitchFamily="18" charset="0"/>
              </a:rPr>
              <a:t>λυθεί μαζί όλα τ’ άλλα: </a:t>
            </a:r>
            <a:r>
              <a:rPr lang="el-GR" dirty="0" smtClean="0">
                <a:latin typeface="Book Antiqua" panose="02040602050305030304" pitchFamily="18" charset="0"/>
              </a:rPr>
              <a:t>όλα τ</a:t>
            </a:r>
            <a:r>
              <a:rPr lang="el-GR" dirty="0">
                <a:latin typeface="Book Antiqua" panose="02040602050305030304" pitchFamily="18" charset="0"/>
              </a:rPr>
              <a:t>’ άλλα προβλήματα θα ήταν </a:t>
            </a:r>
            <a:r>
              <a:rPr lang="el-GR" dirty="0" smtClean="0">
                <a:latin typeface="Book Antiqua" panose="02040602050305030304" pitchFamily="18" charset="0"/>
              </a:rPr>
              <a:t>δυνατόν να </a:t>
            </a:r>
            <a:r>
              <a:rPr lang="el-GR" dirty="0">
                <a:latin typeface="Book Antiqua" panose="02040602050305030304" pitchFamily="18" charset="0"/>
              </a:rPr>
              <a:t>λυθούν, αν λυνόταν </a:t>
            </a:r>
            <a:r>
              <a:rPr lang="el-GR" dirty="0" smtClean="0">
                <a:latin typeface="Book Antiqua" panose="02040602050305030304" pitchFamily="18" charset="0"/>
              </a:rPr>
              <a:t>αυτό, και </a:t>
            </a:r>
            <a:r>
              <a:rPr lang="el-GR" dirty="0">
                <a:latin typeface="Book Antiqua" panose="02040602050305030304" pitchFamily="18" charset="0"/>
              </a:rPr>
              <a:t>θα μπορούσε να λυθεί αυτό,</a:t>
            </a:r>
          </a:p>
          <a:p>
            <a:pPr marL="68580" indent="0" algn="just">
              <a:buNone/>
            </a:pPr>
            <a:r>
              <a:rPr lang="el-GR" dirty="0">
                <a:latin typeface="Book Antiqua" panose="02040602050305030304" pitchFamily="18" charset="0"/>
              </a:rPr>
              <a:t>αν λύνονταν όλα τ’ άλλα”.</a:t>
            </a:r>
            <a:endParaRPr lang="en-US" dirty="0">
              <a:latin typeface="Book Antiqua" panose="02040602050305030304" pitchFamily="18" charset="0"/>
            </a:endParaRPr>
          </a:p>
        </p:txBody>
      </p:sp>
    </p:spTree>
    <p:extLst>
      <p:ext uri="{BB962C8B-B14F-4D97-AF65-F5344CB8AC3E}">
        <p14:creationId xmlns:p14="http://schemas.microsoft.com/office/powerpoint/2010/main" val="81949892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Ενότητα 4η</a:t>
            </a:r>
            <a:endParaRPr lang="el-GR" dirty="0"/>
          </a:p>
        </p:txBody>
      </p:sp>
      <p:sp>
        <p:nvSpPr>
          <p:cNvPr id="3" name="2 - Θέση κειμένου"/>
          <p:cNvSpPr>
            <a:spLocks noGrp="1"/>
          </p:cNvSpPr>
          <p:nvPr>
            <p:ph type="body" idx="1"/>
          </p:nvPr>
        </p:nvSpPr>
        <p:spPr/>
        <p:txBody>
          <a:bodyPr/>
          <a:lstStyle/>
          <a:p>
            <a:r>
              <a:rPr lang="el-GR" dirty="0" smtClean="0"/>
              <a:t>Λογική και φιλοσοφία</a:t>
            </a:r>
            <a:endParaRPr lang="el-GR"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Στόχος της ενότητας</a:t>
            </a:r>
            <a:endParaRPr lang="el-GR" dirty="0"/>
          </a:p>
        </p:txBody>
      </p:sp>
      <p:sp>
        <p:nvSpPr>
          <p:cNvPr id="3" name="2 - Θέση περιεχομένου"/>
          <p:cNvSpPr>
            <a:spLocks noGrp="1"/>
          </p:cNvSpPr>
          <p:nvPr>
            <p:ph idx="1"/>
          </p:nvPr>
        </p:nvSpPr>
        <p:spPr>
          <a:xfrm>
            <a:off x="1043492" y="2323652"/>
            <a:ext cx="7414708" cy="3508977"/>
          </a:xfrm>
        </p:spPr>
        <p:txBody>
          <a:bodyPr/>
          <a:lstStyle/>
          <a:p>
            <a:r>
              <a:rPr lang="el-GR" dirty="0" smtClean="0"/>
              <a:t>Ποια είναι η σχέση της Λογικής και της Φιλοσοφίας;</a:t>
            </a:r>
          </a:p>
          <a:p>
            <a:r>
              <a:rPr lang="el-GR" dirty="0" smtClean="0"/>
              <a:t>Θα το μελετήσουμε μέσα από την ιστορική αναδρομή – εξέλιξη της φιλοσοφίας</a:t>
            </a:r>
            <a:endParaRPr lang="el-GR"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1. Λόγος και λογική</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b="1" dirty="0" smtClean="0"/>
              <a:t>Λόγος =</a:t>
            </a:r>
            <a:r>
              <a:rPr lang="el-GR" dirty="0" smtClean="0"/>
              <a:t>  ομιλία, συζήτηση, λέξη, διήγηση, λόγος, δύναμη της διάνοιας, λογική σκέψη, αιτιολόγηση. επιχειρηματολογία, λογισμός, λογαριασμός…</a:t>
            </a:r>
          </a:p>
          <a:p>
            <a:r>
              <a:rPr lang="el-GR" dirty="0" smtClean="0"/>
              <a:t>λογικός = ο έχων ορθό λόγο ή κρίση, ο ικανός στη λογική σκέψη, εύλογος</a:t>
            </a:r>
          </a:p>
          <a:p>
            <a:r>
              <a:rPr lang="el-GR" b="1" dirty="0" smtClean="0"/>
              <a:t> Λογική  ή Λογική Τέχνη =</a:t>
            </a:r>
          </a:p>
          <a:p>
            <a:pPr>
              <a:buNone/>
            </a:pPr>
            <a:r>
              <a:rPr lang="el-GR" b="1" dirty="0" smtClean="0"/>
              <a:t> 1. </a:t>
            </a:r>
            <a:r>
              <a:rPr lang="el-GR" dirty="0" smtClean="0"/>
              <a:t>επιστήμη της ανθρώπινης σκέψης</a:t>
            </a:r>
          </a:p>
          <a:p>
            <a:pPr>
              <a:buNone/>
            </a:pPr>
            <a:r>
              <a:rPr lang="el-GR" b="1" dirty="0" smtClean="0"/>
              <a:t>2.</a:t>
            </a:r>
            <a:r>
              <a:rPr lang="el-GR" dirty="0" smtClean="0"/>
              <a:t> επιστήμη που μελετά τους νόμους της σκέψης</a:t>
            </a:r>
          </a:p>
          <a:p>
            <a:pPr>
              <a:buNone/>
            </a:pPr>
            <a:r>
              <a:rPr lang="el-GR" b="1" dirty="0" smtClean="0"/>
              <a:t>3.</a:t>
            </a:r>
            <a:r>
              <a:rPr lang="el-GR" dirty="0" smtClean="0"/>
              <a:t> επιστήμη που ασχολείται με τους νόμους της ορθής σκέψης</a:t>
            </a:r>
          </a:p>
          <a:p>
            <a:pPr>
              <a:buNone/>
            </a:pPr>
            <a:r>
              <a:rPr lang="el-GR" b="1" dirty="0" smtClean="0"/>
              <a:t>4.</a:t>
            </a:r>
            <a:r>
              <a:rPr lang="el-GR" dirty="0" smtClean="0"/>
              <a:t> επιστήμη που μελετά τα έγκυρα επιχειρήματα (αριστοτελική λογική </a:t>
            </a:r>
            <a:r>
              <a:rPr lang="el-GR" dirty="0" smtClean="0">
                <a:sym typeface="Symbol"/>
              </a:rPr>
              <a:t></a:t>
            </a:r>
            <a:r>
              <a:rPr lang="el-GR" dirty="0" smtClean="0"/>
              <a:t> «Αναλυτικά Πρότερα»)</a:t>
            </a:r>
          </a:p>
          <a:p>
            <a:endParaRPr lang="el-GR"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2. Σύντομη ιστορική αναδρομή</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b="1" dirty="0" smtClean="0"/>
              <a:t>Προσωκρατικοί φιλόσοφοι </a:t>
            </a:r>
            <a:r>
              <a:rPr lang="el-GR" dirty="0" smtClean="0"/>
              <a:t>: Στοιχειώδεις προβληματισμοί πάνω στους κανόνες της λογικής.</a:t>
            </a:r>
          </a:p>
          <a:p>
            <a:r>
              <a:rPr lang="el-GR" b="1" dirty="0" smtClean="0"/>
              <a:t>Σοφιστές:</a:t>
            </a:r>
            <a:endParaRPr lang="el-GR" dirty="0" smtClean="0"/>
          </a:p>
          <a:p>
            <a:pPr lvl="0" fontAlgn="base">
              <a:buNone/>
            </a:pPr>
            <a:r>
              <a:rPr lang="el-GR" dirty="0" smtClean="0"/>
              <a:t>Διδασκαλία τέχνης πειθούς.</a:t>
            </a:r>
          </a:p>
          <a:p>
            <a:pPr lvl="0" fontAlgn="base">
              <a:buNone/>
            </a:pPr>
            <a:r>
              <a:rPr lang="el-GR" dirty="0" smtClean="0"/>
              <a:t>Επαρκής υποστήριξη δύο αντίθετων απόψεων.</a:t>
            </a:r>
          </a:p>
          <a:p>
            <a:pPr lvl="0" fontAlgn="base">
              <a:buNone/>
            </a:pPr>
            <a:r>
              <a:rPr lang="el-GR" dirty="0" smtClean="0"/>
              <a:t>Χρήση αληθοφανών αλλά μη έγκυρων επιχειρημάτων («σοφίσματα»).</a:t>
            </a:r>
          </a:p>
          <a:p>
            <a:endParaRPr lang="el-GR"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latin typeface="Book Antiqua" pitchFamily="18" charset="0"/>
              </a:rPr>
              <a:t>Αριστοτέλης</a:t>
            </a:r>
            <a:r>
              <a:rPr lang="el-GR" sz="2800" dirty="0" smtClean="0">
                <a:latin typeface="Book Antiqua" pitchFamily="18" charset="0"/>
              </a:rPr>
              <a:t> - Θεμελιωτής της λογικής:</a:t>
            </a:r>
            <a:br>
              <a:rPr lang="el-GR" sz="2800" dirty="0" smtClean="0">
                <a:latin typeface="Book Antiqua" pitchFamily="18" charset="0"/>
              </a:rPr>
            </a:br>
            <a:endParaRPr lang="el-GR" sz="2800" dirty="0">
              <a:latin typeface="Book Antiqua" pitchFamily="18" charset="0"/>
            </a:endParaRPr>
          </a:p>
        </p:txBody>
      </p:sp>
      <p:sp>
        <p:nvSpPr>
          <p:cNvPr id="3" name="2 - Θέση περιεχομένου"/>
          <p:cNvSpPr>
            <a:spLocks noGrp="1"/>
          </p:cNvSpPr>
          <p:nvPr>
            <p:ph idx="1"/>
          </p:nvPr>
        </p:nvSpPr>
        <p:spPr/>
        <p:txBody>
          <a:bodyPr/>
          <a:lstStyle/>
          <a:p>
            <a:pPr lvl="0" fontAlgn="base"/>
            <a:r>
              <a:rPr lang="el-GR" dirty="0" smtClean="0"/>
              <a:t>Συστηματική μελέτη λογικών θεμάτων, ταξινομώντας τις διάφορες μορφές προτάσεων και έγκυρων επιχειρημάτων.</a:t>
            </a:r>
          </a:p>
          <a:p>
            <a:pPr lvl="0" fontAlgn="base"/>
            <a:r>
              <a:rPr lang="el-GR" dirty="0" smtClean="0"/>
              <a:t>Λογική κατηγορημάτων.</a:t>
            </a:r>
          </a:p>
          <a:p>
            <a:pPr lvl="0" fontAlgn="base"/>
            <a:r>
              <a:rPr lang="el-GR" dirty="0" smtClean="0"/>
              <a:t>Αναλλοίωτη σχεδόν η λογική του ως το 19</a:t>
            </a:r>
            <a:r>
              <a:rPr lang="el-GR" baseline="30000" dirty="0" smtClean="0"/>
              <a:t>ο</a:t>
            </a:r>
            <a:r>
              <a:rPr lang="el-GR" dirty="0" smtClean="0"/>
              <a:t> αι.</a:t>
            </a:r>
          </a:p>
          <a:p>
            <a:pPr lvl="0" fontAlgn="base"/>
            <a:r>
              <a:rPr lang="el-GR" dirty="0" smtClean="0"/>
              <a:t>«Όργανον» = 6 συνολικά έργα λογικής.</a:t>
            </a:r>
          </a:p>
          <a:p>
            <a:endParaRPr lang="el-GR"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414710" cy="1143000"/>
          </a:xfrm>
        </p:spPr>
        <p:txBody>
          <a:bodyPr>
            <a:normAutofit fontScale="90000"/>
          </a:bodyPr>
          <a:lstStyle/>
          <a:p>
            <a:r>
              <a:rPr lang="el-GR" b="1" dirty="0" smtClean="0">
                <a:latin typeface="Book Antiqua" pitchFamily="18" charset="0"/>
              </a:rPr>
              <a:t>Στωικοί φιλόσοφοι – Χρύσιππος: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lvl="0" fontAlgn="base"/>
            <a:r>
              <a:rPr lang="el-GR" dirty="0" smtClean="0"/>
              <a:t>Λογική προτάσεων.</a:t>
            </a:r>
          </a:p>
          <a:p>
            <a:pPr lvl="0" fontAlgn="base"/>
            <a:r>
              <a:rPr lang="el-GR" dirty="0" smtClean="0"/>
              <a:t>Το συμπέρασμα προκύπτει από τη σχέση των προτάσεων μεταξύ τους.</a:t>
            </a:r>
          </a:p>
          <a:p>
            <a:pPr lvl="0" fontAlgn="base"/>
            <a:r>
              <a:rPr lang="el-GR" dirty="0" smtClean="0"/>
              <a:t>Η μία προκείμενη είναι υποθετική πρόταση.</a:t>
            </a:r>
          </a:p>
          <a:p>
            <a:pPr lvl="0" fontAlgn="base">
              <a:buNone/>
            </a:pPr>
            <a:r>
              <a:rPr lang="el-GR" dirty="0" smtClean="0"/>
              <a:t>Π. χ. Αν βρέχει έχει ο ουρανός σύννεφα</a:t>
            </a:r>
          </a:p>
          <a:p>
            <a:pPr lvl="0" fontAlgn="base">
              <a:buNone/>
            </a:pPr>
            <a:r>
              <a:rPr lang="el-GR" dirty="0" smtClean="0"/>
              <a:t>                             βρέχει </a:t>
            </a:r>
          </a:p>
          <a:p>
            <a:pPr lvl="0" fontAlgn="base">
              <a:buNone/>
            </a:pPr>
            <a:r>
              <a:rPr lang="el-GR" dirty="0" smtClean="0"/>
              <a:t>Άρα ο ουρανός έχει σύννεφα</a:t>
            </a:r>
          </a:p>
          <a:p>
            <a:pPr lvl="0" fontAlgn="base"/>
            <a:endParaRPr lang="el-GR" dirty="0" smtClean="0"/>
          </a:p>
          <a:p>
            <a:endParaRPr lang="el-GR"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643310" cy="1143000"/>
          </a:xfrm>
        </p:spPr>
        <p:txBody>
          <a:bodyPr>
            <a:noAutofit/>
          </a:bodyPr>
          <a:lstStyle/>
          <a:p>
            <a:r>
              <a:rPr lang="el-GR" sz="2800" b="1" dirty="0" smtClean="0">
                <a:latin typeface="Book Antiqua" pitchFamily="18" charset="0"/>
              </a:rPr>
              <a:t>Άραβες &amp; Χριστιανοί φιλόσοφοι Μεσαίωνα:</a:t>
            </a:r>
            <a:r>
              <a:rPr lang="el-GR" sz="2800" dirty="0" smtClean="0">
                <a:latin typeface="Book Antiqua" pitchFamily="18" charset="0"/>
              </a:rPr>
              <a:t/>
            </a:r>
            <a:br>
              <a:rPr lang="el-GR" sz="2800" dirty="0" smtClean="0">
                <a:latin typeface="Book Antiqua" pitchFamily="18" charset="0"/>
              </a:rPr>
            </a:br>
            <a:endParaRPr lang="el-GR" sz="2800" dirty="0">
              <a:latin typeface="Book Antiqua" pitchFamily="18" charset="0"/>
            </a:endParaRPr>
          </a:p>
        </p:txBody>
      </p:sp>
      <p:sp>
        <p:nvSpPr>
          <p:cNvPr id="3" name="2 - Θέση περιεχομένου"/>
          <p:cNvSpPr>
            <a:spLocks noGrp="1"/>
          </p:cNvSpPr>
          <p:nvPr>
            <p:ph idx="1"/>
          </p:nvPr>
        </p:nvSpPr>
        <p:spPr/>
        <p:txBody>
          <a:bodyPr/>
          <a:lstStyle/>
          <a:p>
            <a:pPr lvl="0" fontAlgn="base"/>
            <a:r>
              <a:rPr lang="el-GR" dirty="0" smtClean="0"/>
              <a:t>Σχολιασμός έργων Αριστοτέλη – λογική.</a:t>
            </a:r>
          </a:p>
          <a:p>
            <a:pPr lvl="0" fontAlgn="base"/>
            <a:r>
              <a:rPr lang="el-GR" dirty="0" smtClean="0"/>
              <a:t>Βελτίωση σημείων αριστοτελικής λογικής.</a:t>
            </a:r>
          </a:p>
          <a:p>
            <a:endParaRPr lang="el-GR"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609600"/>
            <a:ext cx="7414710" cy="1561064"/>
          </a:xfrm>
        </p:spPr>
        <p:txBody>
          <a:bodyPr>
            <a:noAutofit/>
          </a:bodyPr>
          <a:lstStyle/>
          <a:p>
            <a:r>
              <a:rPr lang="el-GR" sz="2400" b="1" dirty="0" smtClean="0">
                <a:latin typeface="Book Antiqua" pitchFamily="18" charset="0"/>
              </a:rPr>
              <a:t>16</a:t>
            </a:r>
            <a:r>
              <a:rPr lang="el-GR" sz="2400" b="1" baseline="30000" dirty="0" smtClean="0">
                <a:latin typeface="Book Antiqua" pitchFamily="18" charset="0"/>
              </a:rPr>
              <a:t>ος  </a:t>
            </a:r>
            <a:r>
              <a:rPr lang="el-GR" sz="2400" b="1" dirty="0" smtClean="0">
                <a:latin typeface="Book Antiqua" pitchFamily="18" charset="0"/>
              </a:rPr>
              <a:t>αι. κ.ε.:</a:t>
            </a:r>
            <a:r>
              <a:rPr lang="el-GR" sz="2400" dirty="0" smtClean="0">
                <a:latin typeface="Book Antiqua" pitchFamily="18" charset="0"/>
              </a:rPr>
              <a:t> Ύφεση στη λογική έρευνα (εξαίρεση: Λάιμπνιτς).</a:t>
            </a:r>
            <a:br>
              <a:rPr lang="el-GR" sz="2400" dirty="0" smtClean="0">
                <a:latin typeface="Book Antiqua" pitchFamily="18" charset="0"/>
              </a:rPr>
            </a:br>
            <a:r>
              <a:rPr lang="el-GR" sz="2400" b="1" dirty="0" smtClean="0">
                <a:latin typeface="Book Antiqua" pitchFamily="18" charset="0"/>
              </a:rPr>
              <a:t>Μέσα 19</a:t>
            </a:r>
            <a:r>
              <a:rPr lang="el-GR" sz="2400" b="1" baseline="30000" dirty="0" smtClean="0">
                <a:latin typeface="Book Antiqua" pitchFamily="18" charset="0"/>
              </a:rPr>
              <a:t>ου</a:t>
            </a:r>
            <a:r>
              <a:rPr lang="el-GR" sz="2400" b="1" dirty="0" smtClean="0">
                <a:latin typeface="Book Antiqua" pitchFamily="18" charset="0"/>
              </a:rPr>
              <a:t> αι. κ.ε.:</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p:txBody>
          <a:bodyPr>
            <a:normAutofit lnSpcReduction="10000"/>
          </a:bodyPr>
          <a:lstStyle/>
          <a:p>
            <a:pPr lvl="0" fontAlgn="base"/>
            <a:r>
              <a:rPr lang="el-GR" dirty="0" smtClean="0"/>
              <a:t>Αναζωπύρωση ενδιαφέροντος από φιλοσόφους και μαθηματικούς για τη λογική.</a:t>
            </a:r>
          </a:p>
          <a:p>
            <a:pPr lvl="0" fontAlgn="base"/>
            <a:r>
              <a:rPr lang="el-GR" dirty="0" smtClean="0"/>
              <a:t>Συμβολική ή μαθηματική λογική (Ντε </a:t>
            </a:r>
            <a:r>
              <a:rPr lang="el-GR" dirty="0" err="1" smtClean="0"/>
              <a:t>Μόργκαν</a:t>
            </a:r>
            <a:r>
              <a:rPr lang="el-GR" dirty="0" smtClean="0"/>
              <a:t>, </a:t>
            </a:r>
            <a:r>
              <a:rPr lang="el-GR" dirty="0" err="1" smtClean="0"/>
              <a:t>Μπουλ</a:t>
            </a:r>
            <a:r>
              <a:rPr lang="el-GR" dirty="0" smtClean="0"/>
              <a:t>, </a:t>
            </a:r>
            <a:r>
              <a:rPr lang="el-GR" dirty="0" err="1" smtClean="0"/>
              <a:t>Μπολζάνο</a:t>
            </a:r>
            <a:r>
              <a:rPr lang="el-GR" dirty="0" smtClean="0"/>
              <a:t>).</a:t>
            </a:r>
          </a:p>
          <a:p>
            <a:pPr lvl="0" fontAlgn="base"/>
            <a:r>
              <a:rPr lang="el-GR" u="sng" dirty="0" smtClean="0"/>
              <a:t>Σχολές:</a:t>
            </a:r>
            <a:r>
              <a:rPr lang="el-GR" dirty="0" smtClean="0"/>
              <a:t> Αλγεβρική (</a:t>
            </a:r>
            <a:r>
              <a:rPr lang="el-GR" dirty="0" err="1" smtClean="0"/>
              <a:t>Περς</a:t>
            </a:r>
            <a:r>
              <a:rPr lang="el-GR" dirty="0" smtClean="0"/>
              <a:t>, </a:t>
            </a:r>
            <a:r>
              <a:rPr lang="el-GR" dirty="0" err="1" smtClean="0"/>
              <a:t>Βεν</a:t>
            </a:r>
            <a:r>
              <a:rPr lang="el-GR" dirty="0" smtClean="0"/>
              <a:t>), Λογιστική (</a:t>
            </a:r>
            <a:r>
              <a:rPr lang="el-GR" dirty="0" err="1" smtClean="0"/>
              <a:t>Φρέγκε</a:t>
            </a:r>
            <a:r>
              <a:rPr lang="el-GR" dirty="0" smtClean="0"/>
              <a:t>, Ράσελ), Φορμαλιστική (</a:t>
            </a:r>
            <a:r>
              <a:rPr lang="el-GR" dirty="0" err="1" smtClean="0"/>
              <a:t>Χίλμπερτ</a:t>
            </a:r>
            <a:r>
              <a:rPr lang="el-GR" dirty="0" smtClean="0"/>
              <a:t>).</a:t>
            </a:r>
          </a:p>
          <a:p>
            <a:pPr lvl="0" fontAlgn="base"/>
            <a:r>
              <a:rPr lang="el-GR" dirty="0" smtClean="0"/>
              <a:t>Επίδραση και βασικό εργαλείο της σύγχρονης αναλυτικής φιλοσοφίας.</a:t>
            </a:r>
          </a:p>
          <a:p>
            <a:endParaRPr lang="el-GR"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490" y="1027664"/>
            <a:ext cx="7414710" cy="1143000"/>
          </a:xfrm>
        </p:spPr>
        <p:txBody>
          <a:bodyPr>
            <a:normAutofit fontScale="90000"/>
          </a:bodyPr>
          <a:lstStyle/>
          <a:p>
            <a:r>
              <a:rPr lang="el-GR" b="1" i="1" dirty="0" smtClean="0">
                <a:latin typeface="Book Antiqua" pitchFamily="18" charset="0"/>
              </a:rPr>
              <a:t>Μέρος ή εργαλείο της φιλοσοφίας;</a:t>
            </a:r>
            <a:r>
              <a:rPr lang="el-GR" dirty="0" smtClean="0">
                <a:latin typeface="Book Antiqua" pitchFamily="18" charset="0"/>
              </a:rPr>
              <a:t/>
            </a:r>
            <a:br>
              <a:rPr lang="el-GR" dirty="0" smtClean="0">
                <a:latin typeface="Book Antiqua" pitchFamily="18" charset="0"/>
              </a:rPr>
            </a:br>
            <a:endParaRPr lang="el-GR" dirty="0">
              <a:latin typeface="Book Antiqua" pitchFamily="18" charset="0"/>
            </a:endParaRPr>
          </a:p>
        </p:txBody>
      </p:sp>
      <p:sp>
        <p:nvSpPr>
          <p:cNvPr id="3" name="2 - Θέση περιεχομένου"/>
          <p:cNvSpPr>
            <a:spLocks noGrp="1"/>
          </p:cNvSpPr>
          <p:nvPr>
            <p:ph idx="1"/>
          </p:nvPr>
        </p:nvSpPr>
        <p:spPr/>
        <p:txBody>
          <a:bodyPr/>
          <a:lstStyle/>
          <a:p>
            <a:r>
              <a:rPr lang="el-GR" dirty="0" smtClean="0"/>
              <a:t>Σήμερα θεωρείται </a:t>
            </a:r>
            <a:r>
              <a:rPr lang="el-GR" u="sng" dirty="0" smtClean="0"/>
              <a:t>ανεξάρτητη επιστήμη.</a:t>
            </a:r>
            <a:endParaRPr lang="el-GR" dirty="0" smtClean="0"/>
          </a:p>
          <a:p>
            <a:endParaRPr lang="el-GR"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dirty="0" smtClean="0"/>
              <a:t>Αναλύστε τους διαφορετικούς τρόπους με τους οποίους χρησιμοποιείται η</a:t>
            </a:r>
          </a:p>
          <a:p>
            <a:pPr>
              <a:buNone/>
            </a:pPr>
            <a:r>
              <a:rPr lang="el-GR" dirty="0" smtClean="0"/>
              <a:t>ίδια λέξη στις ακόλουθες σειρές προτάσεων:</a:t>
            </a:r>
            <a:endParaRPr lang="en-US" dirty="0" smtClean="0"/>
          </a:p>
          <a:p>
            <a:pPr>
              <a:buFont typeface="Wingdings" pitchFamily="2" charset="2"/>
              <a:buChar char="v"/>
            </a:pPr>
            <a:r>
              <a:rPr lang="el-GR" dirty="0" smtClean="0"/>
              <a:t>α).Εκφωνεί πύρινους λόγους.</a:t>
            </a:r>
          </a:p>
          <a:p>
            <a:pPr>
              <a:buFont typeface="Wingdings" pitchFamily="2" charset="2"/>
              <a:buChar char="v"/>
            </a:pPr>
            <a:r>
              <a:rPr lang="el-GR" dirty="0" smtClean="0"/>
              <a:t>β).Θα δώσει λόγο των πράξεών του. </a:t>
            </a:r>
            <a:endParaRPr lang="en-US" dirty="0" smtClean="0"/>
          </a:p>
          <a:p>
            <a:pPr>
              <a:buFont typeface="Wingdings" pitchFamily="2" charset="2"/>
              <a:buChar char="v"/>
            </a:pPr>
            <a:r>
              <a:rPr lang="el-GR" dirty="0" smtClean="0"/>
              <a:t>γ).O λόγος είναι ομοιόμορφα διανεμημένος</a:t>
            </a:r>
          </a:p>
          <a:p>
            <a:pPr>
              <a:buFont typeface="Wingdings" pitchFamily="2" charset="2"/>
              <a:buChar char="v"/>
            </a:pPr>
            <a:r>
              <a:rPr lang="el-GR" dirty="0" smtClean="0"/>
              <a:t>σε όλους τους ανθρώπους. </a:t>
            </a:r>
            <a:endParaRPr lang="en-US" dirty="0" smtClean="0"/>
          </a:p>
          <a:p>
            <a:pPr>
              <a:buFont typeface="Wingdings" pitchFamily="2" charset="2"/>
              <a:buChar char="v"/>
            </a:pPr>
            <a:r>
              <a:rPr lang="el-GR" dirty="0" smtClean="0"/>
              <a:t>δ).Έχει λόγους που πείθουν και τους εχθρούς.</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924</TotalTime>
  <Words>9133</Words>
  <Application>Microsoft Office PowerPoint</Application>
  <PresentationFormat>Προβολή στην οθόνη (4:3)</PresentationFormat>
  <Paragraphs>891</Paragraphs>
  <Slides>218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218</vt:i4>
      </vt:variant>
    </vt:vector>
  </HeadingPairs>
  <TitlesOfParts>
    <vt:vector size="219" baseType="lpstr">
      <vt:lpstr>Austin</vt:lpstr>
      <vt:lpstr>ΒΑΣΙΚΟΙ ΣΤΟΧΟΙ ΤΗΣ ΦΙΛΟΣΟΦΙΚΗΣ ΔΡΑΣΤΗΡΙΟΤΗΤΑΣ </vt:lpstr>
      <vt:lpstr>Παρουσίαση του PowerPoint</vt:lpstr>
      <vt:lpstr>Η ιδιαιτερότητα της φιλοσοφικής σκέψης</vt:lpstr>
      <vt:lpstr>Παρουσίαση του PowerPoint</vt:lpstr>
      <vt:lpstr>Παρουσίαση του PowerPoint</vt:lpstr>
      <vt:lpstr>Παρουσίαση του PowerPoint</vt:lpstr>
      <vt:lpstr>Λ. Βίτγκενσταϊν</vt:lpstr>
      <vt:lpstr>Παρουσίαση του PowerPoint</vt:lpstr>
      <vt:lpstr>(L. Wittgenstein, Das Blaue Buch, 74, RHEES, Schriften 5 Frankfurt)</vt:lpstr>
      <vt:lpstr>Παρουσίαση του PowerPoint</vt:lpstr>
      <vt:lpstr>L. Wittgenstein</vt:lpstr>
      <vt:lpstr>Παρουσίαση του PowerPoint</vt:lpstr>
      <vt:lpstr>Τζον Λοκ</vt:lpstr>
      <vt:lpstr>Παρουσίαση του PowerPoint</vt:lpstr>
      <vt:lpstr>Παρουσίαση του PowerPoint</vt:lpstr>
      <vt:lpstr>Στόχοι της φιλοσοφίας</vt:lpstr>
      <vt:lpstr>Τι είναι τελικά φιλοσοφία;</vt:lpstr>
      <vt:lpstr>Είμαστε όλοι φιλόσοφοι;</vt:lpstr>
      <vt:lpstr>Σε τι μας βοηθά η φιλοσοφία;</vt:lpstr>
      <vt:lpstr>Παρουσίαση του PowerPoint</vt:lpstr>
      <vt:lpstr>Φύλλο εργασίας:</vt:lpstr>
      <vt:lpstr>Παρουσίαση του PowerPoint</vt:lpstr>
      <vt:lpstr>Παρουσίαση του PowerPoint</vt:lpstr>
      <vt:lpstr>Ενότητα 2</vt:lpstr>
      <vt:lpstr>Παρουσίαση του PowerPoint</vt:lpstr>
      <vt:lpstr>Στόχοι της φιλοσοφίας</vt:lpstr>
      <vt:lpstr>Διασάφηση γενικών εννοιών </vt:lpstr>
      <vt:lpstr>Παρουσίαση του PowerPoint</vt:lpstr>
      <vt:lpstr>Παρουσίαση του PowerPoint</vt:lpstr>
      <vt:lpstr>2. Αιτιολόγηση βασικών πεποιθήσεων:</vt:lpstr>
      <vt:lpstr>3. Διαμόρφωση μιας συνολικής θεώρησης του ανθρώπου και της θέσης του μέσα στον κόσμο: </vt:lpstr>
      <vt:lpstr>Ποιος είναι ο ρόλος της φιλοσοφίας σε σχέση με τις επί μέρους «εικόνες» που μας παρέχουν οι πιο πάνω πνευματικές δραστηριότητες; </vt:lpstr>
      <vt:lpstr>Παρουσίαση του PowerPoint</vt:lpstr>
      <vt:lpstr>4. Καθοδήγηση της πράξης και οργάνωση του τρόπου ζωής μας: </vt:lpstr>
      <vt:lpstr>Παρουσίαση του PowerPoint</vt:lpstr>
      <vt:lpstr>Φύλλο εργασίας</vt:lpstr>
      <vt:lpstr>Παρουσίαση του PowerPoint</vt:lpstr>
      <vt:lpstr>Άσκηση</vt:lpstr>
      <vt:lpstr>Ενότητα 3</vt:lpstr>
      <vt:lpstr>1. Βασικοί κλάδοι της φιλοσοφίας </vt:lpstr>
      <vt:lpstr>Παρουσίαση του PowerPoint</vt:lpstr>
      <vt:lpstr>Παρουσίαση του PowerPoint</vt:lpstr>
      <vt:lpstr>2. Επιχειρήματα   </vt:lpstr>
      <vt:lpstr>Παράδειγμα </vt:lpstr>
      <vt:lpstr>Φύλλο εργασίας</vt:lpstr>
      <vt:lpstr>   Η λογική μας επιτρέπει να διακρίνουμε πότε ένα επιχείρημα είναι ή δεν είναι έγκυρο.  </vt:lpstr>
      <vt:lpstr>Επιχειρήματα: έγκυρο</vt:lpstr>
      <vt:lpstr>Επιχείρημα άκυρο</vt:lpstr>
      <vt:lpstr>Επιχείρημα άκυρο</vt:lpstr>
      <vt:lpstr>Φύλλο εργασίας</vt:lpstr>
      <vt:lpstr>Παρουσίαση του PowerPoint</vt:lpstr>
      <vt:lpstr>Χαρακτηριστικά </vt:lpstr>
      <vt:lpstr>3. Φιλοσοφία και επιστήμες </vt:lpstr>
      <vt:lpstr>Η φιλοσοφία συνιστά μια διαφορετική εκδήλωση του πνεύματος με κύρια χαρακτηριστικά τα εξής: </vt:lpstr>
      <vt:lpstr>Παρουσίαση του PowerPoint</vt:lpstr>
      <vt:lpstr>Παρουσίαση του PowerPoint</vt:lpstr>
      <vt:lpstr>Φύλλο εργασίας</vt:lpstr>
      <vt:lpstr>Ενότητα 4η</vt:lpstr>
      <vt:lpstr>Φιλοσοφία = άχρηστη(;)</vt:lpstr>
      <vt:lpstr>Φιλοσοφία= επικίνδυνη(;)</vt:lpstr>
      <vt:lpstr>Ανακεφαλαιωτική επισήμανση:</vt:lpstr>
      <vt:lpstr>φιλοσοφία ως διανοητική εργασία</vt:lpstr>
      <vt:lpstr>Φιλοσοφία ως κοινωνική προσφορά</vt:lpstr>
      <vt:lpstr>Ενότητα Πέμπτη  </vt:lpstr>
      <vt:lpstr>Συμπεράσματα</vt:lpstr>
      <vt:lpstr>Παρουσίαση του PowerPoint</vt:lpstr>
      <vt:lpstr>Απόδειξη </vt:lpstr>
      <vt:lpstr>Παρουσίαση του PowerPoint</vt:lpstr>
      <vt:lpstr>Παρουσίαση του PowerPoint</vt:lpstr>
      <vt:lpstr>Φύλλο εργασίας</vt:lpstr>
      <vt:lpstr>Κεφάλαιο 2ο</vt:lpstr>
      <vt:lpstr>Στόχοι </vt:lpstr>
      <vt:lpstr>1. Λέξεις και νόημα </vt:lpstr>
      <vt:lpstr>Σημειακό τρίγωνο</vt:lpstr>
      <vt:lpstr>Όμως τι νόημα έχουν εκφράσεις όπως </vt:lpstr>
      <vt:lpstr>Μπορεί μια πρόταση να έχει νόημα, όταν το πράγμα για το οποίο αυτή κάνει λόγο δεν υπάρχει;</vt:lpstr>
      <vt:lpstr>2. Οι καθολικές έννοιες </vt:lpstr>
      <vt:lpstr>Σχηματισμός και σημασία της έννοιας:</vt:lpstr>
      <vt:lpstr>Πλατωνικός δυϊσμός:</vt:lpstr>
      <vt:lpstr>Αριστοτέλης: </vt:lpstr>
      <vt:lpstr>Εμπειριστές φιλόσοφοι  (Τζον Λοκ – Ντέιβιντ Χιουμ): </vt:lpstr>
      <vt:lpstr>Αντιρρήσεις – προβληματισμοί γύρω από τις καθολικές έννοιες </vt:lpstr>
      <vt:lpstr>Όμως </vt:lpstr>
      <vt:lpstr>Ερώτημα :</vt:lpstr>
      <vt:lpstr>Παρουσίαση του PowerPoint</vt:lpstr>
      <vt:lpstr>Νομιναλισμός ή ονοματοκρατία: </vt:lpstr>
      <vt:lpstr>3. Μη ρωτάτε για το νόημα, ρωτήστε για τη χρήση Βιτγκενστάιν: </vt:lpstr>
      <vt:lpstr>Προβλήματα: παραμένουν ακόμα ανοικτά </vt:lpstr>
      <vt:lpstr>Οι λύσεις;;;</vt:lpstr>
      <vt:lpstr>Ενότητα 4η</vt:lpstr>
      <vt:lpstr>Στόχος της ενότητας</vt:lpstr>
      <vt:lpstr>1. Λόγος και λογική </vt:lpstr>
      <vt:lpstr>2. Σύντομη ιστορική αναδρομή </vt:lpstr>
      <vt:lpstr>Αριστοτέλης - Θεμελιωτής της λογικής: </vt:lpstr>
      <vt:lpstr>Στωικοί φιλόσοφοι – Χρύσιππος: </vt:lpstr>
      <vt:lpstr>Άραβες &amp; Χριστιανοί φιλόσοφοι Μεσαίωνα: </vt:lpstr>
      <vt:lpstr>16ος  αι. κ.ε.: Ύφεση στη λογική έρευνα (εξαίρεση: Λάιμπνιτς). Μέσα 19ου αι. κ.ε.: </vt:lpstr>
      <vt:lpstr>Μέρος ή εργαλείο της φιλοσοφίας; </vt:lpstr>
      <vt:lpstr>Παρουσίαση του PowerPoint</vt:lpstr>
      <vt:lpstr>Ενότητα 5η </vt:lpstr>
      <vt:lpstr>Στόχοι </vt:lpstr>
      <vt:lpstr>Προηγούμενη γνώση</vt:lpstr>
      <vt:lpstr>Η Λογική του Αριστοτέλη(3) 4) Η Θεωρία των συλλογισμών</vt:lpstr>
      <vt:lpstr>Δώστε παράδειγμα</vt:lpstr>
      <vt:lpstr>Παρουσίαση του PowerPoint</vt:lpstr>
      <vt:lpstr>Δώστε ένα παράδειγμα</vt:lpstr>
      <vt:lpstr>Κατά συνέπεια </vt:lpstr>
      <vt:lpstr>Τα είδη των εννοιών κατά το πλάτος</vt:lpstr>
      <vt:lpstr>Δώστε από ένα παράδειγμα</vt:lpstr>
      <vt:lpstr>Τα είδη των εννοιών κατά το βάθος</vt:lpstr>
      <vt:lpstr>Η Λογική ασχολείται μόνο με  Προτάσεις </vt:lpstr>
      <vt:lpstr>Η Λογική του Αριστοτέλη(3) 4.1) Η Θεωρία των συλλογισμών</vt:lpstr>
      <vt:lpstr>Η Λογική του Αριστοτέλη(3) 4.2) Η Θεωρία των συλλογισμών</vt:lpstr>
      <vt:lpstr>4.3) Η θεωρία των συλλογισμών  τρόποι συσχετισμού στις προκείμενες </vt:lpstr>
      <vt:lpstr>Συνέχεια…</vt:lpstr>
      <vt:lpstr>Συνέχεια </vt:lpstr>
      <vt:lpstr>Και τέλος</vt:lpstr>
      <vt:lpstr>Ορισμοί </vt:lpstr>
      <vt:lpstr>Κεφάλαιο τρίτο</vt:lpstr>
      <vt:lpstr>Ενότητα 1η </vt:lpstr>
      <vt:lpstr>Στόχοι </vt:lpstr>
      <vt:lpstr>Ερώτημα:</vt:lpstr>
      <vt:lpstr>Διαφορετικά είδη σκεπτικισμού</vt:lpstr>
      <vt:lpstr>Παρουσίαση του PowerPoint</vt:lpstr>
      <vt:lpstr>Ποιοι είναι οι σκεπτικιστές;</vt:lpstr>
      <vt:lpstr>Ο αρχαίος σκεπτικισμός</vt:lpstr>
      <vt:lpstr> Συστηματικός σκεπτικισμός: </vt:lpstr>
      <vt:lpstr>Γνωρίσματα:</vt:lpstr>
      <vt:lpstr>Παρουσίαση του PowerPoint</vt:lpstr>
      <vt:lpstr>Οι μετριοπαθείς</vt:lpstr>
      <vt:lpstr>Ο ακραίος σκεπτικισμός του Χιουμ &amp; η ανάγκη μιας συνθετικής προσέγγισης (Καντ)  </vt:lpstr>
      <vt:lpstr>β) Νεότερες μορφές σκεπτικισμού </vt:lpstr>
      <vt:lpstr>Ακραία μορφή σκεπτικισμού: </vt:lpstr>
      <vt:lpstr> </vt:lpstr>
      <vt:lpstr>Ο φιλόσοφος υποστήριξε:  </vt:lpstr>
      <vt:lpstr>κριτική</vt:lpstr>
      <vt:lpstr>  Πιστεύει ότι η αμφιβολία αίρεται μέσα από την απόδειξη της ύπαρξης του θεού.  </vt:lpstr>
      <vt:lpstr>Κριτική </vt:lpstr>
      <vt:lpstr>Ο σκεπτικισμός του Χιουμ </vt:lpstr>
      <vt:lpstr>Παρουσίαση του PowerPoint</vt:lpstr>
      <vt:lpstr>Παρουσίαση του PowerPoint</vt:lpstr>
      <vt:lpstr>Παρουσίαση του PowerPoint</vt:lpstr>
      <vt:lpstr>Οι βασικές θέσεις του Χιουμ</vt:lpstr>
      <vt:lpstr> ΙΙ. Στρατηγικές αντιμετώπισης του σκεπτικισμού </vt:lpstr>
      <vt:lpstr>Ενότητα τρίτη</vt:lpstr>
      <vt:lpstr>Στόχοι</vt:lpstr>
      <vt:lpstr>1. Ορθολογισμός ή ρασιοναλισμός </vt:lpstr>
      <vt:lpstr>Κύριοι εκπρόσωποι: </vt:lpstr>
      <vt:lpstr>Ντεκάρτ</vt:lpstr>
      <vt:lpstr>Παρουσίαση του PowerPoint</vt:lpstr>
      <vt:lpstr>Σπινόζα  - Λάιμπνιτς </vt:lpstr>
      <vt:lpstr>Χέγκελ </vt:lpstr>
      <vt:lpstr>Ερωτήσεις  κείμενα 1 και 3.</vt:lpstr>
      <vt:lpstr>2. Εμπειρισμός </vt:lpstr>
      <vt:lpstr>Ι. Αρχαίοι φιλόσοφοι με εμπειριστικές απόψεις: </vt:lpstr>
      <vt:lpstr>ΙΙ. Νεότεροι φιλόσοφοι του εμπειρισμού:</vt:lpstr>
      <vt:lpstr>β) Τζον Λοκ </vt:lpstr>
      <vt:lpstr>γ) Μπέρκλεϋ</vt:lpstr>
      <vt:lpstr>δ) Χιουμ </vt:lpstr>
      <vt:lpstr>Ερωτήσεις κείμενα 2 και 4</vt:lpstr>
      <vt:lpstr>    Καντ: η ανάγκη συνθετικής προσέγγισης  </vt:lpstr>
      <vt:lpstr>Πώς κατανοείται αυτή η επεξεργασία; </vt:lpstr>
      <vt:lpstr>Τι είναι λοιπόν τα πράγματα; </vt:lpstr>
      <vt:lpstr>Παρουσίαση του PowerPoint</vt:lpstr>
      <vt:lpstr>Τι είναι κατηγορίες της νόησης:</vt:lpstr>
      <vt:lpstr>Ερωτήσεις κείμενο 5</vt:lpstr>
      <vt:lpstr>Κεφάλαιο  5</vt:lpstr>
      <vt:lpstr>Στόχοι </vt:lpstr>
      <vt:lpstr>Πώς γεννήθηκε;</vt:lpstr>
      <vt:lpstr>Ποιο είναι το περιεχόμενο;</vt:lpstr>
      <vt:lpstr>Μεταφυσική και οντολογία</vt:lpstr>
      <vt:lpstr>Μεταφυσική και γνωσιολογία</vt:lpstr>
      <vt:lpstr>Κατηγορίες ερωτημάτων Μεταφυσικής</vt:lpstr>
      <vt:lpstr>Ομοιότητες Μεταφυσικής και Φυσικής </vt:lpstr>
      <vt:lpstr>Διαφορές Μεταφυσικής και Φυσικής</vt:lpstr>
      <vt:lpstr>Νους και σώμα - δυϊστικές θεωρίες </vt:lpstr>
      <vt:lpstr>Τι σημαίνει να έχει κανείς νου και συνειδητή εμπειρία;</vt:lpstr>
      <vt:lpstr>Το πρόβλημα της σχέσης νου και σώματος</vt:lpstr>
      <vt:lpstr>Δυϊσμός -Ορισμός </vt:lpstr>
      <vt:lpstr>Θεωρία Ντεκάρτ –  Θεωρία αλληλεπίδρασης</vt:lpstr>
      <vt:lpstr>Κριτική </vt:lpstr>
      <vt:lpstr>Εφαρμογή στη φυσική</vt:lpstr>
      <vt:lpstr>Παρουσίαση του PowerPoint</vt:lpstr>
      <vt:lpstr>Παρουσίαση του PowerPoint</vt:lpstr>
      <vt:lpstr>Στόχοι </vt:lpstr>
      <vt:lpstr>Ορισμός </vt:lpstr>
      <vt:lpstr>Ιδεαλισμός</vt:lpstr>
      <vt:lpstr>Βασικός εκπρόσωπος ιδεαλισμού ο Μπέρκλεϋ</vt:lpstr>
      <vt:lpstr>Υλισμός </vt:lpstr>
      <vt:lpstr>Ιστορικοί εκφραστές </vt:lpstr>
      <vt:lpstr>Σύγχρονες μορφές υλισμού</vt:lpstr>
      <vt:lpstr>Φυσικαλισμός- θεωρία ταυτότητας</vt:lpstr>
      <vt:lpstr>Συμπεριφορισμός ή μπιχεβιορισμός</vt:lpstr>
      <vt:lpstr>Θεωρία της διπλής όψεως</vt:lpstr>
      <vt:lpstr>Λειτουργισμός</vt:lpstr>
      <vt:lpstr>Κριτική </vt:lpstr>
      <vt:lpstr>Ενότητα 6η </vt:lpstr>
      <vt:lpstr>Ορισμός </vt:lpstr>
      <vt:lpstr>Σκοπός </vt:lpstr>
      <vt:lpstr>Το ερώτημα</vt:lpstr>
      <vt:lpstr>ωφελιμισμός</vt:lpstr>
      <vt:lpstr>Κριτική </vt:lpstr>
      <vt:lpstr>Κάντ</vt:lpstr>
      <vt:lpstr>Παρουσίαση του PowerPoint</vt:lpstr>
      <vt:lpstr>Συμπέρασμα</vt:lpstr>
      <vt:lpstr>Κριτική της θεωρίας του Καντ </vt:lpstr>
      <vt:lpstr>Ο ρόλος των ηθικών αρετών </vt:lpstr>
      <vt:lpstr>Παρουσίαση του PowerPoint</vt:lpstr>
      <vt:lpstr>Αριστοτέλης</vt:lpstr>
      <vt:lpstr>Κριτική </vt:lpstr>
      <vt:lpstr>Οι 10 αρχές του Γκάντι για να αλλάξουμε τον κόσμο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ΒΑΣΙΚΟΙ ΣΤΟΧΟΙ ΤΗΣ ΦΙΛΟΣΟΦΙΚΗΣ ΔΡΑΣΤΗΡΙΟΤΗΤΑΣ </dc:title>
  <dc:creator>Apostolia</dc:creator>
  <cp:lastModifiedBy>User</cp:lastModifiedBy>
  <cp:revision>124</cp:revision>
  <dcterms:created xsi:type="dcterms:W3CDTF">2014-09-11T08:36:02Z</dcterms:created>
  <dcterms:modified xsi:type="dcterms:W3CDTF">2015-04-03T09:52:04Z</dcterms:modified>
</cp:coreProperties>
</file>